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71_D517B35B.xml" ContentType="application/vnd.ms-powerpoint.comments+xml"/>
  <Override PartName="/ppt/notesSlides/notesSlide3.xml" ContentType="application/vnd.openxmlformats-officedocument.presentationml.notesSlide+xml"/>
  <Override PartName="/ppt/comments/modernComment_170_3FADC396.xml" ContentType="application/vnd.ms-powerpoint.comments+xml"/>
  <Override PartName="/ppt/notesSlides/notesSlide4.xml" ContentType="application/vnd.openxmlformats-officedocument.presentationml.notesSlide+xml"/>
  <Override PartName="/ppt/comments/modernComment_165_901B6DCA.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6E_EEFFC625.xml" ContentType="application/vnd.ms-powerpoint.comments+xml"/>
  <Override PartName="/ppt/notesSlides/notesSlide11.xml" ContentType="application/vnd.openxmlformats-officedocument.presentationml.notesSlide+xml"/>
  <Override PartName="/ppt/comments/modernComment_16F_22C4DCF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50_837D1251.xml" ContentType="application/vnd.ms-powerpoint.comments+xml"/>
  <Override PartName="/ppt/notesSlides/notesSlide14.xml" ContentType="application/vnd.openxmlformats-officedocument.presentationml.notesSlide+xml"/>
  <Override PartName="/ppt/comments/modernComment_156_D7CD5685.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57_8434A2FB.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5C_B30997CC.xml" ContentType="application/vnd.ms-powerpoint.comments+xml"/>
  <Override PartName="/ppt/notesSlides/notesSlide20.xml" ContentType="application/vnd.openxmlformats-officedocument.presentationml.notesSlide+xml"/>
  <Override PartName="/ppt/comments/modernComment_15D_3E40EC2.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5A_87665.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68_2E423E0D.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6A_7E414A22.xml" ContentType="application/vnd.ms-powerpoint.comments+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47"/>
  </p:notesMasterIdLst>
  <p:handoutMasterIdLst>
    <p:handoutMasterId r:id="rId48"/>
  </p:handoutMasterIdLst>
  <p:sldIdLst>
    <p:sldId id="296" r:id="rId5"/>
    <p:sldId id="369" r:id="rId6"/>
    <p:sldId id="368" r:id="rId7"/>
    <p:sldId id="357" r:id="rId8"/>
    <p:sldId id="353" r:id="rId9"/>
    <p:sldId id="370" r:id="rId10"/>
    <p:sldId id="363" r:id="rId11"/>
    <p:sldId id="334" r:id="rId12"/>
    <p:sldId id="373" r:id="rId13"/>
    <p:sldId id="366" r:id="rId14"/>
    <p:sldId id="367" r:id="rId15"/>
    <p:sldId id="335" r:id="rId16"/>
    <p:sldId id="336" r:id="rId17"/>
    <p:sldId id="342" r:id="rId18"/>
    <p:sldId id="337" r:id="rId19"/>
    <p:sldId id="374" r:id="rId20"/>
    <p:sldId id="343" r:id="rId21"/>
    <p:sldId id="338" r:id="rId22"/>
    <p:sldId id="348" r:id="rId23"/>
    <p:sldId id="349" r:id="rId24"/>
    <p:sldId id="339" r:id="rId25"/>
    <p:sldId id="344" r:id="rId26"/>
    <p:sldId id="345" r:id="rId27"/>
    <p:sldId id="346" r:id="rId28"/>
    <p:sldId id="359" r:id="rId29"/>
    <p:sldId id="360" r:id="rId30"/>
    <p:sldId id="375" r:id="rId31"/>
    <p:sldId id="376" r:id="rId32"/>
    <p:sldId id="377" r:id="rId33"/>
    <p:sldId id="378" r:id="rId34"/>
    <p:sldId id="365" r:id="rId35"/>
    <p:sldId id="351" r:id="rId36"/>
    <p:sldId id="350" r:id="rId37"/>
    <p:sldId id="362" r:id="rId38"/>
    <p:sldId id="352" r:id="rId39"/>
    <p:sldId id="331" r:id="rId40"/>
    <p:sldId id="298" r:id="rId41"/>
    <p:sldId id="304" r:id="rId42"/>
    <p:sldId id="300" r:id="rId43"/>
    <p:sldId id="302" r:id="rId44"/>
    <p:sldId id="301" r:id="rId45"/>
    <p:sldId id="303"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3E3640-C600-5DA1-DD11-C80B916A3203}" name="NAKAMURA Yusaku" initials="" userId="S::fc.53g.8003@s.thers.ac.jp::2a4cf0b8-7649-4cd5-a994-dc87073257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DE9A6"/>
    <a:srgbClr val="91CA98"/>
    <a:srgbClr val="7FCA8F"/>
    <a:srgbClr val="5FCA76"/>
    <a:srgbClr val="3242E8"/>
    <a:srgbClr val="F6FF99"/>
    <a:srgbClr val="FFFFFF"/>
    <a:srgbClr val="F6FF71"/>
    <a:srgbClr val="F8F8F8"/>
    <a:srgbClr val="3B6F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33" autoAdjust="0"/>
    <p:restoredTop sz="75102"/>
  </p:normalViewPr>
  <p:slideViewPr>
    <p:cSldViewPr snapToGrid="0">
      <p:cViewPr>
        <p:scale>
          <a:sx n="73" d="100"/>
          <a:sy n="73" d="100"/>
        </p:scale>
        <p:origin x="408" y="648"/>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80" d="100"/>
        <a:sy n="80" d="100"/>
      </p:scale>
      <p:origin x="0" y="0"/>
    </p:cViewPr>
  </p:sorterViewPr>
  <p:notesViewPr>
    <p:cSldViewPr snapToGrid="0">
      <p:cViewPr varScale="1">
        <p:scale>
          <a:sx n="97" d="100"/>
          <a:sy n="97" d="100"/>
        </p:scale>
        <p:origin x="3912"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omments/modernComment_150_837D1251.xml><?xml version="1.0" encoding="utf-8"?>
<p188:cmLst xmlns:a="http://schemas.openxmlformats.org/drawingml/2006/main" xmlns:r="http://schemas.openxmlformats.org/officeDocument/2006/relationships" xmlns:p188="http://schemas.microsoft.com/office/powerpoint/2018/8/main">
  <p188:cm id="{99AFB682-BA3E-8144-9313-0D6043D7E7DD}" authorId="{B33E3640-C600-5DA1-DD11-C80B916A3203}" status="resolved" created="2024-09-29T08:34:53.505" complete="100000">
    <ac:deMkLst xmlns:ac="http://schemas.microsoft.com/office/drawing/2013/main/command">
      <pc:docMk xmlns:pc="http://schemas.microsoft.com/office/powerpoint/2013/main/command"/>
      <pc:sldMk xmlns:pc="http://schemas.microsoft.com/office/powerpoint/2013/main/command" cId="2206011985" sldId="336"/>
      <ac:picMk id="4100" creationId="{4AB6C616-EB1D-1F1B-0D1C-85DD861ED1F1}"/>
    </ac:deMkLst>
    <p188:replyLst>
      <p188:reply id="{A99540B7-8F23-BB4E-AAEF-BA5B01E53BEC}" authorId="{B33E3640-C600-5DA1-DD11-C80B916A3203}" created="2024-09-29T11:53:52.046">
        <p188:txBody>
          <a:bodyPr/>
          <a:lstStyle/>
          <a:p>
            <a:r>
              <a:rPr lang="ja-JP" altLang="en-US"/>
              <a:t>いくつか方法がある
その一つがグリッドサーチ
予測する範囲を決めてその範囲のすべての組み合わせのパラメータの検証を行う</a:t>
            </a:r>
          </a:p>
        </p188:txBody>
      </p188:reply>
      <p188:reply id="{39863B9E-E5F8-024A-A19E-72088352372A}" authorId="{B33E3640-C600-5DA1-DD11-C80B916A3203}" created="2024-09-29T11:54:55.928">
        <p188:txBody>
          <a:bodyPr/>
          <a:lstStyle/>
          <a:p>
            <a:r>
              <a:rPr lang="ja-JP" altLang="en-US"/>
              <a:t>ランダムサーチ</a:t>
            </a:r>
          </a:p>
        </p188:txBody>
      </p188:reply>
      <p188:reply id="{8F3EC35C-4F61-1844-9263-84691F02DA35}" authorId="{B33E3640-C600-5DA1-DD11-C80B916A3203}" created="2024-09-29T11:55:30.864">
        <p188:txBody>
          <a:bodyPr/>
          <a:lstStyle/>
          <a:p>
            <a:r>
              <a:rPr lang="ja-JP" altLang="en-US"/>
              <a:t>ベイズ最適化</a:t>
            </a:r>
          </a:p>
        </p188:txBody>
      </p188:reply>
    </p188:replyLst>
    <p188:txBody>
      <a:bodyPr/>
      <a:lstStyle/>
      <a:p>
        <a:r>
          <a:rPr lang="ja-JP" altLang="en-US"/>
          <a:t>パラメータの候補はどのように選ぶのですか？</a:t>
        </a:r>
      </a:p>
    </p188:txBody>
  </p188:cm>
</p188:cmLst>
</file>

<file path=ppt/comments/modernComment_156_D7CD5685.xml><?xml version="1.0" encoding="utf-8"?>
<p188:cmLst xmlns:a="http://schemas.openxmlformats.org/drawingml/2006/main" xmlns:r="http://schemas.openxmlformats.org/officeDocument/2006/relationships" xmlns:p188="http://schemas.microsoft.com/office/powerpoint/2018/8/main">
  <p188:cm id="{C16F0FE8-DDA3-1C4B-8B8D-55F70980244C}" authorId="{B33E3640-C600-5DA1-DD11-C80B916A3203}" created="2024-09-26T02:16:00.910">
    <pc:sldMkLst xmlns:pc="http://schemas.microsoft.com/office/powerpoint/2013/main/command">
      <pc:docMk/>
      <pc:sldMk cId="3620558469" sldId="342"/>
    </pc:sldMkLst>
    <p188:txBody>
      <a:bodyPr/>
      <a:lstStyle/>
      <a:p>
        <a:r>
          <a:rPr lang="ja-JP" altLang="en-US"/>
          <a:t>それぞれの手法は説明できる？</a:t>
        </a:r>
      </a:p>
    </p188:txBody>
  </p188:cm>
  <p188:cm id="{90342CCF-D04F-1047-903E-FCDC0F7FFDC6}" authorId="{B33E3640-C600-5DA1-DD11-C80B916A3203}" status="resolved" created="2024-09-26T02:16:24.124" complete="100000">
    <pc:sldMkLst xmlns:pc="http://schemas.microsoft.com/office/powerpoint/2013/main/command">
      <pc:docMk/>
      <pc:sldMk cId="3620558469" sldId="342"/>
    </pc:sldMkLst>
    <p188:txBody>
      <a:bodyPr/>
      <a:lstStyle/>
      <a:p>
        <a:r>
          <a:rPr lang="ja-JP" altLang="en-US"/>
          <a:t>GPRでGLP-1R活性の予測が良かったけどどうして？</a:t>
        </a:r>
      </a:p>
    </p188:txBody>
  </p188:cm>
  <p188:cm id="{630649E0-9B26-674D-B7A8-B9375B91AB0E}" authorId="{B33E3640-C600-5DA1-DD11-C80B916A3203}" status="resolved" created="2024-09-29T08:37:57.776" complete="100000">
    <ac:deMkLst xmlns:ac="http://schemas.microsoft.com/office/drawing/2013/main/command">
      <pc:docMk xmlns:pc="http://schemas.microsoft.com/office/powerpoint/2013/main/command"/>
      <pc:sldMk xmlns:pc="http://schemas.microsoft.com/office/powerpoint/2013/main/command" cId="3620558469" sldId="342"/>
      <ac:graphicFrameMk id="5" creationId="{8E41E712-7CE2-E5F3-5DDD-7F9C8936456E}"/>
    </ac:deMkLst>
    <p188:replyLst>
      <p188:reply id="{44F4F858-38F2-8A43-9BB7-9C765741AEFC}" authorId="{B33E3640-C600-5DA1-DD11-C80B916A3203}" created="2024-09-29T12:03:46.857">
        <p188:txBody>
          <a:bodyPr/>
          <a:lstStyle/>
          <a:p>
            <a:r>
              <a:rPr lang="ja-JP" altLang="en-US"/>
              <a:t>アッセイ方法を見たかったけど名大からだとアクセスできない論文でした…</a:t>
            </a:r>
          </a:p>
        </p188:txBody>
      </p188:reply>
    </p188:replyLst>
    <p188:txBody>
      <a:bodyPr/>
      <a:lstStyle/>
      <a:p>
        <a:r>
          <a:rPr lang="ja-JP" altLang="en-US"/>
          <a:t>Literature dataはどのようにアッセイされた？</a:t>
        </a:r>
      </a:p>
    </p188:txBody>
  </p188:cm>
  <p188:cm id="{3E1571C1-B675-9046-B1D5-41BAAD4C93CE}" authorId="{B33E3640-C600-5DA1-DD11-C80B916A3203}" status="resolved" created="2024-09-29T08:40:57.248" complete="100000">
    <ac:txMkLst xmlns:ac="http://schemas.microsoft.com/office/drawing/2013/main/command">
      <pc:docMk xmlns:pc="http://schemas.microsoft.com/office/powerpoint/2013/main/command"/>
      <pc:sldMk xmlns:pc="http://schemas.microsoft.com/office/powerpoint/2013/main/command" cId="3620558469" sldId="342"/>
      <ac:spMk id="7" creationId="{6B0CA038-60FE-4474-08CF-FB1F01327719}"/>
      <ac:txMk cp="16" len="12">
        <ac:context len="72" hash="3331712472"/>
      </ac:txMk>
    </ac:txMkLst>
    <p188:pos x="2033814" y="1051574"/>
    <p188:replyLst>
      <p188:reply id="{B25CF166-AC00-CA43-AF37-311FF7C31D0D}" authorId="{B33E3640-C600-5DA1-DD11-C80B916A3203}" created="2024-09-29T12:05:36.697">
        <p188:txBody>
          <a:bodyPr/>
          <a:lstStyle/>
          <a:p>
            <a:r>
              <a:rPr lang="ja-JP" altLang="en-US"/>
              <a:t>R.m.s.eは外れ値に敏感</a:t>
            </a:r>
          </a:p>
        </p188:txBody>
      </p188:reply>
      <p188:reply id="{B3BDD3C3-89FD-3F46-8E77-39484FD25CFF}" authorId="{B33E3640-C600-5DA1-DD11-C80B916A3203}" created="2024-09-29T12:11:35.746">
        <p188:txBody>
          <a:bodyPr/>
          <a:lstStyle/>
          <a:p>
            <a:r>
              <a:rPr lang="ja-JP" altLang="en-US"/>
              <a:t>平均絶対誤差
2乗じゃなくて絶対値になる
大きな誤差が一部あってもそんなに影響はない</a:t>
            </a:r>
          </a:p>
        </p188:txBody>
      </p188:reply>
      <p188:reply id="{F6836B6F-982A-694F-A9CD-3F581E647744}" authorId="{B33E3640-C600-5DA1-DD11-C80B916A3203}" created="2024-09-29T12:12:59.547">
        <p188:txBody>
          <a:bodyPr/>
          <a:lstStyle/>
          <a:p>
            <a:r>
              <a:rPr lang="ja-JP" altLang="en-US"/>
              <a:t>平均2乗対数誤差
小さな値の誤差が大きくなる(対数のグラフを想像して)</a:t>
            </a:r>
          </a:p>
        </p188:txBody>
      </p188:reply>
    </p188:replyLst>
    <p188:txBody>
      <a:bodyPr/>
      <a:lstStyle/>
      <a:p>
        <a:r>
          <a:rPr lang="ja-JP" altLang="en-US"/>
          <a:t>他の損失関数には何がある？</a:t>
        </a:r>
      </a:p>
    </p188:txBody>
  </p188:cm>
  <p188:cm id="{13B393A6-444B-0E46-BAB8-61DEE1FC21A9}" authorId="{B33E3640-C600-5DA1-DD11-C80B916A3203}" status="resolved" created="2024-09-29T10:04:10.265" complete="100000">
    <pc:sldMkLst xmlns:pc="http://schemas.microsoft.com/office/powerpoint/2013/main/command">
      <pc:docMk/>
      <pc:sldMk cId="3620558469" sldId="342"/>
    </pc:sldMkLst>
    <p188:replyLst>
      <p188:reply id="{F3D8DE27-FF9A-D148-AA0A-649B751367A5}" authorId="{B33E3640-C600-5DA1-DD11-C80B916A3203}" created="2024-09-29T12:52:37.354">
        <p188:txBody>
          <a:bodyPr/>
          <a:lstStyle/>
          <a:p>
            <a:r>
              <a:rPr lang="ja-JP" altLang="en-US"/>
              <a:t>N=120で訓練
ReLU43活性化</a:t>
            </a:r>
          </a:p>
        </p188:txBody>
      </p188:reply>
      <p188:reply id="{D9315F49-3F26-484A-B383-F44AD54CEDBA}" authorId="{B33E3640-C600-5DA1-DD11-C80B916A3203}" created="2024-09-29T23:27:04.832">
        <p188:txBody>
          <a:bodyPr/>
          <a:lstStyle/>
          <a:p>
            <a:r>
              <a:rPr lang="ja-JP" altLang="en-US"/>
              <a:t>12層の畳み込み</a:t>
            </a:r>
          </a:p>
        </p188:txBody>
      </p188:reply>
    </p188:replyLst>
    <p188:txBody>
      <a:bodyPr/>
      <a:lstStyle/>
      <a:p>
        <a:r>
          <a:rPr lang="ja-JP" altLang="en-US"/>
          <a:t>最終的なNNのパラメータはどうなった？</a:t>
        </a:r>
      </a:p>
    </p188:txBody>
  </p188:cm>
</p188:cmLst>
</file>

<file path=ppt/comments/modernComment_157_8434A2FB.xml><?xml version="1.0" encoding="utf-8"?>
<p188:cmLst xmlns:a="http://schemas.openxmlformats.org/drawingml/2006/main" xmlns:r="http://schemas.openxmlformats.org/officeDocument/2006/relationships" xmlns:p188="http://schemas.microsoft.com/office/powerpoint/2018/8/main">
  <p188:cm id="{D72DEA01-5FE1-A444-BF13-8D70E801EE21}" authorId="{B33E3640-C600-5DA1-DD11-C80B916A3203}" status="resolved" created="2024-09-26T02:21:11.676" complete="100000">
    <pc:sldMkLst xmlns:pc="http://schemas.microsoft.com/office/powerpoint/2013/main/command">
      <pc:docMk/>
      <pc:sldMk cId="2218042107" sldId="343"/>
    </pc:sldMkLst>
    <p188:replyLst>
      <p188:reply id="{8133D221-1E5A-B541-84F6-76F9B85B0395}" authorId="{B33E3640-C600-5DA1-DD11-C80B916A3203}" created="2024-09-26T06:13:40.273">
        <p188:txBody>
          <a:bodyPr/>
          <a:lstStyle/>
          <a:p>
            <a:r>
              <a:rPr lang="ja-JP" altLang="en-US"/>
              <a:t>元の配列類似性を保ちつつ、活性の出るやつを予測したい
最良の解が出るまで進められるので、今回は3変異ステップで良い解が得られたということ</a:t>
            </a:r>
          </a:p>
        </p188:txBody>
      </p188:reply>
      <p188:reply id="{5E761747-744E-1041-BB98-909A7DAD98FF}" authorId="{B33E3640-C600-5DA1-DD11-C80B916A3203}" created="2024-09-26T06:17:17.491">
        <p188:txBody>
          <a:bodyPr/>
          <a:lstStyle/>
          <a:p>
            <a:r>
              <a:rPr lang="ja-JP" altLang="en-US"/>
              <a:t>生物物理学的特性でランキングをつけることで、未知のもので活性が出ると予測してしまっても良いようになっている</a:t>
            </a:r>
          </a:p>
        </p188:txBody>
      </p188:reply>
      <p188:reply id="{434C04DA-5418-DC4A-BFDB-7B00B4F75D1C}" authorId="{B33E3640-C600-5DA1-DD11-C80B916A3203}" created="2024-09-26T06:57:24.853">
        <p188:txBody>
          <a:bodyPr/>
          <a:lstStyle/>
          <a:p>
            <a:r>
              <a:rPr lang="ja-JP" altLang="en-US"/>
              <a:t>書いてないのであくまで自分の考えになりそう</a:t>
            </a:r>
          </a:p>
        </p188:txBody>
      </p188:reply>
    </p188:replyLst>
    <p188:txBody>
      <a:bodyPr/>
      <a:lstStyle/>
      <a:p>
        <a:r>
          <a:rPr lang="ja-JP" altLang="en-US"/>
          <a:t>この最適化戦略の利点はなんなのか？</a:t>
        </a:r>
      </a:p>
    </p188:txBody>
  </p188:cm>
</p188:cmLst>
</file>

<file path=ppt/comments/modernComment_15A_87665.xml><?xml version="1.0" encoding="utf-8"?>
<p188:cmLst xmlns:a="http://schemas.openxmlformats.org/drawingml/2006/main" xmlns:r="http://schemas.openxmlformats.org/officeDocument/2006/relationships" xmlns:p188="http://schemas.microsoft.com/office/powerpoint/2018/8/main">
  <p188:cm id="{A623F911-5604-BC44-B0D7-61CE3CBDC597}" authorId="{B33E3640-C600-5DA1-DD11-C80B916A3203}" status="resolved" created="2024-09-29T10:01:28.709" complete="100000">
    <ac:txMkLst xmlns:ac="http://schemas.microsoft.com/office/drawing/2013/main/command">
      <pc:docMk xmlns:pc="http://schemas.microsoft.com/office/powerpoint/2013/main/command"/>
      <pc:sldMk xmlns:pc="http://schemas.microsoft.com/office/powerpoint/2013/main/command" cId="554597" sldId="346"/>
      <ac:spMk id="3" creationId="{BFB58AED-5AEA-14D1-B4A7-507C764C76E8}"/>
      <ac:txMk cp="124" len="33">
        <ac:context len="162" hash="1372031484"/>
      </ac:txMk>
    </ac:txMkLst>
    <p188:pos x="6599767" y="3516584"/>
    <p188:replyLst>
      <p188:reply id="{8BDE0880-D8E7-FB43-9F6F-75A8A0E52E7E}" authorId="{B33E3640-C600-5DA1-DD11-C80B916A3203}" created="2024-09-29T13:52:22.826">
        <p188:txBody>
          <a:bodyPr/>
          <a:lstStyle/>
          <a:p>
            <a:r>
              <a:rPr lang="ja-JP" altLang="en-US"/>
              <a:t>現在開発中のレタトルチド
体重減少効果はデュアルアゴニストに比べてより強力だった
</a:t>
            </a:r>
          </a:p>
        </p188:txBody>
      </p188:reply>
      <p188:reply id="{ECFEA687-3F2E-9E49-AA37-36895AB5A3DC}" authorId="{B33E3640-C600-5DA1-DD11-C80B916A3203}" created="2024-09-29T13:52:30.969">
        <p188:txBody>
          <a:bodyPr/>
          <a:lstStyle/>
          <a:p>
            <a:r>
              <a:rPr lang="ja-JP" altLang="en-US"/>
              <a:t>GIP</a:t>
            </a:r>
            <a:br>
              <a:rPr lang="ja-JP" altLang="en-US"/>
            </a:br>
            <a:r>
              <a:rPr lang="ja-JP" altLang="en-US"/>
              <a:t>- 糖や脂質などに反応して上部消化管にあるK細胞から分泌される
膵β細胞からインスリン分泌を促進する
42このアミノ酸からなる
胃酸分泌抑制作用
</a:t>
            </a:r>
          </a:p>
        </p188:txBody>
      </p188:reply>
    </p188:replyLst>
    <p188:txBody>
      <a:bodyPr/>
      <a:lstStyle/>
      <a:p>
        <a:r>
          <a:rPr lang="ja-JP" altLang="en-US"/>
          <a:t>それは何？</a:t>
        </a:r>
      </a:p>
    </p188:txBody>
  </p188:cm>
</p188:cmLst>
</file>

<file path=ppt/comments/modernComment_15C_B30997CC.xml><?xml version="1.0" encoding="utf-8"?>
<p188:cmLst xmlns:a="http://schemas.openxmlformats.org/drawingml/2006/main" xmlns:r="http://schemas.openxmlformats.org/officeDocument/2006/relationships" xmlns:p188="http://schemas.microsoft.com/office/powerpoint/2018/8/main">
  <p188:cm id="{56A7B116-72A2-3440-88CA-D3A0AF97330D}" authorId="{B33E3640-C600-5DA1-DD11-C80B916A3203}" status="resolved" created="2024-09-29T09:04:39.655" complete="100000">
    <ac:deMkLst xmlns:ac="http://schemas.microsoft.com/office/drawing/2013/main/command">
      <pc:docMk xmlns:pc="http://schemas.microsoft.com/office/powerpoint/2013/main/command"/>
      <pc:sldMk xmlns:pc="http://schemas.microsoft.com/office/powerpoint/2013/main/command" cId="3003750348" sldId="348"/>
      <ac:grpSpMk id="23" creationId="{E5714893-4720-4C0F-6D41-326BEA35CB71}"/>
    </ac:deMkLst>
    <p188:txBody>
      <a:bodyPr/>
      <a:lstStyle/>
      <a:p>
        <a:r>
          <a:rPr lang="ja-JP" altLang="en-US"/>
          <a:t>これらはどのように算出されるの？</a:t>
        </a:r>
      </a:p>
    </p188:txBody>
  </p188:cm>
  <p188:cm id="{0B6D5126-6075-D541-B4B5-BC49AC752CE0}" authorId="{B33E3640-C600-5DA1-DD11-C80B916A3203}" status="resolved" created="2024-09-29T09:15:43.351" complete="100000">
    <ac:deMkLst xmlns:ac="http://schemas.microsoft.com/office/drawing/2013/main/command">
      <pc:docMk xmlns:pc="http://schemas.microsoft.com/office/powerpoint/2013/main/command"/>
      <pc:sldMk xmlns:pc="http://schemas.microsoft.com/office/powerpoint/2013/main/command" cId="3003750348" sldId="348"/>
      <ac:spMk id="14" creationId="{D54FF412-820D-1CC8-D23F-A8BF52C30B26}"/>
    </ac:deMkLst>
    <p188:replyLst>
      <p188:reply id="{B6CF026E-1C8E-8A4D-9D6E-2635ABACBCBF}" authorId="{B33E3640-C600-5DA1-DD11-C80B916A3203}" created="2024-09-29T09:15:57.010">
        <p188:txBody>
          <a:bodyPr/>
          <a:lstStyle/>
          <a:p>
            <a:r>
              <a:rPr lang="ja-JP" altLang="en-US"/>
              <a:t>似た10配列を選択してないと言うことだと思う。</a:t>
            </a:r>
          </a:p>
        </p188:txBody>
      </p188:reply>
    </p188:replyLst>
    <p188:txBody>
      <a:bodyPr/>
      <a:lstStyle/>
      <a:p>
        <a:r>
          <a:rPr lang="ja-JP" altLang="en-US"/>
          <a:t>最も多様とは？</a:t>
        </a:r>
      </a:p>
    </p188:txBody>
  </p188:cm>
</p188:cmLst>
</file>

<file path=ppt/comments/modernComment_15D_3E40EC2.xml><?xml version="1.0" encoding="utf-8"?>
<p188:cmLst xmlns:a="http://schemas.openxmlformats.org/drawingml/2006/main" xmlns:r="http://schemas.openxmlformats.org/officeDocument/2006/relationships" xmlns:p188="http://schemas.microsoft.com/office/powerpoint/2018/8/main">
  <p188:cm id="{C252782B-D71D-FA4E-8E84-F1059D34213F}" authorId="{B33E3640-C600-5DA1-DD11-C80B916A3203}" status="resolved" created="2024-09-29T09:20:29.511" complete="100000">
    <ac:deMkLst xmlns:ac="http://schemas.microsoft.com/office/drawing/2013/main/command">
      <pc:docMk xmlns:pc="http://schemas.microsoft.com/office/powerpoint/2013/main/command"/>
      <pc:sldMk xmlns:pc="http://schemas.microsoft.com/office/powerpoint/2013/main/command" cId="65277634" sldId="349"/>
      <ac:spMk id="2" creationId="{0CF83889-072D-6B91-2EB8-F5451A18F9F9}"/>
    </ac:deMkLst>
    <p188:replyLst>
      <p188:reply id="{33573909-DDA2-5247-AFDB-614A187D14D9}" authorId="{B33E3640-C600-5DA1-DD11-C80B916A3203}" created="2024-09-29T10:31:57.966">
        <p188:txBody>
          <a:bodyPr/>
          <a:lstStyle/>
          <a:p>
            <a:r>
              <a:rPr lang="ja-JP" altLang="en-US"/>
              <a:t>局所的な解にならないようにするため？</a:t>
            </a:r>
          </a:p>
        </p188:txBody>
      </p188:reply>
      <p188:reply id="{5436BA95-C359-1F47-A062-503D17B2D545}" authorId="{B33E3640-C600-5DA1-DD11-C80B916A3203}" created="2024-09-29T10:32:42.858">
        <p188:txBody>
          <a:bodyPr/>
          <a:lstStyle/>
          <a:p>
            <a:r>
              <a:rPr lang="ja-JP" altLang="en-US"/>
              <a:t>hGCGRとの配列類似性が必要とのことだったので、あまり変異させないものも見たかった可能性</a:t>
            </a:r>
          </a:p>
        </p188:txBody>
      </p188:reply>
      <p188:reply id="{DD98127F-4C75-894C-BAC8-85D447BF2574}" authorId="{B33E3640-C600-5DA1-DD11-C80B916A3203}" created="2024-09-29T10:33:09.221">
        <p188:txBody>
          <a:bodyPr/>
          <a:lstStyle/>
          <a:p>
            <a:r>
              <a:rPr lang="ja-JP" altLang="en-US"/>
              <a:t>表見た感じそれぞれのカテゴリで一番精度がいいものを選んでそう</a:t>
            </a:r>
          </a:p>
        </p188:txBody>
      </p188:reply>
    </p188:replyLst>
    <p188:txBody>
      <a:bodyPr/>
      <a:lstStyle/>
      <a:p>
        <a:r>
          <a:rPr lang="ja-JP" altLang="en-US"/>
          <a:t>なんで？</a:t>
        </a:r>
      </a:p>
    </p188:txBody>
  </p188:cm>
</p188:cmLst>
</file>

<file path=ppt/comments/modernComment_165_901B6DCA.xml><?xml version="1.0" encoding="utf-8"?>
<p188:cmLst xmlns:a="http://schemas.openxmlformats.org/drawingml/2006/main" xmlns:r="http://schemas.openxmlformats.org/officeDocument/2006/relationships" xmlns:p188="http://schemas.microsoft.com/office/powerpoint/2018/8/main">
  <p188:cm id="{C85F0C67-0F48-1A44-A4E0-CBF558D08D9B}" authorId="{B33E3640-C600-5DA1-DD11-C80B916A3203}" status="resolved" created="2024-09-29T03:36:20.185" complete="100000">
    <ac:deMkLst xmlns:ac="http://schemas.microsoft.com/office/drawing/2013/main/command">
      <pc:docMk xmlns:pc="http://schemas.microsoft.com/office/powerpoint/2013/main/command"/>
      <pc:sldMk xmlns:pc="http://schemas.microsoft.com/office/powerpoint/2013/main/command" cId="2417716682" sldId="357"/>
      <ac:spMk id="2" creationId="{50BEB8D2-5500-436C-B515-525BC46A55DE}"/>
    </ac:deMkLst>
    <p188:replyLst>
      <p188:reply id="{C778F203-446B-304F-98B4-0C858644C3FD}" authorId="{B33E3640-C600-5DA1-DD11-C80B916A3203}" created="2024-09-29T13:36:27.782">
        <p188:txBody>
          <a:bodyPr/>
          <a:lstStyle/>
          <a:p>
            <a:r>
              <a:rPr lang="ja-JP" altLang="en-US"/>
              <a:t>同時に活性化がしたい
かつバランスよく刺激するようにデザインされている</a:t>
            </a:r>
          </a:p>
        </p188:txBody>
      </p188:reply>
    </p188:replyLst>
    <p188:txBody>
      <a:bodyPr/>
      <a:lstStyle/>
      <a:p>
        <a:r>
          <a:rPr lang="ja-JP" altLang="en-US"/>
          <a:t>それぞれの作動役投与するのじゃだめなの？</a:t>
        </a:r>
      </a:p>
    </p188:txBody>
  </p188:cm>
</p188:cmLst>
</file>

<file path=ppt/comments/modernComment_168_2E423E0D.xml><?xml version="1.0" encoding="utf-8"?>
<p188:cmLst xmlns:a="http://schemas.openxmlformats.org/drawingml/2006/main" xmlns:r="http://schemas.openxmlformats.org/officeDocument/2006/relationships" xmlns:p188="http://schemas.microsoft.com/office/powerpoint/2018/8/main">
  <p188:cm id="{B1B9FA5D-116F-B142-B1EC-A54C188179B1}" authorId="{B33E3640-C600-5DA1-DD11-C80B916A3203}" status="resolved" created="2024-09-29T10:28:29.061" complete="100000">
    <ac:deMkLst xmlns:ac="http://schemas.microsoft.com/office/drawing/2013/main/command">
      <pc:docMk xmlns:pc="http://schemas.microsoft.com/office/powerpoint/2013/main/command"/>
      <pc:sldMk xmlns:pc="http://schemas.microsoft.com/office/powerpoint/2013/main/command" cId="776093197" sldId="360"/>
      <ac:spMk id="69" creationId="{C9F8FA93-5640-2742-3276-1DD98E3F3B54}"/>
    </ac:deMkLst>
    <p188:replyLst>
      <p188:reply id="{F0DAD741-9AEC-264B-8ED6-A4D796EA2F28}" authorId="{B33E3640-C600-5DA1-DD11-C80B916A3203}" created="2024-09-29T13:00:57.666">
        <p188:txBody>
          <a:bodyPr/>
          <a:lstStyle/>
          <a:p>
            <a:r>
              <a:rPr lang="ja-JP" altLang="en-US"/>
              <a:t>別にいいだろ</a:t>
            </a:r>
          </a:p>
        </p188:txBody>
      </p188:reply>
    </p188:replyLst>
    <p188:txBody>
      <a:bodyPr/>
      <a:lstStyle/>
      <a:p>
        <a:r>
          <a:rPr lang="ja-JP" altLang="en-US"/>
          <a:t>これについて詳しく教えて</a:t>
        </a:r>
      </a:p>
    </p188:txBody>
  </p188:cm>
</p188:cmLst>
</file>

<file path=ppt/comments/modernComment_16A_7E414A22.xml><?xml version="1.0" encoding="utf-8"?>
<p188:cmLst xmlns:a="http://schemas.openxmlformats.org/drawingml/2006/main" xmlns:r="http://schemas.openxmlformats.org/officeDocument/2006/relationships" xmlns:p188="http://schemas.microsoft.com/office/powerpoint/2018/8/main">
  <p188:cm id="{EBBF12FA-699F-B144-9946-BCD73031D767}" authorId="{B33E3640-C600-5DA1-DD11-C80B916A3203}" created="2024-09-26T01:54:08.975">
    <pc:sldMkLst xmlns:pc="http://schemas.microsoft.com/office/powerpoint/2013/main/command">
      <pc:docMk/>
      <pc:sldMk cId="2118208034" sldId="362"/>
    </pc:sldMkLst>
    <p188:txBody>
      <a:bodyPr/>
      <a:lstStyle/>
      <a:p>
        <a:r>
          <a:rPr lang="ja-JP" altLang="en-US"/>
          <a:t>GLP-1Rが作動してインスリンの分泌がされるまでの流れの説明できるか？</a:t>
        </a:r>
      </a:p>
    </p188:txBody>
  </p188:cm>
  <p188:cm id="{48517902-DEF7-7845-AF21-8EB2D58825C3}" authorId="{B33E3640-C600-5DA1-DD11-C80B916A3203}" created="2024-09-26T01:54:41.554">
    <pc:sldMkLst xmlns:pc="http://schemas.microsoft.com/office/powerpoint/2013/main/command">
      <pc:docMk/>
      <pc:sldMk cId="2118208034" sldId="362"/>
    </pc:sldMkLst>
    <p188:txBody>
      <a:bodyPr/>
      <a:lstStyle/>
      <a:p>
        <a:r>
          <a:rPr lang="ja-JP" altLang="en-US"/>
          <a:t>インスリン分泌されて、なんで血糖値の低下などが起こるか説明できるか？</a:t>
        </a:r>
      </a:p>
    </p188:txBody>
  </p188:cm>
</p188:cmLst>
</file>

<file path=ppt/comments/modernComment_16E_EEFFC625.xml><?xml version="1.0" encoding="utf-8"?>
<p188:cmLst xmlns:a="http://schemas.openxmlformats.org/drawingml/2006/main" xmlns:r="http://schemas.openxmlformats.org/officeDocument/2006/relationships" xmlns:p188="http://schemas.microsoft.com/office/powerpoint/2018/8/main">
  <p188:cm id="{DDFE2358-D626-BB48-AD9E-2684BAB22AF8}" authorId="{B33E3640-C600-5DA1-DD11-C80B916A3203}" status="resolved" created="2024-09-29T07:50:15.451" complete="100000">
    <ac:txMkLst xmlns:ac="http://schemas.microsoft.com/office/drawing/2013/main/command">
      <pc:docMk xmlns:pc="http://schemas.microsoft.com/office/powerpoint/2013/main/command"/>
      <pc:sldMk xmlns:pc="http://schemas.microsoft.com/office/powerpoint/2013/main/command" cId="4009739813" sldId="366"/>
      <ac:spMk id="3" creationId="{589FAA91-EE49-E5F4-44B2-AE9E7F9C081B}"/>
      <ac:txMk cp="15" len="62">
        <ac:context len="150" hash="3484007440"/>
      </ac:txMk>
    </ac:txMkLst>
    <p188:pos x="5430157" y="1084231"/>
    <p188:replyLst>
      <p188:reply id="{78EDDBB1-1467-7A43-B6EF-912347F0B186}" authorId="{B33E3640-C600-5DA1-DD11-C80B916A3203}" created="2024-09-29T11:27:48.248">
        <p188:txBody>
          <a:bodyPr/>
          <a:lstStyle/>
          <a:p>
            <a:r>
              <a:rPr lang="ja-JP" altLang="en-US"/>
              <a:t>CHO細胞にhGLP-1RとhGCGRを発現させる
細胞をアッセイバッファー中に、ペプチドの希釈液を含めて384ウェルプレートに分注
HTRFキットでcAMPを測定
プレートリーダーでcAMPレベルを測定
320nmで励起した後の665nmと620nmの蛍光発光を検出</a:t>
            </a:r>
          </a:p>
        </p188:txBody>
      </p188:reply>
    </p188:replyLst>
    <p188:txBody>
      <a:bodyPr/>
      <a:lstStyle/>
      <a:p>
        <a:r>
          <a:rPr lang="ja-JP" altLang="en-US"/>
          <a:t>具体的な測定方法は？</a:t>
        </a:r>
      </a:p>
    </p188:txBody>
  </p188:cm>
</p188:cmLst>
</file>

<file path=ppt/comments/modernComment_16F_22C4DCF7.xml><?xml version="1.0" encoding="utf-8"?>
<p188:cmLst xmlns:a="http://schemas.openxmlformats.org/drawingml/2006/main" xmlns:r="http://schemas.openxmlformats.org/officeDocument/2006/relationships" xmlns:p188="http://schemas.microsoft.com/office/powerpoint/2018/8/main">
  <p188:cm id="{6090A99D-360B-5343-9F98-0EFC0E670CB6}" authorId="{B33E3640-C600-5DA1-DD11-C80B916A3203}" status="resolved" created="2024-09-29T13:47:58.301" complete="100000">
    <ac:deMkLst xmlns:ac="http://schemas.microsoft.com/office/drawing/2013/main/command">
      <pc:docMk xmlns:pc="http://schemas.microsoft.com/office/powerpoint/2013/main/command"/>
      <pc:sldMk xmlns:pc="http://schemas.microsoft.com/office/powerpoint/2013/main/command" cId="583326967" sldId="367"/>
      <ac:grpSpMk id="14" creationId="{7560461C-5CEC-3743-F3A6-95ABFA601025}"/>
    </ac:deMkLst>
    <p188:replyLst>
      <p188:reply id="{0AC27C90-15AA-6243-9327-AC95C188CD26}" authorId="{B33E3640-C600-5DA1-DD11-C80B916A3203}" created="2024-09-29T21:09:54.699">
        <p188:txBody>
          <a:bodyPr/>
          <a:lstStyle/>
          <a:p>
            <a:r>
              <a:rPr lang="ja-JP" altLang="en-US"/>
              <a:t>どちらも同じ前駆体タンパク質からなるプログルカゴン由来のペプチドホルモン</a:t>
            </a:r>
          </a:p>
        </p188:txBody>
      </p188:reply>
    </p188:replyLst>
    <p188:txBody>
      <a:bodyPr/>
      <a:lstStyle/>
      <a:p>
        <a:r>
          <a:rPr lang="ja-JP" altLang="en-US"/>
          <a:t>なんで配列似てるの</a:t>
        </a:r>
      </a:p>
    </p188:txBody>
  </p188:cm>
</p188:cmLst>
</file>

<file path=ppt/comments/modernComment_170_3FADC396.xml><?xml version="1.0" encoding="utf-8"?>
<p188:cmLst xmlns:a="http://schemas.openxmlformats.org/drawingml/2006/main" xmlns:r="http://schemas.openxmlformats.org/officeDocument/2006/relationships" xmlns:p188="http://schemas.microsoft.com/office/powerpoint/2018/8/main">
  <p188:cm id="{40C4D7C8-4DE0-B74A-A9D7-E7BB3821A1AE}" authorId="{B33E3640-C600-5DA1-DD11-C80B916A3203}" status="resolved" created="2024-09-29T06:58:54.271" complete="100000">
    <ac:deMkLst xmlns:ac="http://schemas.microsoft.com/office/drawing/2013/main/command">
      <pc:docMk xmlns:pc="http://schemas.microsoft.com/office/powerpoint/2013/main/command"/>
      <pc:sldMk xmlns:pc="http://schemas.microsoft.com/office/powerpoint/2013/main/command" cId="1068352406" sldId="368"/>
      <ac:picMk id="5" creationId="{FEDF1FB3-684B-60F4-4782-390AC484326E}"/>
    </ac:deMkLst>
    <p188:replyLst>
      <p188:reply id="{43F0E17F-372A-044E-AA53-08C4E14B7C58}" authorId="{B33E3640-C600-5DA1-DD11-C80B916A3203}" created="2024-09-29T21:20:55.015">
        <p188:txBody>
          <a:bodyPr/>
          <a:lstStyle/>
          <a:p>
            <a:r>
              <a:rPr lang="ja-JP" altLang="en-US"/>
              <a:t>GULT1/2が細胞膜に存在するトランスポーターで、細胞内にグルコースを取り込む。
グルコースはリン酸化されてグルコース6リン酸に変換される
そんでグリコーゲンが合成される
このプロセスで、細胞はトリコンがグルコースをエネルギーとして貯蔵する</a:t>
            </a:r>
          </a:p>
        </p188:txBody>
      </p188:reply>
      <p188:reply id="{C5DC3905-C732-7040-895E-F9D23EC6BEC1}" authorId="{B33E3640-C600-5DA1-DD11-C80B916A3203}" created="2024-09-29T21:26:10.525">
        <p188:txBody>
          <a:bodyPr/>
          <a:lstStyle/>
          <a:p>
            <a:r>
              <a:rPr lang="ja-JP" altLang="en-US"/>
              <a:t>図の矢印はよくわからん、対抗するって意味だと捉えている</a:t>
            </a:r>
          </a:p>
        </p188:txBody>
      </p188:reply>
      <p188:reply id="{3A4F9CC3-5E33-0041-8981-45D0630DD7E0}" authorId="{B33E3640-C600-5DA1-DD11-C80B916A3203}" created="2024-09-30T01:04:08.442">
        <p188:txBody>
          <a:bodyPr/>
          <a:lstStyle/>
          <a:p>
            <a:r>
              <a:rPr lang="ja-JP" altLang="en-US"/>
              <a:t>グルカゴンレベルの低下が、グルコース産生の誘導を減少させる方向に行くらしい</a:t>
            </a:r>
          </a:p>
        </p188:txBody>
      </p188:reply>
    </p188:replyLst>
    <p188:txBody>
      <a:bodyPr/>
      <a:lstStyle/>
      <a:p>
        <a:r>
          <a:rPr lang="ja-JP" altLang="en-US"/>
          <a:t>グリコーゲン産生について</a:t>
        </a:r>
      </a:p>
    </p188:txBody>
  </p188:cm>
  <p188:cm id="{7481B979-B29E-7D4A-AB27-4AE4BB728CB5}" authorId="{B33E3640-C600-5DA1-DD11-C80B916A3203}" status="resolved" created="2024-09-29T06:59:47.717" complete="100000">
    <ac:deMkLst xmlns:ac="http://schemas.microsoft.com/office/drawing/2013/main/command">
      <pc:docMk xmlns:pc="http://schemas.microsoft.com/office/powerpoint/2013/main/command"/>
      <pc:sldMk xmlns:pc="http://schemas.microsoft.com/office/powerpoint/2013/main/command" cId="1068352406" sldId="368"/>
      <ac:picMk id="5" creationId="{FEDF1FB3-684B-60F4-4782-390AC484326E}"/>
    </ac:deMkLst>
    <p188:replyLst>
      <p188:reply id="{0810DBA0-4BDF-D94F-8019-625D691C338B}" authorId="{B33E3640-C600-5DA1-DD11-C80B916A3203}" created="2024-09-29T12:17:12.527">
        <p188:txBody>
          <a:bodyPr/>
          <a:lstStyle/>
          <a:p>
            <a:r>
              <a:rPr lang="ja-JP" altLang="en-US"/>
              <a:t>あって、少量分泌するらしい</a:t>
            </a:r>
          </a:p>
        </p188:txBody>
      </p188:reply>
    </p188:replyLst>
    <p188:txBody>
      <a:bodyPr/>
      <a:lstStyle/>
      <a:p>
        <a:r>
          <a:rPr lang="ja-JP" altLang="en-US"/>
          <a:t>Β細胞にもグルカゴン受容体があるのか？</a:t>
        </a:r>
      </a:p>
    </p188:txBody>
  </p188:cm>
  <p188:cm id="{B38022C3-EDFD-4F49-BCEE-C557A88D3816}" authorId="{B33E3640-C600-5DA1-DD11-C80B916A3203}" status="resolved" created="2024-09-29T07:09:17.528" complete="100000">
    <ac:deMkLst xmlns:ac="http://schemas.microsoft.com/office/drawing/2013/main/command">
      <pc:docMk xmlns:pc="http://schemas.microsoft.com/office/powerpoint/2013/main/command"/>
      <pc:sldMk xmlns:pc="http://schemas.microsoft.com/office/powerpoint/2013/main/command" cId="1068352406" sldId="368"/>
      <ac:spMk id="3" creationId="{864C99A6-1E26-B38B-47AA-090DF783BF09}"/>
    </ac:deMkLst>
    <p188:txBody>
      <a:bodyPr/>
      <a:lstStyle/>
      <a:p>
        <a:r>
          <a:rPr lang="ja-JP" altLang="en-US"/>
          <a:t>Β酸化による脂肪分解のメカニズムは？</a:t>
        </a:r>
      </a:p>
    </p188:txBody>
  </p188:cm>
</p188:cmLst>
</file>

<file path=ppt/comments/modernComment_171_D517B35B.xml><?xml version="1.0" encoding="utf-8"?>
<p188:cmLst xmlns:a="http://schemas.openxmlformats.org/drawingml/2006/main" xmlns:r="http://schemas.openxmlformats.org/officeDocument/2006/relationships" xmlns:p188="http://schemas.microsoft.com/office/powerpoint/2018/8/main">
  <p188:cm id="{3B076851-9F59-6643-B807-6520E6632304}" authorId="{B33E3640-C600-5DA1-DD11-C80B916A3203}" status="resolved" created="2024-09-29T06:48:53.933" complete="100000">
    <ac:deMkLst xmlns:ac="http://schemas.microsoft.com/office/drawing/2013/main/command">
      <pc:docMk xmlns:pc="http://schemas.microsoft.com/office/powerpoint/2013/main/command"/>
      <pc:sldMk xmlns:pc="http://schemas.microsoft.com/office/powerpoint/2013/main/command" cId="3575100251" sldId="369"/>
      <ac:spMk id="58" creationId="{59D60AC5-9803-0FFD-7FEA-61BCC47F394A}"/>
    </ac:deMkLst>
    <p188:replyLst>
      <p188:reply id="{86620D0B-C853-674D-9816-0D234218EF79}" authorId="{B33E3640-C600-5DA1-DD11-C80B916A3203}" created="2024-09-29T15:25:56.261">
        <p188:txBody>
          <a:bodyPr/>
          <a:lstStyle/>
          <a:p>
            <a:r>
              <a:rPr lang="ja-JP" altLang="en-US"/>
              <a:t>脂肪細胞から分泌される生理活性物質の事</a:t>
            </a:r>
          </a:p>
        </p188:txBody>
      </p188:reply>
      <p188:reply id="{74C95761-CC8E-CE43-B6C0-D08836A7CD50}" authorId="{B33E3640-C600-5DA1-DD11-C80B916A3203}" created="2024-09-29T15:26:45.765">
        <p188:txBody>
          <a:bodyPr/>
          <a:lstStyle/>
          <a:p>
            <a:r>
              <a:rPr lang="ja-JP" altLang="en-US"/>
              <a:t>インスリン受容体基質のリン酸化を抑制する</a:t>
            </a:r>
          </a:p>
        </p188:txBody>
      </p188:reply>
    </p188:replyLst>
    <p188:txBody>
      <a:bodyPr/>
      <a:lstStyle/>
      <a:p>
        <a:r>
          <a:rPr lang="ja-JP" altLang="en-US"/>
          <a:t>アディポカインとは？</a:t>
        </a:r>
      </a:p>
    </p188:txBody>
  </p188:cm>
  <p188:cm id="{5928AB79-445C-834B-ACE5-49E62F32A379}" authorId="{B33E3640-C600-5DA1-DD11-C80B916A3203}" status="resolved" created="2024-09-29T11:13:15.458" complete="100000">
    <ac:deMkLst xmlns:ac="http://schemas.microsoft.com/office/drawing/2013/main/command">
      <pc:docMk xmlns:pc="http://schemas.microsoft.com/office/powerpoint/2013/main/command"/>
      <pc:sldMk xmlns:pc="http://schemas.microsoft.com/office/powerpoint/2013/main/command" cId="3575100251" sldId="369"/>
      <ac:spMk id="58" creationId="{59D60AC5-9803-0FFD-7FEA-61BCC47F394A}"/>
    </ac:deMkLst>
    <p188:replyLst>
      <p188:reply id="{27C6ACD9-B07D-BF4A-B43F-2860C542B392}" authorId="{B33E3640-C600-5DA1-DD11-C80B916A3203}" created="2024-09-29T21:15:08.778">
        <p188:txBody>
          <a:bodyPr/>
          <a:lstStyle/>
          <a:p>
            <a:r>
              <a:rPr lang="ja-JP" altLang="en-US"/>
              <a:t>マクロファージは白血球で、ウイルスとかを分解するやつ
炎症性サイトカインを分泌して、免疫応答を調節するんだけど、これがインスリン受容体の発言や機能を低下させる</a:t>
            </a:r>
          </a:p>
        </p188:txBody>
      </p188:reply>
    </p188:replyLst>
    <p188:txBody>
      <a:bodyPr/>
      <a:lstStyle/>
      <a:p>
        <a:r>
          <a:rPr lang="ja-JP" altLang="en-US"/>
          <a:t>このメカニズムは？</a:t>
        </a:r>
      </a:p>
    </p188:txBody>
  </p188:cm>
  <p188:cm id="{DFE0756A-2515-484E-BEAF-AAFB4F74E4A7}" authorId="{B33E3640-C600-5DA1-DD11-C80B916A3203}" status="resolved" created="2024-09-29T15:27:36.385" complete="100000">
    <ac:deMkLst xmlns:ac="http://schemas.microsoft.com/office/drawing/2013/main/command">
      <pc:docMk xmlns:pc="http://schemas.microsoft.com/office/powerpoint/2013/main/command"/>
      <pc:sldMk xmlns:pc="http://schemas.microsoft.com/office/powerpoint/2013/main/command" cId="3575100251" sldId="369"/>
      <ac:spMk id="58" creationId="{59D60AC5-9803-0FFD-7FEA-61BCC47F394A}"/>
    </ac:deMkLst>
    <p188:txBody>
      <a:bodyPr/>
      <a:lstStyle/>
      <a:p>
        <a:r>
          <a:rPr lang="ja-JP" altLang="en-US"/>
          <a:t>インスリンの受容体、経路について</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64B9691-87D6-48EF-9BFD-698344D045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286BE10E-3BBD-4023-B684-892AE173FF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02328F-004D-4D3A-9F80-6B7A705D1367}" type="datetimeFigureOut">
              <a:rPr kumimoji="1" lang="ja-JP" altLang="en-US" smtClean="0"/>
              <a:t>2024/9/19</a:t>
            </a:fld>
            <a:endParaRPr kumimoji="1" lang="ja-JP" altLang="en-US"/>
          </a:p>
        </p:txBody>
      </p:sp>
      <p:sp>
        <p:nvSpPr>
          <p:cNvPr id="4" name="フッター プレースホルダー 3">
            <a:extLst>
              <a:ext uri="{FF2B5EF4-FFF2-40B4-BE49-F238E27FC236}">
                <a16:creationId xmlns:a16="http://schemas.microsoft.com/office/drawing/2014/main" id="{F6367B9F-A0B4-4348-9C4B-89D15EDCB2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42CC2C2F-D89E-474B-9003-7069E7D90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DCC25F-5D23-455B-B707-89EC30CA97BB}" type="slidenum">
              <a:rPr kumimoji="1" lang="ja-JP" altLang="en-US" smtClean="0"/>
              <a:t>‹#›</a:t>
            </a:fld>
            <a:endParaRPr kumimoji="1" lang="ja-JP" altLang="en-US"/>
          </a:p>
        </p:txBody>
      </p:sp>
    </p:spTree>
    <p:extLst>
      <p:ext uri="{BB962C8B-B14F-4D97-AF65-F5344CB8AC3E}">
        <p14:creationId xmlns:p14="http://schemas.microsoft.com/office/powerpoint/2010/main" val="3445749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0887C-0EF1-4AC1-9E9B-79863B12620D}" type="datetimeFigureOut">
              <a:rPr kumimoji="1" lang="ja-JP" altLang="en-US" smtClean="0"/>
              <a:t>2024/9/19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A420A-BDF0-4775-9670-07D3BFB5E94B}" type="slidenum">
              <a:rPr kumimoji="1" lang="ja-JP" altLang="en-US" smtClean="0"/>
              <a:t>‹#›</a:t>
            </a:fld>
            <a:endParaRPr kumimoji="1" lang="ja-JP" altLang="en-US"/>
          </a:p>
        </p:txBody>
      </p:sp>
    </p:spTree>
    <p:extLst>
      <p:ext uri="{BB962C8B-B14F-4D97-AF65-F5344CB8AC3E}">
        <p14:creationId xmlns:p14="http://schemas.microsoft.com/office/powerpoint/2010/main" val="17996778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 </a:t>
            </a:r>
            <a:r>
              <a:rPr lang="ja-JP" altLang="en-US"/>
              <a:t>グルカゴン受容体と</a:t>
            </a:r>
            <a:r>
              <a:rPr lang="en-US" altLang="ja-JP" dirty="0"/>
              <a:t>GLP-1</a:t>
            </a:r>
            <a:r>
              <a:rPr lang="ja-JP" altLang="en-US"/>
              <a:t>受容体に同時に作用する、デュアルアゴニストペプチドをデザインしたという内容の論文です。</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0</a:t>
            </a:fld>
            <a:endParaRPr kumimoji="1" lang="ja-JP" altLang="en-US"/>
          </a:p>
        </p:txBody>
      </p:sp>
    </p:spTree>
    <p:extLst>
      <p:ext uri="{BB962C8B-B14F-4D97-AF65-F5344CB8AC3E}">
        <p14:creationId xmlns:p14="http://schemas.microsoft.com/office/powerpoint/2010/main" val="2872048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まず、機械学習に用いるデータの測定を行いました。</a:t>
            </a:r>
            <a:endParaRPr kumimoji="1" lang="en-US" altLang="ja-JP" dirty="0"/>
          </a:p>
          <a:p>
            <a:pPr marL="171450" indent="-171450">
              <a:buFontTx/>
              <a:buChar char="-"/>
            </a:pPr>
            <a:r>
              <a:rPr kumimoji="1" lang="en-US" altLang="ja-JP" dirty="0"/>
              <a:t>CHO</a:t>
            </a:r>
            <a:r>
              <a:rPr kumimoji="1" lang="ja-JP" altLang="en-US"/>
              <a:t>細胞に</a:t>
            </a:r>
            <a:r>
              <a:rPr kumimoji="1" lang="en-US" altLang="ja-JP" dirty="0" err="1"/>
              <a:t>hGCGR</a:t>
            </a:r>
            <a:r>
              <a:rPr kumimoji="1" lang="ja-JP" altLang="en-US"/>
              <a:t>と</a:t>
            </a:r>
            <a:r>
              <a:rPr kumimoji="1" lang="en-US" altLang="ja-JP" dirty="0"/>
              <a:t>hGLP-1</a:t>
            </a:r>
            <a:r>
              <a:rPr kumimoji="1" lang="ja-JP" altLang="en-US"/>
              <a:t>を発現させ、ペプチドを添加してそれぞれの</a:t>
            </a:r>
            <a:r>
              <a:rPr kumimoji="1" lang="en-US" altLang="ja-JP" dirty="0"/>
              <a:t>EC50</a:t>
            </a:r>
            <a:r>
              <a:rPr kumimoji="1" lang="ja-JP" altLang="en-US"/>
              <a:t>を測定しました。</a:t>
            </a:r>
            <a:endParaRPr kumimoji="1" lang="en-US" altLang="ja-JP" dirty="0"/>
          </a:p>
          <a:p>
            <a:pPr marL="171450" indent="-171450">
              <a:buFontTx/>
              <a:buChar char="-"/>
            </a:pPr>
            <a:r>
              <a:rPr kumimoji="1" lang="en-US" altLang="ja-JP" dirty="0"/>
              <a:t>125</a:t>
            </a:r>
            <a:r>
              <a:rPr kumimoji="1" lang="ja-JP" altLang="en-US"/>
              <a:t>このペプチドに対して実験を行いました。</a:t>
            </a:r>
            <a:endParaRPr kumimoji="1" lang="en-US" altLang="ja-JP" dirty="0"/>
          </a:p>
          <a:p>
            <a:pPr marL="171450" indent="-171450">
              <a:buFontTx/>
              <a:buChar char="-"/>
            </a:pPr>
            <a:r>
              <a:rPr kumimoji="1" lang="ja-JP" altLang="en-US"/>
              <a:t>図は、得られたデータを</a:t>
            </a:r>
            <a:r>
              <a:rPr kumimoji="1" lang="en-US" altLang="ja-JP" dirty="0"/>
              <a:t>4</a:t>
            </a:r>
            <a:r>
              <a:rPr kumimoji="1" lang="ja-JP" altLang="en-US"/>
              <a:t>つの活性領域に分けた結果です。</a:t>
            </a:r>
            <a:endParaRPr kumimoji="1" lang="en-US" altLang="ja-JP" dirty="0"/>
          </a:p>
          <a:p>
            <a:pPr marL="628650" lvl="1" indent="-171450">
              <a:buFontTx/>
              <a:buChar char="-"/>
            </a:pPr>
            <a:r>
              <a:rPr kumimoji="1" lang="en-US" altLang="ja-JP" dirty="0"/>
              <a:t>GLP-1R</a:t>
            </a:r>
            <a:r>
              <a:rPr kumimoji="1" lang="ja-JP" altLang="en-US"/>
              <a:t>に強い活性を持つペプチドに比べ、</a:t>
            </a:r>
            <a:r>
              <a:rPr kumimoji="1" lang="en-US" altLang="ja-JP" dirty="0"/>
              <a:t>GCGR</a:t>
            </a:r>
            <a:r>
              <a:rPr kumimoji="1" lang="ja-JP" altLang="en-US"/>
              <a:t>に強い活性を持つペプチドは少ない</a:t>
            </a:r>
            <a:endParaRPr kumimoji="1" lang="en-US" altLang="ja-JP" dirty="0"/>
          </a:p>
          <a:p>
            <a:pPr marL="628650" lvl="1" indent="-171450">
              <a:buFontTx/>
              <a:buChar char="-"/>
            </a:pPr>
            <a:r>
              <a:rPr kumimoji="1" lang="ja-JP" altLang="en-US"/>
              <a:t>デュアルアゴニストは全体の</a:t>
            </a:r>
            <a:r>
              <a:rPr kumimoji="1" lang="en-US" altLang="ja-JP" dirty="0"/>
              <a:t>11.2%</a:t>
            </a:r>
            <a:r>
              <a:rPr kumimoji="1" lang="ja-JP" altLang="en-US"/>
              <a:t>を占めている</a:t>
            </a:r>
            <a:endParaRPr kumimoji="1" lang="en-US" altLang="ja-JP" dirty="0"/>
          </a:p>
          <a:p>
            <a:pPr marL="628650" lvl="1" indent="-171450">
              <a:buFontTx/>
              <a:buChar char="-"/>
            </a:pPr>
            <a:r>
              <a:rPr kumimoji="1" lang="ja-JP" altLang="en-US"/>
              <a:t>データの</a:t>
            </a:r>
            <a:r>
              <a:rPr kumimoji="1" lang="en-US" altLang="ja-JP" dirty="0"/>
              <a:t>60%</a:t>
            </a:r>
            <a:r>
              <a:rPr kumimoji="1" lang="ja-JP" altLang="en-US"/>
              <a:t>近くが両方の受容体で不活性</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r>
              <a:rPr kumimoji="1" lang="en-US" altLang="ja-JP" dirty="0"/>
              <a:t>GCGR</a:t>
            </a:r>
            <a:r>
              <a:rPr kumimoji="1" lang="ja-JP" altLang="en-US"/>
              <a:t>と</a:t>
            </a:r>
            <a:r>
              <a:rPr kumimoji="1" lang="en-US" altLang="ja-JP" dirty="0"/>
              <a:t>GLP-1</a:t>
            </a:r>
            <a:r>
              <a:rPr kumimoji="1" lang="ja-JP" altLang="en-US"/>
              <a:t>の両方について、実験的に</a:t>
            </a:r>
            <a:r>
              <a:rPr kumimoji="1" lang="en-US" altLang="ja-JP" dirty="0"/>
              <a:t>EC50</a:t>
            </a:r>
            <a:r>
              <a:rPr kumimoji="1" lang="ja-JP" altLang="en-US"/>
              <a:t>を測定した</a:t>
            </a:r>
            <a:r>
              <a:rPr kumimoji="1" lang="en-US" altLang="ja-JP" dirty="0"/>
              <a:t>125</a:t>
            </a:r>
            <a:r>
              <a:rPr kumimoji="1" lang="ja-JP" altLang="en-US"/>
              <a:t>のペプチドのデータを用意しました。</a:t>
            </a:r>
            <a:endParaRPr kumimoji="1" lang="en-US" altLang="ja-JP" dirty="0"/>
          </a:p>
          <a:p>
            <a:pPr marL="171450" indent="-171450">
              <a:buFontTx/>
              <a:buChar char="-"/>
            </a:pPr>
            <a:r>
              <a:rPr kumimoji="1" lang="ja-JP" altLang="en-US"/>
              <a:t>実験方法</a:t>
            </a:r>
            <a:endParaRPr kumimoji="1" lang="en-US" altLang="ja-JP" dirty="0"/>
          </a:p>
          <a:p>
            <a:pPr marL="628650" lvl="1" indent="-171450">
              <a:buFontTx/>
              <a:buChar char="-"/>
            </a:pPr>
            <a:r>
              <a:rPr kumimoji="1" lang="en-US" altLang="ja-JP" dirty="0"/>
              <a:t>CHO</a:t>
            </a:r>
            <a:r>
              <a:rPr kumimoji="1" lang="ja-JP" altLang="en-US"/>
              <a:t>細胞をアッセイバッファー中、ペプチドの希釈液を含む</a:t>
            </a:r>
            <a:r>
              <a:rPr kumimoji="1" lang="en-US" altLang="ja-JP" dirty="0"/>
              <a:t>384</a:t>
            </a:r>
            <a:r>
              <a:rPr kumimoji="1" lang="ja-JP" altLang="en-US"/>
              <a:t>ウェルアッセイプレートに文中</a:t>
            </a:r>
            <a:endParaRPr kumimoji="1" lang="en-US" altLang="ja-JP" dirty="0"/>
          </a:p>
          <a:p>
            <a:pPr marL="628650" lvl="1" indent="-171450">
              <a:buFontTx/>
              <a:buChar char="-"/>
            </a:pPr>
            <a:r>
              <a:rPr kumimoji="1" lang="en-US" altLang="ja-JP" dirty="0"/>
              <a:t>30</a:t>
            </a:r>
            <a:r>
              <a:rPr kumimoji="1" lang="ja-JP" altLang="en-US"/>
              <a:t>分インキュベーション</a:t>
            </a:r>
            <a:endParaRPr kumimoji="1" lang="en-US" altLang="ja-JP" dirty="0"/>
          </a:p>
          <a:p>
            <a:pPr marL="628650" lvl="1" indent="-171450">
              <a:buFontTx/>
              <a:buChar char="-"/>
            </a:pPr>
            <a:r>
              <a:rPr kumimoji="1" lang="en-US" altLang="ja-JP" dirty="0"/>
              <a:t>cAMP HRTF</a:t>
            </a:r>
            <a:r>
              <a:rPr kumimoji="1" lang="ja-JP" altLang="en-US"/>
              <a:t>キットで</a:t>
            </a:r>
            <a:r>
              <a:rPr kumimoji="1" lang="en-US" altLang="ja-JP" dirty="0"/>
              <a:t>cAMP</a:t>
            </a:r>
            <a:r>
              <a:rPr kumimoji="1" lang="ja-JP" altLang="en-US"/>
              <a:t>レベルを測定</a:t>
            </a:r>
            <a:endParaRPr kumimoji="1" lang="en-US" altLang="ja-JP" dirty="0"/>
          </a:p>
          <a:p>
            <a:pPr marL="628650" lvl="1" indent="-171450">
              <a:buFontTx/>
              <a:buChar char="-"/>
            </a:pPr>
            <a:r>
              <a:rPr kumimoji="1" lang="ja-JP" altLang="en-US"/>
              <a:t>蛍光発光を検出</a:t>
            </a:r>
            <a:endParaRPr kumimoji="1" lang="en-US" altLang="ja-JP" dirty="0"/>
          </a:p>
          <a:p>
            <a:pPr marL="628650" lvl="1" indent="-171450">
              <a:buFontTx/>
              <a:buChar char="-"/>
            </a:pPr>
            <a:r>
              <a:rPr kumimoji="1" lang="en-US" altLang="ja-JP" dirty="0"/>
              <a:t>N3</a:t>
            </a:r>
            <a:r>
              <a:rPr kumimoji="1" lang="ja-JP" altLang="en-US"/>
              <a:t>の平均値</a:t>
            </a:r>
            <a:endParaRPr kumimoji="1" lang="en-US" altLang="ja-JP" dirty="0"/>
          </a:p>
          <a:p>
            <a:pPr marL="171450" indent="-171450">
              <a:buFontTx/>
              <a:buChar char="-"/>
            </a:pPr>
            <a:r>
              <a:rPr kumimoji="1" lang="ja-JP" altLang="en-US"/>
              <a:t>図は</a:t>
            </a:r>
            <a:endParaRPr kumimoji="1" lang="en-US" altLang="ja-JP" dirty="0"/>
          </a:p>
          <a:p>
            <a:pPr marL="628650" lvl="1" indent="-171450">
              <a:buFontTx/>
              <a:buChar char="-"/>
            </a:pPr>
            <a:r>
              <a:rPr kumimoji="1" lang="en-US" altLang="ja-JP" dirty="0"/>
              <a:t>4</a:t>
            </a:r>
            <a:r>
              <a:rPr kumimoji="1" lang="ja-JP" altLang="en-US"/>
              <a:t>つの活性領域とともに、ペプチドのデータを可視化したもの</a:t>
            </a:r>
            <a:endParaRPr kumimoji="1" lang="en-US" altLang="ja-JP" dirty="0"/>
          </a:p>
          <a:p>
            <a:pPr marL="628650" lvl="1" indent="-171450">
              <a:buFontTx/>
              <a:buChar char="-"/>
            </a:pPr>
            <a:r>
              <a:rPr kumimoji="1" lang="en-US" altLang="ja-JP" dirty="0"/>
              <a:t>GLP-1R</a:t>
            </a:r>
            <a:r>
              <a:rPr kumimoji="1" lang="ja-JP" altLang="en-US"/>
              <a:t>に強い活性を持つペプチドに比べ、</a:t>
            </a:r>
            <a:r>
              <a:rPr kumimoji="1" lang="en-US" altLang="ja-JP" dirty="0"/>
              <a:t>GCGR</a:t>
            </a:r>
            <a:r>
              <a:rPr kumimoji="1" lang="ja-JP" altLang="en-US"/>
              <a:t>に強い活性を持つペプチドは少ない</a:t>
            </a:r>
            <a:endParaRPr kumimoji="1" lang="en-US" altLang="ja-JP" dirty="0"/>
          </a:p>
          <a:p>
            <a:pPr marL="628650" lvl="1" indent="-171450">
              <a:buFontTx/>
              <a:buChar char="-"/>
            </a:pPr>
            <a:r>
              <a:rPr kumimoji="1" lang="ja-JP" altLang="en-US"/>
              <a:t>デュアルアゴニストは全体の</a:t>
            </a:r>
            <a:r>
              <a:rPr kumimoji="1" lang="en-US" altLang="ja-JP" dirty="0"/>
              <a:t>11.2%</a:t>
            </a:r>
            <a:r>
              <a:rPr kumimoji="1" lang="ja-JP" altLang="en-US"/>
              <a:t>を占めている</a:t>
            </a:r>
            <a:endParaRPr kumimoji="1" lang="en-US" altLang="ja-JP" dirty="0"/>
          </a:p>
          <a:p>
            <a:pPr marL="628650" lvl="1" indent="-171450">
              <a:buFontTx/>
              <a:buChar char="-"/>
            </a:pPr>
            <a:r>
              <a:rPr kumimoji="1" lang="ja-JP" altLang="en-US"/>
              <a:t>データの</a:t>
            </a:r>
            <a:r>
              <a:rPr kumimoji="1" lang="en-US" altLang="ja-JP" dirty="0"/>
              <a:t>60%</a:t>
            </a:r>
            <a:r>
              <a:rPr kumimoji="1" lang="ja-JP" altLang="en-US"/>
              <a:t>近くが両方の受容体で不活性。</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628650" lvl="1" indent="-171450">
              <a:buFontTx/>
              <a:buChar char="-"/>
            </a:pPr>
            <a:endParaRPr kumimoji="1" lang="en-US" altLang="ja-JP" dirty="0"/>
          </a:p>
          <a:p>
            <a:pPr marL="171450" indent="-171450">
              <a:buFontTx/>
              <a:buChar char="-"/>
            </a:pP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9</a:t>
            </a:fld>
            <a:endParaRPr kumimoji="1" lang="ja-JP" altLang="en-US"/>
          </a:p>
        </p:txBody>
      </p:sp>
    </p:spTree>
    <p:extLst>
      <p:ext uri="{BB962C8B-B14F-4D97-AF65-F5344CB8AC3E}">
        <p14:creationId xmlns:p14="http://schemas.microsoft.com/office/powerpoint/2010/main" val="3763794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en-US" altLang="ja-JP" dirty="0" err="1"/>
              <a:t>hGCG</a:t>
            </a:r>
            <a:r>
              <a:rPr kumimoji="1" lang="ja-JP" altLang="en-US"/>
              <a:t>と</a:t>
            </a:r>
            <a:r>
              <a:rPr kumimoji="1" lang="en-US" altLang="ja-JP" dirty="0"/>
              <a:t>hGLP-1</a:t>
            </a:r>
            <a:r>
              <a:rPr kumimoji="1" lang="ja-JP" altLang="en-US"/>
              <a:t>は類似したペプチドです。</a:t>
            </a:r>
            <a:endParaRPr kumimoji="1" lang="en-US" altLang="ja-JP" dirty="0"/>
          </a:p>
          <a:p>
            <a:pPr marL="171450" indent="-171450">
              <a:buFontTx/>
              <a:buChar char="-"/>
            </a:pPr>
            <a:r>
              <a:rPr kumimoji="1" lang="ja-JP" altLang="en-US"/>
              <a:t>両方ともこの様な螺旋状の構造をしていて、</a:t>
            </a:r>
            <a:endParaRPr kumimoji="1" lang="en-US" altLang="ja-JP" dirty="0"/>
          </a:p>
          <a:p>
            <a:pPr marL="171450" indent="-171450">
              <a:buFontTx/>
              <a:buChar char="-"/>
            </a:pPr>
            <a:r>
              <a:rPr kumimoji="1" lang="ja-JP" altLang="en-US"/>
              <a:t>スライドに示す様に　３０残機中</a:t>
            </a:r>
            <a:r>
              <a:rPr kumimoji="1" lang="en-US" altLang="ja-JP" dirty="0"/>
              <a:t>14</a:t>
            </a:r>
            <a:r>
              <a:rPr kumimoji="1" lang="ja-JP" altLang="en-US"/>
              <a:t>個共通しています。</a:t>
            </a:r>
            <a:endParaRPr kumimoji="1" lang="en-US" altLang="ja-JP" dirty="0"/>
          </a:p>
          <a:p>
            <a:pPr marL="171450" indent="-171450">
              <a:buFontTx/>
              <a:buChar char="-"/>
            </a:pPr>
            <a:endParaRPr kumimoji="1" lang="en-US" altLang="ja-JP" dirty="0"/>
          </a:p>
          <a:p>
            <a:pPr marL="171450" indent="-171450">
              <a:buFontTx/>
              <a:buChar char="-"/>
            </a:pPr>
            <a:r>
              <a:rPr kumimoji="1" lang="ja-JP" altLang="en-US"/>
              <a:t>今回は、ペプチドの配列から、</a:t>
            </a:r>
            <a:r>
              <a:rPr kumimoji="1" lang="en-US" altLang="ja-JP" dirty="0"/>
              <a:t>EC50</a:t>
            </a:r>
            <a:r>
              <a:rPr kumimoji="1" lang="ja-JP" altLang="en-US"/>
              <a:t>を予測するモデルを作るので、</a:t>
            </a:r>
            <a:endParaRPr kumimoji="1" lang="en-US" altLang="ja-JP" dirty="0"/>
          </a:p>
          <a:p>
            <a:pPr marL="171450" indent="-171450">
              <a:buFontTx/>
              <a:buChar char="-"/>
            </a:pPr>
            <a:r>
              <a:rPr kumimoji="1" lang="ja-JP" altLang="en-US"/>
              <a:t>モデルに配列を学習させる必要があります。</a:t>
            </a:r>
            <a:endParaRPr kumimoji="1" lang="en-US" altLang="ja-JP" dirty="0"/>
          </a:p>
          <a:p>
            <a:pPr marL="171450" indent="-171450">
              <a:buFontTx/>
              <a:buChar char="-"/>
            </a:pPr>
            <a:r>
              <a:rPr kumimoji="1" lang="ja-JP" altLang="en-US"/>
              <a:t>その配列の表し方の形式として、ペプチドを長さ</a:t>
            </a:r>
            <a:r>
              <a:rPr kumimoji="1" lang="en-US" altLang="ja-JP" dirty="0"/>
              <a:t>30</a:t>
            </a:r>
            <a:r>
              <a:rPr kumimoji="1" lang="ja-JP" altLang="en-US"/>
              <a:t>の</a:t>
            </a:r>
            <a:r>
              <a:rPr kumimoji="1" lang="en-US" altLang="ja-JP" dirty="0"/>
              <a:t>1</a:t>
            </a:r>
            <a:r>
              <a:rPr kumimoji="1" lang="ja-JP" altLang="en-US"/>
              <a:t>次元ベクトルとして表現しました。</a:t>
            </a:r>
            <a:endParaRPr kumimoji="1" lang="en-US" altLang="ja-JP" dirty="0"/>
          </a:p>
          <a:p>
            <a:pPr marL="171450" indent="-171450">
              <a:buFontTx/>
              <a:buChar char="-"/>
            </a:pPr>
            <a:r>
              <a:rPr kumimoji="1" lang="ja-JP" altLang="en-US"/>
              <a:t>グルカゴンの例で言うと、このような形で表されます。</a:t>
            </a:r>
            <a:endParaRPr kumimoji="1" lang="en-US" altLang="ja-JP" dirty="0"/>
          </a:p>
          <a:p>
            <a:pPr marL="171450" indent="-171450">
              <a:buFontTx/>
              <a:buChar char="-"/>
            </a:pPr>
            <a:r>
              <a:rPr kumimoji="1" lang="en-US" altLang="ja-JP" dirty="0"/>
              <a:t>29</a:t>
            </a:r>
            <a:r>
              <a:rPr kumimoji="1" lang="ja-JP" altLang="en-US"/>
              <a:t>残機のペプチドなので、</a:t>
            </a:r>
            <a:r>
              <a:rPr kumimoji="1" lang="en-US" altLang="ja-JP" dirty="0"/>
              <a:t>C</a:t>
            </a:r>
            <a:r>
              <a:rPr kumimoji="1" lang="ja-JP" altLang="en-US"/>
              <a:t>末端部分は欠損として横棒</a:t>
            </a:r>
            <a:r>
              <a:rPr kumimoji="1" lang="en-US" altLang="ja-JP" dirty="0"/>
              <a:t>”-”</a:t>
            </a:r>
            <a:r>
              <a:rPr kumimoji="1" lang="ja-JP" altLang="en-US"/>
              <a:t>をつけて表現します。</a:t>
            </a:r>
            <a:endParaRPr kumimoji="1" lang="en-US" altLang="ja-JP" dirty="0"/>
          </a:p>
          <a:p>
            <a:pPr marL="171450" indent="-171450">
              <a:buFontTx/>
              <a:buChar char="-"/>
            </a:pPr>
            <a:endParaRPr kumimoji="1" lang="en-US" altLang="ja-JP" dirty="0"/>
          </a:p>
          <a:p>
            <a:pPr marL="171450" indent="-171450">
              <a:buFontTx/>
              <a:buChar char="-"/>
            </a:pPr>
            <a:r>
              <a:rPr kumimoji="1" lang="ja-JP" altLang="en-US"/>
              <a:t>図は、トレーニングデータの配列の分布を表しています。</a:t>
            </a:r>
            <a:endParaRPr kumimoji="1" lang="en-US" altLang="ja-JP" dirty="0"/>
          </a:p>
          <a:p>
            <a:pPr marL="171450" indent="-171450">
              <a:buFontTx/>
              <a:buChar char="-"/>
            </a:pPr>
            <a:r>
              <a:rPr kumimoji="1" lang="en-US" altLang="ja-JP" dirty="0" err="1"/>
              <a:t>hGCGR</a:t>
            </a:r>
            <a:r>
              <a:rPr kumimoji="1" lang="ja-JP" altLang="en-US"/>
              <a:t>に近い類似体もあれば、</a:t>
            </a:r>
            <a:r>
              <a:rPr kumimoji="1" lang="en-US" altLang="ja-JP" dirty="0"/>
              <a:t>hGLP-1</a:t>
            </a:r>
            <a:r>
              <a:rPr kumimoji="1" lang="ja-JP" altLang="en-US"/>
              <a:t>に近い類自体もあります。</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r>
              <a:rPr kumimoji="1" lang="en-US" altLang="ja-JP" dirty="0"/>
              <a:t>D</a:t>
            </a:r>
            <a:r>
              <a:rPr kumimoji="1" lang="ja-JP" altLang="en-US"/>
              <a:t>はペプチド全体の変異数の分布を表すヒストグラム</a:t>
            </a:r>
            <a:endParaRPr kumimoji="1" lang="en-US" altLang="ja-JP" dirty="0"/>
          </a:p>
          <a:p>
            <a:pPr marL="171450" indent="-171450">
              <a:buFontTx/>
              <a:buChar char="-"/>
            </a:pPr>
            <a:r>
              <a:rPr kumimoji="1" lang="en-US" altLang="ja-JP" dirty="0" err="1"/>
              <a:t>hGCG</a:t>
            </a:r>
            <a:r>
              <a:rPr kumimoji="1" lang="ja-JP" altLang="en-US"/>
              <a:t>に対する平均距離は</a:t>
            </a:r>
            <a:r>
              <a:rPr kumimoji="1" lang="en-US" altLang="ja-JP" dirty="0"/>
              <a:t>13.4</a:t>
            </a:r>
            <a:r>
              <a:rPr kumimoji="1" lang="ja-JP" altLang="en-US"/>
              <a:t>で標準偏差は</a:t>
            </a:r>
            <a:r>
              <a:rPr kumimoji="1" lang="en-US" altLang="ja-JP" dirty="0"/>
              <a:t>5.7</a:t>
            </a:r>
          </a:p>
          <a:p>
            <a:pPr marL="171450" indent="-171450">
              <a:buFontTx/>
              <a:buChar char="-"/>
            </a:pPr>
            <a:r>
              <a:rPr kumimoji="1" lang="en-US" altLang="ja-JP" dirty="0"/>
              <a:t>hGLP-1</a:t>
            </a:r>
            <a:r>
              <a:rPr kumimoji="1" lang="ja-JP" altLang="en-US"/>
              <a:t>に対する平均距離は</a:t>
            </a:r>
            <a:r>
              <a:rPr kumimoji="1" lang="en-US" altLang="ja-JP" dirty="0"/>
              <a:t>11</a:t>
            </a:r>
            <a:r>
              <a:rPr kumimoji="1" lang="ja-JP" altLang="en-US"/>
              <a:t>で標準偏差は</a:t>
            </a:r>
            <a:r>
              <a:rPr kumimoji="1" lang="en-US" altLang="ja-JP" dirty="0"/>
              <a:t>7.24</a:t>
            </a:r>
          </a:p>
          <a:p>
            <a:pPr marL="171450" indent="-171450">
              <a:buFontTx/>
              <a:buChar char="-"/>
            </a:pPr>
            <a:r>
              <a:rPr kumimoji="1" lang="en-US" altLang="ja-JP" dirty="0" err="1"/>
              <a:t>hGCG</a:t>
            </a:r>
            <a:r>
              <a:rPr kumimoji="1" lang="ja-JP" altLang="en-US"/>
              <a:t>に近い配列もあれば、</a:t>
            </a:r>
            <a:r>
              <a:rPr kumimoji="1" lang="en-US" altLang="ja-JP" dirty="0"/>
              <a:t>hGLP-1</a:t>
            </a:r>
            <a:r>
              <a:rPr kumimoji="1" lang="ja-JP" altLang="en-US"/>
              <a:t>に近い配列もあり</a:t>
            </a:r>
            <a:endParaRPr kumimoji="1" lang="en-US" altLang="ja-JP" dirty="0"/>
          </a:p>
          <a:p>
            <a:pPr marL="171450" indent="-171450">
              <a:buFontTx/>
              <a:buChar char="-"/>
            </a:pPr>
            <a:r>
              <a:rPr kumimoji="1" lang="ja-JP" altLang="en-US"/>
              <a:t>ほぼ等距離の配列もある</a:t>
            </a:r>
            <a:endParaRPr kumimoji="1" lang="en-US" altLang="ja-JP" dirty="0"/>
          </a:p>
          <a:p>
            <a:pPr marL="171450" indent="-171450">
              <a:buFontTx/>
              <a:buChar char="-"/>
            </a:pPr>
            <a:r>
              <a:rPr kumimoji="1" lang="ja-JP" altLang="en-US"/>
              <a:t>ほとんど一致しない配列も数個あります。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10</a:t>
            </a:fld>
            <a:endParaRPr kumimoji="1" lang="ja-JP" altLang="en-US"/>
          </a:p>
        </p:txBody>
      </p:sp>
    </p:spTree>
    <p:extLst>
      <p:ext uri="{BB962C8B-B14F-4D97-AF65-F5344CB8AC3E}">
        <p14:creationId xmlns:p14="http://schemas.microsoft.com/office/powerpoint/2010/main" val="1062521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配列の類似性の観点から、トレーニングデータの分布を示すために主成分分析を行いました。</a:t>
            </a:r>
            <a:endParaRPr kumimoji="1" lang="en-US" altLang="ja-JP" dirty="0"/>
          </a:p>
          <a:p>
            <a:pPr marL="171450" indent="-171450">
              <a:buFontTx/>
              <a:buChar char="-"/>
            </a:pPr>
            <a:endParaRPr kumimoji="1" lang="en-US" altLang="ja-JP" dirty="0"/>
          </a:p>
          <a:p>
            <a:pPr marL="171450" indent="-171450">
              <a:buFontTx/>
              <a:buChar char="-"/>
            </a:pPr>
            <a:r>
              <a:rPr kumimoji="1" lang="en-US" altLang="ja-JP" dirty="0"/>
              <a:t>A</a:t>
            </a:r>
            <a:r>
              <a:rPr kumimoji="1" lang="ja-JP" altLang="en-US"/>
              <a:t>はトレーニングデータの分布を表しています。</a:t>
            </a:r>
            <a:endParaRPr kumimoji="1" lang="en-US" altLang="ja-JP" dirty="0"/>
          </a:p>
          <a:p>
            <a:pPr marL="171450" indent="-171450">
              <a:buFontTx/>
              <a:buChar char="-"/>
            </a:pPr>
            <a:r>
              <a:rPr kumimoji="1" lang="ja-JP" altLang="en-US"/>
              <a:t>灰色がトレーニングデータの分布で、</a:t>
            </a:r>
            <a:endParaRPr kumimoji="1" lang="en-US" altLang="ja-JP" dirty="0"/>
          </a:p>
          <a:p>
            <a:pPr marL="171450" indent="-171450">
              <a:buFontTx/>
              <a:buChar char="-"/>
            </a:pPr>
            <a:r>
              <a:rPr kumimoji="1" lang="ja-JP" altLang="en-US"/>
              <a:t>ばつ印は後ほど登場するのですが、別の文献で</a:t>
            </a:r>
            <a:r>
              <a:rPr kumimoji="1" lang="en-US" altLang="ja-JP" dirty="0"/>
              <a:t>EC50</a:t>
            </a:r>
            <a:r>
              <a:rPr kumimoji="1" lang="ja-JP" altLang="en-US"/>
              <a:t>が測定されたペプチドです。</a:t>
            </a:r>
            <a:endParaRPr kumimoji="1" lang="en-US" altLang="ja-JP" dirty="0"/>
          </a:p>
          <a:p>
            <a:pPr marL="171450" indent="-171450">
              <a:buFontTx/>
              <a:buChar char="-"/>
            </a:pPr>
            <a:r>
              <a:rPr kumimoji="1" lang="ja-JP" altLang="en-US"/>
              <a:t>水色の部分は</a:t>
            </a:r>
            <a:r>
              <a:rPr kumimoji="1" lang="en-US" altLang="ja-JP" dirty="0" err="1"/>
              <a:t>hGCG</a:t>
            </a:r>
            <a:r>
              <a:rPr kumimoji="1" lang="ja-JP" altLang="en-US"/>
              <a:t>の</a:t>
            </a:r>
            <a:r>
              <a:rPr kumimoji="1" lang="en-US" altLang="ja-JP" dirty="0"/>
              <a:t>1</a:t>
            </a:r>
            <a:r>
              <a:rPr kumimoji="1" lang="ja-JP" altLang="en-US"/>
              <a:t>点変異体のデータで、左下に分布していることがわかります。</a:t>
            </a:r>
            <a:endParaRPr kumimoji="1" lang="en-US" altLang="ja-JP" dirty="0"/>
          </a:p>
          <a:p>
            <a:pPr marL="171450" indent="-171450">
              <a:buFontTx/>
              <a:buChar char="-"/>
            </a:pPr>
            <a:r>
              <a:rPr kumimoji="1" lang="ja-JP" altLang="en-US"/>
              <a:t>紫色の部分は</a:t>
            </a:r>
            <a:r>
              <a:rPr kumimoji="1" lang="en-US" altLang="ja-JP" dirty="0"/>
              <a:t>hGLP-1</a:t>
            </a:r>
            <a:r>
              <a:rPr kumimoji="1" lang="ja-JP" altLang="en-US"/>
              <a:t>の</a:t>
            </a:r>
            <a:r>
              <a:rPr kumimoji="1" lang="en-US" altLang="ja-JP" dirty="0"/>
              <a:t>1</a:t>
            </a:r>
            <a:r>
              <a:rPr kumimoji="1" lang="ja-JP" altLang="en-US"/>
              <a:t>点変異体のデータで、右側に分布していることがわかります。</a:t>
            </a:r>
            <a:endParaRPr kumimoji="1" lang="en-US" altLang="ja-JP" dirty="0"/>
          </a:p>
          <a:p>
            <a:pPr marL="171450" indent="-171450">
              <a:buFontTx/>
              <a:buChar char="-"/>
            </a:pPr>
            <a:r>
              <a:rPr kumimoji="1" lang="ja-JP" altLang="en-US"/>
              <a:t>トレーニングデータを見ると</a:t>
            </a:r>
            <a:endParaRPr kumimoji="1" lang="en-US" altLang="ja-JP" dirty="0"/>
          </a:p>
          <a:p>
            <a:pPr marL="171450" indent="-171450">
              <a:buFontTx/>
              <a:buChar char="-"/>
            </a:pPr>
            <a:r>
              <a:rPr kumimoji="1" lang="en-US" altLang="ja-JP" dirty="0" err="1"/>
              <a:t>hGCG</a:t>
            </a:r>
            <a:r>
              <a:rPr kumimoji="1" lang="ja-JP" altLang="en-US"/>
              <a:t>に近い、</a:t>
            </a:r>
            <a:r>
              <a:rPr kumimoji="1" lang="en-US" altLang="ja-JP" dirty="0"/>
              <a:t>hGLP-1</a:t>
            </a:r>
            <a:r>
              <a:rPr kumimoji="1" lang="ja-JP" altLang="en-US"/>
              <a:t>に近い</a:t>
            </a:r>
            <a:endParaRPr kumimoji="1" lang="en-US" altLang="ja-JP" dirty="0"/>
          </a:p>
          <a:p>
            <a:pPr marL="171450" indent="-171450">
              <a:buFontTx/>
              <a:buChar char="-"/>
            </a:pPr>
            <a:r>
              <a:rPr kumimoji="1" lang="ja-JP" altLang="en-US"/>
              <a:t>または、両方の</a:t>
            </a:r>
            <a:r>
              <a:rPr kumimoji="1" lang="en-US" altLang="ja-JP" dirty="0"/>
              <a:t>WT</a:t>
            </a:r>
            <a:r>
              <a:rPr kumimoji="1" lang="ja-JP" altLang="en-US"/>
              <a:t>ペプチドから等距離にあることがわかります。</a:t>
            </a:r>
            <a:endParaRPr kumimoji="1" lang="en-US" altLang="ja-JP" dirty="0"/>
          </a:p>
          <a:p>
            <a:pPr marL="171450" indent="-171450">
              <a:buFontTx/>
              <a:buChar char="-"/>
            </a:pPr>
            <a:endParaRPr kumimoji="1" lang="en-US" altLang="ja-JP" dirty="0"/>
          </a:p>
          <a:p>
            <a:pPr marL="171450" indent="-171450">
              <a:buFontTx/>
              <a:buChar char="-"/>
            </a:pPr>
            <a:r>
              <a:rPr kumimoji="1" lang="en-US" altLang="ja-JP" dirty="0"/>
              <a:t>B</a:t>
            </a:r>
            <a:r>
              <a:rPr kumimoji="1" lang="ja-JP" altLang="en-US"/>
              <a:t>はトレーニングデータの分布を活性とともに表しています。</a:t>
            </a:r>
            <a:endParaRPr kumimoji="1" lang="en-US" altLang="ja-JP" dirty="0"/>
          </a:p>
          <a:p>
            <a:pPr marL="171450" indent="-171450">
              <a:buFontTx/>
              <a:buChar char="-"/>
            </a:pPr>
            <a:r>
              <a:rPr kumimoji="1" lang="en-US" altLang="ja-JP" dirty="0"/>
              <a:t>hGLP-1</a:t>
            </a:r>
            <a:r>
              <a:rPr kumimoji="1" lang="ja-JP" altLang="en-US"/>
              <a:t>類似体は</a:t>
            </a:r>
            <a:r>
              <a:rPr kumimoji="1" lang="en-US" altLang="ja-JP" dirty="0"/>
              <a:t>hGLP-1</a:t>
            </a:r>
            <a:r>
              <a:rPr kumimoji="1" lang="ja-JP" altLang="en-US"/>
              <a:t>選択的か、両方に不活性</a:t>
            </a:r>
            <a:endParaRPr kumimoji="1" lang="en-US" altLang="ja-JP" dirty="0"/>
          </a:p>
          <a:p>
            <a:pPr marL="171450" indent="-171450">
              <a:buFontTx/>
              <a:buChar char="-"/>
            </a:pPr>
            <a:r>
              <a:rPr kumimoji="1" lang="en-US" altLang="ja-JP" dirty="0" err="1"/>
              <a:t>hGCG</a:t>
            </a:r>
            <a:r>
              <a:rPr kumimoji="1" lang="ja-JP" altLang="en-US"/>
              <a:t>類自体は、さまざまなカテゴリがあるが、両方に活性を示すカテゴリがほとんど集中している。</a:t>
            </a:r>
            <a:endParaRPr kumimoji="1" lang="en-US" altLang="ja-JP" dirty="0"/>
          </a:p>
          <a:p>
            <a:pPr marL="171450" indent="-171450">
              <a:buFontTx/>
              <a:buChar char="-"/>
            </a:pPr>
            <a:r>
              <a:rPr kumimoji="1" lang="ja-JP" altLang="en-US"/>
              <a:t>そのため、デュアルアゴニストペプチドは、</a:t>
            </a:r>
            <a:r>
              <a:rPr kumimoji="1" lang="en-US" altLang="ja-JP" dirty="0" err="1"/>
              <a:t>hGCG</a:t>
            </a:r>
            <a:r>
              <a:rPr kumimoji="1" lang="ja-JP" altLang="en-US"/>
              <a:t>との密接な配列類似性が必要かもしれない。</a:t>
            </a:r>
            <a:endParaRPr kumimoji="1" lang="en-US" altLang="ja-JP" dirty="0"/>
          </a:p>
          <a:p>
            <a:pPr marL="171450" indent="-171450">
              <a:buFontTx/>
              <a:buChar char="-"/>
            </a:pPr>
            <a:endParaRPr kumimoji="1" lang="en-US" altLang="ja-JP" dirty="0"/>
          </a:p>
          <a:p>
            <a:pPr marL="171450" indent="-171450">
              <a:buFontTx/>
              <a:buChar char="-"/>
            </a:pPr>
            <a:r>
              <a:rPr kumimoji="1" lang="en-US" altLang="ja-JP" dirty="0"/>
              <a:t>------</a:t>
            </a:r>
          </a:p>
          <a:p>
            <a:pPr marL="171450" indent="-171450">
              <a:buFontTx/>
              <a:buChar char="-"/>
            </a:pPr>
            <a:endParaRPr kumimoji="1" lang="en-US" altLang="ja-JP" dirty="0"/>
          </a:p>
          <a:p>
            <a:pPr marL="171450" indent="-171450">
              <a:buFontTx/>
              <a:buChar char="-"/>
            </a:pPr>
            <a:r>
              <a:rPr kumimoji="1" lang="en-US" altLang="ja-JP" dirty="0"/>
              <a:t>PCA</a:t>
            </a:r>
            <a:r>
              <a:rPr kumimoji="1" lang="ja-JP" altLang="en-US"/>
              <a:t>をした</a:t>
            </a:r>
            <a:endParaRPr kumimoji="1" lang="en-US" altLang="ja-JP" dirty="0"/>
          </a:p>
          <a:p>
            <a:pPr marL="628650" lvl="1" indent="-171450">
              <a:buFontTx/>
              <a:buChar char="-"/>
            </a:pPr>
            <a:r>
              <a:rPr kumimoji="1" lang="ja-JP" altLang="en-US"/>
              <a:t>配列の類似性という観点でトレーニングデータの分布を記述する</a:t>
            </a:r>
            <a:endParaRPr kumimoji="1" lang="en-US" altLang="ja-JP" dirty="0"/>
          </a:p>
          <a:p>
            <a:pPr marL="171450" indent="-171450">
              <a:buFontTx/>
              <a:buChar char="-"/>
            </a:pPr>
            <a:r>
              <a:rPr kumimoji="1" lang="ja-JP" altLang="en-US"/>
              <a:t>トレーニングデータを示す</a:t>
            </a:r>
            <a:endParaRPr kumimoji="1" lang="en-US" altLang="ja-JP" dirty="0"/>
          </a:p>
          <a:p>
            <a:pPr marL="171450" indent="-171450">
              <a:buFontTx/>
              <a:buChar char="-"/>
            </a:pPr>
            <a:r>
              <a:rPr kumimoji="1" lang="en-US" altLang="ja-JP" dirty="0"/>
              <a:t>1</a:t>
            </a:r>
            <a:r>
              <a:rPr kumimoji="1" lang="ja-JP" altLang="en-US"/>
              <a:t>点変異体も投影</a:t>
            </a:r>
            <a:endParaRPr kumimoji="1" lang="en-US" altLang="ja-JP" dirty="0"/>
          </a:p>
          <a:p>
            <a:pPr marL="628650" lvl="1" indent="-171450">
              <a:buFontTx/>
              <a:buChar char="-"/>
            </a:pPr>
            <a:r>
              <a:rPr kumimoji="1" lang="ja-JP" altLang="en-US"/>
              <a:t>スケール感をあたえるため</a:t>
            </a:r>
            <a:r>
              <a:rPr kumimoji="1" lang="en-US" altLang="ja-JP" dirty="0"/>
              <a:t>(?)</a:t>
            </a:r>
          </a:p>
          <a:p>
            <a:pPr marL="171450" indent="-171450">
              <a:buFontTx/>
              <a:buChar char="-"/>
            </a:pPr>
            <a:r>
              <a:rPr kumimoji="1" lang="ja-JP" altLang="en-US"/>
              <a:t>図</a:t>
            </a:r>
            <a:r>
              <a:rPr kumimoji="1" lang="en-US" altLang="ja-JP" dirty="0"/>
              <a:t>a</a:t>
            </a:r>
          </a:p>
          <a:p>
            <a:pPr marL="171450" indent="-171450">
              <a:buFontTx/>
              <a:buChar char="-"/>
            </a:pPr>
            <a:r>
              <a:rPr kumimoji="1" lang="en-US" altLang="ja-JP" dirty="0" err="1"/>
              <a:t>hGCG</a:t>
            </a:r>
            <a:r>
              <a:rPr kumimoji="1" lang="ja-JP" altLang="en-US"/>
              <a:t>と</a:t>
            </a:r>
            <a:r>
              <a:rPr kumimoji="1" lang="en-US" altLang="ja-JP" dirty="0"/>
              <a:t>hGLP-1</a:t>
            </a:r>
            <a:r>
              <a:rPr kumimoji="1" lang="ja-JP" altLang="en-US"/>
              <a:t>から数変異離れた配列のサブセットが含まれていることがわかる</a:t>
            </a:r>
            <a:endParaRPr kumimoji="1" lang="en-US" altLang="ja-JP" dirty="0"/>
          </a:p>
          <a:p>
            <a:pPr marL="171450" indent="-171450">
              <a:buFontTx/>
              <a:buChar char="-"/>
            </a:pPr>
            <a:r>
              <a:rPr kumimoji="1" lang="ja-JP" altLang="en-US"/>
              <a:t>多くの配列変異が両方の</a:t>
            </a:r>
            <a:r>
              <a:rPr kumimoji="1" lang="en-US" altLang="ja-JP" dirty="0"/>
              <a:t>WT</a:t>
            </a:r>
            <a:r>
              <a:rPr kumimoji="1" lang="ja-JP" altLang="en-US"/>
              <a:t>ペプチドからほぼ等距離にある</a:t>
            </a:r>
            <a:endParaRPr kumimoji="1" lang="en-US" altLang="ja-JP" dirty="0"/>
          </a:p>
          <a:p>
            <a:pPr marL="171450" indent="-171450">
              <a:buFontTx/>
              <a:buChar char="-"/>
            </a:pPr>
            <a:endParaRPr kumimoji="1" lang="en-US" altLang="ja-JP" dirty="0"/>
          </a:p>
          <a:p>
            <a:pPr marL="171450" indent="-171450">
              <a:buFontTx/>
              <a:buChar char="-"/>
            </a:pPr>
            <a:r>
              <a:rPr kumimoji="1" lang="ja-JP" altLang="en-US"/>
              <a:t>図</a:t>
            </a:r>
            <a:r>
              <a:rPr kumimoji="1" lang="en-US" altLang="ja-JP" dirty="0"/>
              <a:t>2b</a:t>
            </a:r>
            <a:r>
              <a:rPr kumimoji="1" lang="ja-JP" altLang="en-US"/>
              <a:t>はどれに活性を示すかを示している</a:t>
            </a:r>
            <a:endParaRPr kumimoji="1" lang="en-US" altLang="ja-JP" dirty="0"/>
          </a:p>
          <a:p>
            <a:pPr marL="171450" indent="-171450">
              <a:buFontTx/>
              <a:buChar char="-"/>
            </a:pPr>
            <a:r>
              <a:rPr kumimoji="1" lang="en-US" altLang="ja-JP" dirty="0"/>
              <a:t>hGLP-1R</a:t>
            </a:r>
            <a:r>
              <a:rPr kumimoji="1" lang="ja-JP" altLang="en-US"/>
              <a:t>類似体に近いやつ</a:t>
            </a:r>
            <a:endParaRPr kumimoji="1" lang="en-US" altLang="ja-JP" dirty="0"/>
          </a:p>
          <a:p>
            <a:pPr marL="628650" lvl="1" indent="-171450">
              <a:buFontTx/>
              <a:buChar char="-"/>
            </a:pPr>
            <a:r>
              <a:rPr kumimoji="1" lang="ja-JP" altLang="en-US"/>
              <a:t>両方のレセプターで不活性か</a:t>
            </a:r>
            <a:endParaRPr kumimoji="1" lang="en-US" altLang="ja-JP" dirty="0"/>
          </a:p>
          <a:p>
            <a:pPr marL="628650" lvl="1" indent="-171450">
              <a:buFontTx/>
              <a:buChar char="-"/>
            </a:pPr>
            <a:r>
              <a:rPr kumimoji="1" lang="ja-JP" altLang="en-US"/>
              <a:t>排他的に</a:t>
            </a:r>
            <a:r>
              <a:rPr kumimoji="1" lang="en-US" altLang="ja-JP" dirty="0"/>
              <a:t>hGLP-1R</a:t>
            </a:r>
            <a:r>
              <a:rPr kumimoji="1" lang="ja-JP" altLang="en-US"/>
              <a:t>を活性化する傾向がある</a:t>
            </a:r>
            <a:endParaRPr kumimoji="1" lang="en-US" altLang="ja-JP" dirty="0"/>
          </a:p>
          <a:p>
            <a:pPr marL="171450" indent="-171450">
              <a:buFontTx/>
              <a:buChar char="-"/>
            </a:pPr>
            <a:r>
              <a:rPr kumimoji="1" lang="en-US" altLang="ja-JP" dirty="0" err="1"/>
              <a:t>hGCGR</a:t>
            </a:r>
            <a:r>
              <a:rPr kumimoji="1" lang="ja-JP" altLang="en-US"/>
              <a:t>選択的な配列</a:t>
            </a:r>
            <a:endParaRPr kumimoji="1" lang="en-US" altLang="ja-JP" dirty="0"/>
          </a:p>
          <a:p>
            <a:pPr marL="628650" lvl="1" indent="-171450">
              <a:buFontTx/>
              <a:buChar char="-"/>
            </a:pPr>
            <a:r>
              <a:rPr kumimoji="1" lang="ja-JP" altLang="en-US"/>
              <a:t>ヒトグルカゴン類似体の近くにいる</a:t>
            </a:r>
            <a:endParaRPr kumimoji="1" lang="en-US" altLang="ja-JP" dirty="0"/>
          </a:p>
          <a:p>
            <a:pPr marL="171450" indent="-171450">
              <a:buFontTx/>
              <a:buChar char="-"/>
            </a:pPr>
            <a:r>
              <a:rPr kumimoji="1" lang="ja-JP" altLang="en-US" b="1"/>
              <a:t>両受容体に対する高いペプチドの効力は、</a:t>
            </a:r>
            <a:endParaRPr kumimoji="1" lang="en-US" altLang="ja-JP" b="1" dirty="0"/>
          </a:p>
          <a:p>
            <a:pPr marL="628650" lvl="1" indent="-171450">
              <a:buFontTx/>
              <a:buChar char="-"/>
            </a:pPr>
            <a:r>
              <a:rPr kumimoji="1" lang="ja-JP" altLang="en-US" b="1"/>
              <a:t>グルカゴンとの密接な配列相同性が必要かもしれない</a:t>
            </a:r>
            <a:endParaRPr kumimoji="1" lang="en-US" altLang="ja-JP" b="1" dirty="0"/>
          </a:p>
          <a:p>
            <a:pPr marL="628650" lvl="1" indent="-171450">
              <a:buFontTx/>
              <a:buChar char="-"/>
            </a:pPr>
            <a:r>
              <a:rPr kumimoji="1" lang="en-US" altLang="ja-JP" b="1" dirty="0" err="1"/>
              <a:t>hGCG</a:t>
            </a:r>
            <a:r>
              <a:rPr kumimoji="1" lang="ja-JP" altLang="en-US" b="1"/>
              <a:t>受容体は</a:t>
            </a:r>
            <a:r>
              <a:rPr kumimoji="1" lang="en-US" altLang="ja-JP" b="1" dirty="0"/>
              <a:t>hGLP-1</a:t>
            </a:r>
            <a:r>
              <a:rPr kumimoji="1" lang="ja-JP" altLang="en-US" b="1"/>
              <a:t>受容体よりも低い程度までリガンドの変異を許容するかもしれない</a:t>
            </a:r>
            <a:endParaRPr kumimoji="1" lang="en-US" altLang="ja-JP" b="1"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11</a:t>
            </a:fld>
            <a:endParaRPr kumimoji="1" lang="ja-JP" altLang="en-US"/>
          </a:p>
        </p:txBody>
      </p:sp>
    </p:spTree>
    <p:extLst>
      <p:ext uri="{BB962C8B-B14F-4D97-AF65-F5344CB8AC3E}">
        <p14:creationId xmlns:p14="http://schemas.microsoft.com/office/powerpoint/2010/main" val="795120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機械学習モデルの構築の流れについて説明します。</a:t>
            </a:r>
            <a:endParaRPr kumimoji="1" lang="en-US" altLang="ja-JP" dirty="0"/>
          </a:p>
          <a:p>
            <a:pPr marL="171450" indent="-171450">
              <a:buFontTx/>
              <a:buChar char="-"/>
            </a:pPr>
            <a:r>
              <a:rPr kumimoji="1" lang="en-US" altLang="ja-JP" dirty="0"/>
              <a:t>125</a:t>
            </a:r>
            <a:r>
              <a:rPr kumimoji="1" lang="ja-JP" altLang="en-US"/>
              <a:t>のデータセットを、</a:t>
            </a:r>
            <a:r>
              <a:rPr kumimoji="1" lang="en-US" altLang="ja-JP" dirty="0"/>
              <a:t>115</a:t>
            </a:r>
            <a:r>
              <a:rPr kumimoji="1" lang="ja-JP" altLang="en-US"/>
              <a:t>のトレーニングデータ、</a:t>
            </a:r>
            <a:r>
              <a:rPr kumimoji="1" lang="en-US" altLang="ja-JP" dirty="0"/>
              <a:t>10</a:t>
            </a:r>
            <a:r>
              <a:rPr kumimoji="1" lang="ja-JP" altLang="en-US"/>
              <a:t>のテストデータに分けます</a:t>
            </a:r>
            <a:endParaRPr kumimoji="1" lang="en-US" altLang="ja-JP" dirty="0"/>
          </a:p>
          <a:p>
            <a:pPr marL="628650" lvl="1" indent="-171450">
              <a:buFontTx/>
              <a:buChar char="-"/>
            </a:pPr>
            <a:r>
              <a:rPr kumimoji="1" lang="ja-JP" altLang="en-US"/>
              <a:t>トレーニングデータを使ってモデルを構築します。</a:t>
            </a:r>
            <a:endParaRPr kumimoji="1" lang="en-US" altLang="ja-JP" dirty="0"/>
          </a:p>
          <a:p>
            <a:pPr marL="628650" lvl="1" indent="-171450">
              <a:buFontTx/>
              <a:buChar char="-"/>
            </a:pPr>
            <a:r>
              <a:rPr kumimoji="1" lang="ja-JP" altLang="en-US"/>
              <a:t>テストデータは、構築したモデルの性能評価のために使われます。テストデータの活性をトレーニングデータが正確に予測することができるかを調査します。</a:t>
            </a:r>
            <a:endParaRPr kumimoji="1" lang="en-US" altLang="ja-JP" dirty="0"/>
          </a:p>
          <a:p>
            <a:pPr marL="171450" indent="-171450">
              <a:buFontTx/>
              <a:buChar char="-"/>
            </a:pPr>
            <a:r>
              <a:rPr kumimoji="1" lang="ja-JP" altLang="en-US"/>
              <a:t>モデルを構築する前に、クロスバリデーションを使って、ハイパーパラメータの調整を行います。</a:t>
            </a:r>
            <a:endParaRPr kumimoji="1" lang="en-US" altLang="ja-JP" dirty="0"/>
          </a:p>
          <a:p>
            <a:pPr marL="171450" indent="-171450">
              <a:buFontTx/>
              <a:buChar char="-"/>
            </a:pPr>
            <a:r>
              <a:rPr kumimoji="1" lang="ja-JP" altLang="en-US"/>
              <a:t>ハイパーパラメータは、人が設定しないといけない値で、どんな値が良い学習モデルを作るのに適しているか探索する必要があります。</a:t>
            </a:r>
            <a:endParaRPr kumimoji="1" lang="en-US" altLang="ja-JP" dirty="0"/>
          </a:p>
          <a:p>
            <a:pPr marL="171450" indent="-171450">
              <a:buFontTx/>
              <a:buChar char="-"/>
            </a:pPr>
            <a:r>
              <a:rPr kumimoji="1" lang="ja-JP" altLang="en-US"/>
              <a:t>これを決定するために使われるのがクロスバリデーションです。</a:t>
            </a:r>
            <a:endParaRPr kumimoji="1" lang="en-US" altLang="ja-JP" dirty="0"/>
          </a:p>
          <a:p>
            <a:pPr marL="171450" indent="-171450">
              <a:buFontTx/>
              <a:buChar char="-"/>
            </a:pPr>
            <a:r>
              <a:rPr kumimoji="1" lang="ja-JP" altLang="en-US"/>
              <a:t>クロスバリデーションでは、トレーニングデータをさらに分割して、モデルの学習をします。</a:t>
            </a:r>
            <a:endParaRPr kumimoji="1" lang="en-US" altLang="ja-JP" dirty="0"/>
          </a:p>
          <a:p>
            <a:pPr marL="171450" indent="-171450">
              <a:buFontTx/>
              <a:buChar char="-"/>
            </a:pPr>
            <a:r>
              <a:rPr kumimoji="1" lang="ja-JP" altLang="en-US"/>
              <a:t>例では学習データを</a:t>
            </a:r>
            <a:r>
              <a:rPr kumimoji="1" lang="en-US" altLang="ja-JP" dirty="0"/>
              <a:t>5</a:t>
            </a:r>
            <a:r>
              <a:rPr kumimoji="1" lang="ja-JP" altLang="en-US"/>
              <a:t>分割し、</a:t>
            </a:r>
            <a:r>
              <a:rPr kumimoji="1" lang="en-US" altLang="ja-JP" dirty="0"/>
              <a:t>4</a:t>
            </a:r>
            <a:r>
              <a:rPr kumimoji="1" lang="ja-JP" altLang="en-US"/>
              <a:t>つ分で学習、</a:t>
            </a:r>
            <a:r>
              <a:rPr kumimoji="1" lang="en-US" altLang="ja-JP" dirty="0"/>
              <a:t>1</a:t>
            </a:r>
            <a:r>
              <a:rPr kumimoji="1" lang="ja-JP" altLang="en-US"/>
              <a:t>つでテスト</a:t>
            </a:r>
            <a:r>
              <a:rPr kumimoji="1" lang="en-US" altLang="ja-JP" dirty="0"/>
              <a:t>(</a:t>
            </a:r>
            <a:r>
              <a:rPr kumimoji="1" lang="ja-JP" altLang="en-US"/>
              <a:t>モデルの性能評価</a:t>
            </a:r>
            <a:r>
              <a:rPr kumimoji="1" lang="en-US" altLang="ja-JP" dirty="0"/>
              <a:t>)</a:t>
            </a:r>
            <a:r>
              <a:rPr kumimoji="1" lang="ja-JP" altLang="en-US"/>
              <a:t>を行います。</a:t>
            </a:r>
            <a:endParaRPr kumimoji="1" lang="en-US" altLang="ja-JP" dirty="0"/>
          </a:p>
          <a:p>
            <a:pPr marL="171450" indent="-171450">
              <a:buFontTx/>
              <a:buChar char="-"/>
            </a:pPr>
            <a:r>
              <a:rPr kumimoji="1" lang="ja-JP" altLang="en-US"/>
              <a:t>これを</a:t>
            </a:r>
            <a:r>
              <a:rPr kumimoji="1" lang="en-US" altLang="ja-JP" dirty="0"/>
              <a:t>5</a:t>
            </a:r>
            <a:r>
              <a:rPr kumimoji="1" lang="ja-JP" altLang="en-US"/>
              <a:t>回繰り返し、最も良いパラメーターを選択する。</a:t>
            </a:r>
            <a:endParaRPr kumimoji="1" lang="en-US" altLang="ja-JP" dirty="0"/>
          </a:p>
          <a:p>
            <a:pPr marL="171450" indent="-171450">
              <a:buFontTx/>
              <a:buChar char="-"/>
            </a:pPr>
            <a:r>
              <a:rPr kumimoji="1" lang="ja-JP" altLang="en-US"/>
              <a:t>選択したパラメータを使って、</a:t>
            </a:r>
            <a:r>
              <a:rPr kumimoji="1" lang="en-US" altLang="ja-JP" dirty="0"/>
              <a:t>115</a:t>
            </a:r>
            <a:r>
              <a:rPr kumimoji="1" lang="ja-JP" altLang="en-US"/>
              <a:t>のトレーニングデータで再度モデルを構築し、テストデータを使って性能の評価をします。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12</a:t>
            </a:fld>
            <a:endParaRPr kumimoji="1" lang="ja-JP" altLang="en-US"/>
          </a:p>
        </p:txBody>
      </p:sp>
    </p:spTree>
    <p:extLst>
      <p:ext uri="{BB962C8B-B14F-4D97-AF65-F5344CB8AC3E}">
        <p14:creationId xmlns:p14="http://schemas.microsoft.com/office/powerpoint/2010/main" val="4266113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en-US" altLang="ja-JP" dirty="0"/>
              <a:t>7</a:t>
            </a:r>
            <a:r>
              <a:rPr kumimoji="1" lang="ja-JP" altLang="en-US"/>
              <a:t>この機械学習モデルで性能の評価をした。</a:t>
            </a:r>
            <a:endParaRPr kumimoji="1" lang="en-US" altLang="ja-JP" dirty="0"/>
          </a:p>
          <a:p>
            <a:pPr marL="171450" indent="-171450">
              <a:buFontTx/>
              <a:buChar char="-"/>
            </a:pPr>
            <a:r>
              <a:rPr kumimoji="1" lang="ja-JP" altLang="en-US"/>
              <a:t>損失関数は</a:t>
            </a:r>
            <a:r>
              <a:rPr kumimoji="1" lang="en-US" altLang="ja-JP" dirty="0"/>
              <a:t>root mean </a:t>
            </a:r>
            <a:r>
              <a:rPr kumimoji="1" lang="en-US" altLang="ja-JP" dirty="0" err="1"/>
              <a:t>squwad</a:t>
            </a:r>
            <a:r>
              <a:rPr kumimoji="1" lang="en-US" altLang="ja-JP" dirty="0"/>
              <a:t> error</a:t>
            </a:r>
            <a:r>
              <a:rPr kumimoji="1" lang="ja-JP" altLang="en-US"/>
              <a:t>を使用。</a:t>
            </a:r>
            <a:endParaRPr kumimoji="1" lang="en-US" altLang="ja-JP" dirty="0"/>
          </a:p>
          <a:p>
            <a:pPr marL="628650" lvl="1" indent="-171450">
              <a:buFontTx/>
              <a:buChar char="-"/>
            </a:pPr>
            <a:r>
              <a:rPr kumimoji="1" lang="ja-JP" altLang="en-US"/>
              <a:t>予測値と正解値との差の</a:t>
            </a:r>
            <a:r>
              <a:rPr kumimoji="1" lang="en-US" altLang="ja-JP" dirty="0"/>
              <a:t>2</a:t>
            </a:r>
            <a:r>
              <a:rPr kumimoji="1" lang="ja-JP" altLang="en-US"/>
              <a:t>乗を個数で割って</a:t>
            </a:r>
            <a:r>
              <a:rPr kumimoji="1" lang="en-US" altLang="ja-JP" dirty="0"/>
              <a:t>1/2</a:t>
            </a:r>
            <a:r>
              <a:rPr kumimoji="1" lang="ja-JP" altLang="en-US"/>
              <a:t>乗したもの</a:t>
            </a:r>
            <a:endParaRPr kumimoji="1" lang="en-US" altLang="ja-JP" dirty="0"/>
          </a:p>
          <a:p>
            <a:pPr marL="628650" lvl="1" indent="-171450">
              <a:buFontTx/>
              <a:buChar char="-"/>
            </a:pPr>
            <a:r>
              <a:rPr kumimoji="1" lang="ja-JP" altLang="en-US"/>
              <a:t>大きければ大きいほど予測がずれている</a:t>
            </a:r>
            <a:endParaRPr kumimoji="1" lang="en-US" altLang="ja-JP" dirty="0"/>
          </a:p>
          <a:p>
            <a:pPr marL="628650" lvl="1" indent="-171450">
              <a:buFontTx/>
              <a:buChar char="-"/>
            </a:pPr>
            <a:r>
              <a:rPr kumimoji="1" lang="ja-JP" altLang="en-US"/>
              <a:t>小さければ小さいほど値が正確</a:t>
            </a:r>
            <a:endParaRPr kumimoji="1" lang="en-US" altLang="ja-JP" dirty="0"/>
          </a:p>
          <a:p>
            <a:pPr marL="171450" indent="-171450">
              <a:buFontTx/>
              <a:buChar char="-"/>
            </a:pPr>
            <a:r>
              <a:rPr kumimoji="1" lang="ja-JP" altLang="en-US"/>
              <a:t>トレーニングデータで作ったモデルだと、</a:t>
            </a:r>
            <a:r>
              <a:rPr kumimoji="1" lang="en-US" altLang="ja-JP" dirty="0"/>
              <a:t>NN multi-task ensemble</a:t>
            </a:r>
            <a:r>
              <a:rPr kumimoji="1" lang="ja-JP" altLang="en-US"/>
              <a:t>が一番よかった</a:t>
            </a:r>
            <a:endParaRPr kumimoji="1" lang="en-US" altLang="ja-JP" dirty="0"/>
          </a:p>
          <a:p>
            <a:pPr marL="171450" indent="-171450">
              <a:buFontTx/>
              <a:buChar char="-"/>
            </a:pPr>
            <a:r>
              <a:rPr kumimoji="1" lang="ja-JP" altLang="en-US"/>
              <a:t>文献値でテストしてみた</a:t>
            </a:r>
            <a:endParaRPr kumimoji="1" lang="en-US" altLang="ja-JP" dirty="0"/>
          </a:p>
          <a:p>
            <a:pPr marL="628650" lvl="1" indent="-171450">
              <a:buFontTx/>
              <a:buChar char="-"/>
            </a:pPr>
            <a:r>
              <a:rPr kumimoji="1" lang="en-US" altLang="ja-JP" dirty="0"/>
              <a:t>19</a:t>
            </a:r>
            <a:r>
              <a:rPr kumimoji="1" lang="ja-JP" altLang="en-US"/>
              <a:t>この配列がある</a:t>
            </a:r>
            <a:endParaRPr kumimoji="1" lang="en-US" altLang="ja-JP" dirty="0"/>
          </a:p>
          <a:p>
            <a:pPr marL="628650" lvl="1" indent="-171450">
              <a:buFontTx/>
              <a:buChar char="-"/>
            </a:pPr>
            <a:r>
              <a:rPr kumimoji="1" lang="ja-JP" altLang="en-US"/>
              <a:t>全体的な予測精度は低い</a:t>
            </a:r>
            <a:endParaRPr kumimoji="1" lang="en-US" altLang="ja-JP" dirty="0"/>
          </a:p>
          <a:p>
            <a:pPr marL="1085850" lvl="2" indent="-171450">
              <a:buFontTx/>
              <a:buChar char="-"/>
            </a:pPr>
            <a:r>
              <a:rPr kumimoji="1" lang="ja-JP" altLang="en-US"/>
              <a:t>効力アッセイの違いによるかも</a:t>
            </a:r>
            <a:endParaRPr kumimoji="1" lang="en-US" altLang="ja-JP" dirty="0"/>
          </a:p>
          <a:p>
            <a:pPr marL="628650" lvl="1" indent="-171450">
              <a:buFontTx/>
              <a:buChar char="-"/>
            </a:pPr>
            <a:r>
              <a:rPr kumimoji="1" lang="en-US" altLang="ja-JP" dirty="0"/>
              <a:t>GCGR</a:t>
            </a:r>
            <a:r>
              <a:rPr kumimoji="1" lang="ja-JP" altLang="en-US"/>
              <a:t>と</a:t>
            </a:r>
            <a:r>
              <a:rPr kumimoji="1" lang="en-US" altLang="ja-JP" dirty="0"/>
              <a:t>GLP-1R</a:t>
            </a:r>
            <a:r>
              <a:rPr kumimoji="1" lang="ja-JP" altLang="en-US"/>
              <a:t>でちがいがあった</a:t>
            </a:r>
            <a:endParaRPr kumimoji="1" lang="en-US" altLang="ja-JP" dirty="0"/>
          </a:p>
          <a:p>
            <a:pPr marL="171450" indent="-171450">
              <a:buFontTx/>
              <a:buChar char="-"/>
            </a:pPr>
            <a:r>
              <a:rPr kumimoji="1" lang="ja-JP" altLang="en-US"/>
              <a:t>全体的に全部妥当に予測ができている、</a:t>
            </a:r>
            <a:r>
              <a:rPr kumimoji="1" lang="en-US" altLang="ja-JP" dirty="0"/>
              <a:t>NN-multi-task-ensemble</a:t>
            </a:r>
            <a:r>
              <a:rPr kumimoji="1" lang="ja-JP" altLang="en-US"/>
              <a:t>を使用する。</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13</a:t>
            </a:fld>
            <a:endParaRPr kumimoji="1" lang="ja-JP" altLang="en-US"/>
          </a:p>
        </p:txBody>
      </p:sp>
    </p:spTree>
    <p:extLst>
      <p:ext uri="{BB962C8B-B14F-4D97-AF65-F5344CB8AC3E}">
        <p14:creationId xmlns:p14="http://schemas.microsoft.com/office/powerpoint/2010/main" val="1542658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en-US" altLang="ja-JP" dirty="0"/>
              <a:t>NN multi-task </a:t>
            </a:r>
            <a:r>
              <a:rPr kumimoji="1" lang="en-US" altLang="ja-JP" dirty="0" err="1"/>
              <a:t>enseble</a:t>
            </a:r>
            <a:r>
              <a:rPr kumimoji="1" lang="ja-JP" altLang="en-US"/>
              <a:t>モデルについて</a:t>
            </a:r>
            <a:endParaRPr kumimoji="1" lang="en-US" altLang="ja-JP" dirty="0"/>
          </a:p>
          <a:p>
            <a:pPr marL="171450" indent="-171450">
              <a:buFontTx/>
              <a:buChar char="-"/>
            </a:pPr>
            <a:r>
              <a:rPr kumimoji="1" lang="ja-JP" altLang="en-US"/>
              <a:t>まず</a:t>
            </a:r>
            <a:r>
              <a:rPr kumimoji="1" lang="en-US" altLang="ja-JP" dirty="0"/>
              <a:t>NN</a:t>
            </a:r>
            <a:r>
              <a:rPr kumimoji="1" lang="ja-JP" altLang="en-US"/>
              <a:t>、ニューラルネットワークについて</a:t>
            </a:r>
            <a:endParaRPr kumimoji="1" lang="en-US" altLang="ja-JP" dirty="0"/>
          </a:p>
          <a:p>
            <a:pPr marL="628650" lvl="1" indent="-171450">
              <a:buFontTx/>
              <a:buChar char="-"/>
            </a:pPr>
            <a:r>
              <a:rPr kumimoji="1" lang="ja-JP" altLang="en-US"/>
              <a:t>入力データに内部で重みをつけて予測をする手法です。</a:t>
            </a:r>
            <a:endParaRPr kumimoji="1" lang="en-US" altLang="ja-JP" dirty="0"/>
          </a:p>
          <a:p>
            <a:pPr marL="628650" lvl="1" indent="-171450">
              <a:buFontTx/>
              <a:buChar char="-"/>
            </a:pPr>
            <a:r>
              <a:rPr kumimoji="1" lang="ja-JP" altLang="en-US"/>
              <a:t>入力層、隠れ層、出力層に別れています。</a:t>
            </a:r>
            <a:endParaRPr kumimoji="1" lang="en-US" altLang="ja-JP" dirty="0"/>
          </a:p>
          <a:p>
            <a:pPr marL="628650" lvl="1" indent="-171450">
              <a:buFontTx/>
              <a:buChar char="-"/>
            </a:pPr>
            <a:r>
              <a:rPr kumimoji="1" lang="ja-JP" altLang="en-US"/>
              <a:t>入力層でデータを受け取り、それに対して重みをつけた形で隠れ層のニューロンが受け取ります。</a:t>
            </a:r>
            <a:endParaRPr kumimoji="1" lang="en-US" altLang="ja-JP" dirty="0"/>
          </a:p>
          <a:p>
            <a:pPr marL="628650" lvl="1" indent="-171450">
              <a:buFontTx/>
              <a:buChar char="-"/>
            </a:pPr>
            <a:r>
              <a:rPr kumimoji="1" lang="ja-JP" altLang="en-US"/>
              <a:t>隠れ層のニューロンはその中で演算をして次の層にまた重みをつけて送ります。</a:t>
            </a:r>
            <a:endParaRPr kumimoji="1" lang="en-US" altLang="ja-JP" dirty="0"/>
          </a:p>
          <a:p>
            <a:pPr marL="628650" lvl="1" indent="-171450">
              <a:buFontTx/>
              <a:buChar char="-"/>
            </a:pPr>
            <a:r>
              <a:rPr kumimoji="1" lang="ja-JP" altLang="en-US"/>
              <a:t>最終的にそれぞれから送られたデータを演算をして予測をするモデルです。</a:t>
            </a:r>
            <a:endParaRPr kumimoji="1" lang="en-US" altLang="ja-JP" dirty="0"/>
          </a:p>
          <a:p>
            <a:pPr marL="171450" indent="-171450">
              <a:buFontTx/>
              <a:buChar char="-"/>
            </a:pPr>
            <a:r>
              <a:rPr kumimoji="1" lang="ja-JP" altLang="en-US"/>
              <a:t>マルチタスク学習について</a:t>
            </a:r>
            <a:endParaRPr kumimoji="1" lang="en-US" altLang="ja-JP" dirty="0"/>
          </a:p>
          <a:p>
            <a:pPr marL="628650" lvl="1" indent="-171450">
              <a:buFontTx/>
              <a:buChar char="-"/>
            </a:pPr>
            <a:r>
              <a:rPr kumimoji="1" lang="en-US" altLang="ja-JP" dirty="0"/>
              <a:t>1</a:t>
            </a:r>
            <a:r>
              <a:rPr kumimoji="1" lang="ja-JP" altLang="en-US"/>
              <a:t>つのモデルで、複数のタスクを予測する手法です。</a:t>
            </a:r>
            <a:endParaRPr kumimoji="1" lang="en-US" altLang="ja-JP" dirty="0"/>
          </a:p>
          <a:p>
            <a:pPr marL="628650" lvl="1" indent="-171450">
              <a:buFontTx/>
              <a:buChar char="-"/>
            </a:pPr>
            <a:r>
              <a:rPr kumimoji="1" lang="ja-JP" altLang="en-US"/>
              <a:t>今回の例で言えば、</a:t>
            </a:r>
            <a:r>
              <a:rPr kumimoji="1" lang="en-US" altLang="ja-JP" dirty="0"/>
              <a:t>1</a:t>
            </a:r>
            <a:r>
              <a:rPr kumimoji="1" lang="ja-JP" altLang="en-US"/>
              <a:t>つのモデルで、</a:t>
            </a:r>
            <a:r>
              <a:rPr kumimoji="1" lang="en-US" altLang="ja-JP" dirty="0"/>
              <a:t>GCGR, GLP-1R</a:t>
            </a:r>
            <a:r>
              <a:rPr kumimoji="1" lang="ja-JP" altLang="en-US"/>
              <a:t>の活性を予測します。</a:t>
            </a:r>
            <a:endParaRPr kumimoji="1" lang="en-US" altLang="ja-JP" dirty="0"/>
          </a:p>
          <a:p>
            <a:pPr marL="628650" lvl="1" indent="-171450">
              <a:buFontTx/>
              <a:buChar char="-"/>
            </a:pPr>
            <a:r>
              <a:rPr kumimoji="1" lang="ja-JP" altLang="en-US"/>
              <a:t>普通は個別に</a:t>
            </a:r>
            <a:r>
              <a:rPr kumimoji="1" lang="en-US" altLang="ja-JP" dirty="0"/>
              <a:t>GCGR, GLP-1R</a:t>
            </a:r>
            <a:r>
              <a:rPr kumimoji="1" lang="ja-JP" altLang="en-US"/>
              <a:t>に対するモデルをそれぞれ作りますが、</a:t>
            </a:r>
            <a:endParaRPr kumimoji="1" lang="en-US" altLang="ja-JP" dirty="0"/>
          </a:p>
          <a:p>
            <a:pPr marL="628650" lvl="1" indent="-171450">
              <a:buFontTx/>
              <a:buChar char="-"/>
            </a:pPr>
            <a:r>
              <a:rPr kumimoji="1" lang="ja-JP" altLang="en-US"/>
              <a:t>この手法のメリットとしては、</a:t>
            </a:r>
            <a:endParaRPr kumimoji="1" lang="en-US" altLang="ja-JP" dirty="0"/>
          </a:p>
          <a:p>
            <a:pPr marL="628650" lvl="1" indent="-171450">
              <a:buFontTx/>
              <a:buChar char="-"/>
            </a:pPr>
            <a:r>
              <a:rPr kumimoji="1" lang="en-US" altLang="ja-JP" dirty="0"/>
              <a:t>1</a:t>
            </a:r>
            <a:r>
              <a:rPr kumimoji="1" lang="ja-JP" altLang="en-US"/>
              <a:t>つのタスクに対して過度に適応してしまうということを減らすことができます。</a:t>
            </a:r>
            <a:endParaRPr kumimoji="1" lang="en-US" altLang="ja-JP" dirty="0"/>
          </a:p>
          <a:p>
            <a:pPr marL="628650" lvl="1" indent="-171450">
              <a:buFontTx/>
              <a:buChar char="-"/>
            </a:pPr>
            <a:r>
              <a:rPr kumimoji="1" lang="ja-JP" altLang="en-US"/>
              <a:t>同じ隠れ層の重みを共有するので、</a:t>
            </a:r>
            <a:r>
              <a:rPr kumimoji="1" lang="en-US" altLang="ja-JP" dirty="0"/>
              <a:t>1</a:t>
            </a:r>
            <a:r>
              <a:rPr kumimoji="1" lang="ja-JP" altLang="en-US"/>
              <a:t>つの学習では無視されていたデータの特徴を捉えることができるようになります。</a:t>
            </a:r>
            <a:endParaRPr kumimoji="1" lang="en-US" altLang="ja-JP" dirty="0"/>
          </a:p>
          <a:p>
            <a:pPr marL="171450" indent="-171450">
              <a:buFontTx/>
              <a:buChar char="-"/>
            </a:pPr>
            <a:r>
              <a:rPr kumimoji="1" lang="ja-JP" altLang="en-US"/>
              <a:t>アンサンブル</a:t>
            </a:r>
            <a:endParaRPr kumimoji="1" lang="en-US" altLang="ja-JP" dirty="0"/>
          </a:p>
          <a:p>
            <a:pPr marL="628650" lvl="1" indent="-171450">
              <a:buFontTx/>
              <a:buChar char="-"/>
            </a:pPr>
            <a:r>
              <a:rPr kumimoji="1" lang="ja-JP" altLang="en-US"/>
              <a:t>複数のモデル出力の平均によって、最終的な予測を決める手法です</a:t>
            </a:r>
            <a:endParaRPr kumimoji="1" lang="en-US" altLang="ja-JP" dirty="0"/>
          </a:p>
          <a:p>
            <a:pPr marL="628650" lvl="1" indent="-171450">
              <a:buFontTx/>
              <a:buChar char="-"/>
            </a:pPr>
            <a:r>
              <a:rPr kumimoji="1" lang="ja-JP" altLang="en-US"/>
              <a:t>今回の例で言えば、</a:t>
            </a:r>
            <a:r>
              <a:rPr kumimoji="1" lang="en-US" altLang="ja-JP" dirty="0"/>
              <a:t>NN</a:t>
            </a:r>
            <a:r>
              <a:rPr kumimoji="1" lang="ja-JP" altLang="en-US"/>
              <a:t>マルチタスクモデルを</a:t>
            </a:r>
            <a:r>
              <a:rPr kumimoji="1" lang="en-US" altLang="ja-JP" dirty="0"/>
              <a:t>12</a:t>
            </a:r>
            <a:r>
              <a:rPr kumimoji="1" lang="ja-JP" altLang="en-US"/>
              <a:t>個作って、それらの平均を最終的な出力にしています。</a:t>
            </a:r>
            <a:endParaRPr kumimoji="1" lang="en-US" altLang="ja-JP" dirty="0"/>
          </a:p>
          <a:p>
            <a:pPr marL="628650" lvl="1" indent="-171450">
              <a:buFontTx/>
              <a:buChar char="-"/>
            </a:pPr>
            <a:r>
              <a:rPr kumimoji="1" lang="en-US" altLang="ja-JP" dirty="0"/>
              <a:t>NN</a:t>
            </a:r>
            <a:r>
              <a:rPr kumimoji="1" lang="ja-JP" altLang="en-US"/>
              <a:t>は重みのランダムな初期化からモデルを構築するため、予測に少し違いが出ることがあります。</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r>
              <a:rPr kumimoji="1" lang="ja-JP" altLang="en-US"/>
              <a:t>マルチタスク学習</a:t>
            </a:r>
            <a:endParaRPr kumimoji="1" lang="en-US" altLang="ja-JP" dirty="0"/>
          </a:p>
          <a:p>
            <a:pPr marL="628650" lvl="1" indent="-171450">
              <a:buFontTx/>
              <a:buChar char="-"/>
            </a:pPr>
            <a:r>
              <a:rPr kumimoji="1" lang="ja-JP" altLang="en-US"/>
              <a:t>共有された表現から複数の目標を学習する</a:t>
            </a:r>
            <a:endParaRPr kumimoji="1" lang="en-US" altLang="ja-JP" dirty="0"/>
          </a:p>
          <a:p>
            <a:pPr marL="628650" lvl="1" indent="-171450">
              <a:buFontTx/>
              <a:buChar char="-"/>
            </a:pPr>
            <a:r>
              <a:rPr kumimoji="1" lang="ja-JP" altLang="en-US"/>
              <a:t>汎化を改善し、予測精度を高めることを目的としている</a:t>
            </a:r>
            <a:endParaRPr kumimoji="1" lang="en-US" altLang="ja-JP" dirty="0"/>
          </a:p>
          <a:p>
            <a:pPr marL="171450" indent="-171450">
              <a:buFontTx/>
              <a:buChar char="-"/>
            </a:pPr>
            <a:endParaRPr kumimoji="1" lang="en-US" altLang="ja-JP" dirty="0"/>
          </a:p>
          <a:p>
            <a:pPr marL="171450" indent="-171450">
              <a:buFontTx/>
              <a:buChar char="-"/>
            </a:pPr>
            <a:r>
              <a:rPr kumimoji="1" lang="ja-JP" altLang="en-US"/>
              <a:t>アンサンブル</a:t>
            </a:r>
            <a:endParaRPr kumimoji="1" lang="en-US" altLang="ja-JP" dirty="0"/>
          </a:p>
          <a:p>
            <a:pPr marL="628650" lvl="1" indent="-171450">
              <a:buFontTx/>
              <a:buChar char="-"/>
            </a:pPr>
            <a:r>
              <a:rPr kumimoji="1" lang="en-US" altLang="ja-JP" dirty="0"/>
              <a:t>NN</a:t>
            </a:r>
            <a:r>
              <a:rPr kumimoji="1" lang="ja-JP" altLang="en-US"/>
              <a:t>モデルによる予測</a:t>
            </a:r>
            <a:endParaRPr kumimoji="1" lang="en-US" altLang="ja-JP" dirty="0"/>
          </a:p>
          <a:p>
            <a:pPr marL="628650" lvl="1" indent="-171450">
              <a:buFontTx/>
              <a:buChar char="-"/>
            </a:pPr>
            <a:r>
              <a:rPr kumimoji="1" lang="ja-JP" altLang="en-US"/>
              <a:t>モデルパラメータのランダムな初期化などの要因により、確率的変動を受ける</a:t>
            </a:r>
            <a:endParaRPr kumimoji="1" lang="en-US" altLang="ja-JP" dirty="0"/>
          </a:p>
          <a:p>
            <a:pPr marL="628650" lvl="1" indent="-171450">
              <a:buFontTx/>
              <a:buChar char="-"/>
            </a:pPr>
            <a:r>
              <a:rPr kumimoji="1" lang="en-US" altLang="ja-JP" dirty="0"/>
              <a:t>12</a:t>
            </a:r>
            <a:r>
              <a:rPr kumimoji="1" lang="ja-JP" altLang="en-US"/>
              <a:t>個のモデルを作成して平均値</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14</a:t>
            </a:fld>
            <a:endParaRPr kumimoji="1" lang="ja-JP" altLang="en-US"/>
          </a:p>
        </p:txBody>
      </p:sp>
    </p:spTree>
    <p:extLst>
      <p:ext uri="{BB962C8B-B14F-4D97-AF65-F5344CB8AC3E}">
        <p14:creationId xmlns:p14="http://schemas.microsoft.com/office/powerpoint/2010/main" val="3832998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一旦ここで区切ります。質問がある人はお願いします。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15</a:t>
            </a:fld>
            <a:endParaRPr kumimoji="1" lang="ja-JP" altLang="en-US"/>
          </a:p>
        </p:txBody>
      </p:sp>
    </p:spTree>
    <p:extLst>
      <p:ext uri="{BB962C8B-B14F-4D97-AF65-F5344CB8AC3E}">
        <p14:creationId xmlns:p14="http://schemas.microsoft.com/office/powerpoint/2010/main" val="313752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en-US" altLang="ja-JP" dirty="0"/>
              <a:t>NN multi-task </a:t>
            </a:r>
            <a:r>
              <a:rPr kumimoji="1" lang="en-US" altLang="ja-JP" dirty="0" err="1"/>
              <a:t>ensamble</a:t>
            </a:r>
            <a:r>
              <a:rPr kumimoji="1" lang="ja-JP" altLang="en-US"/>
              <a:t>で、ペプチド配列から、</a:t>
            </a:r>
            <a:r>
              <a:rPr kumimoji="1" lang="en-US" altLang="ja-JP" dirty="0"/>
              <a:t>GCGR/GLP-1R</a:t>
            </a:r>
            <a:r>
              <a:rPr kumimoji="1" lang="ja-JP" altLang="en-US"/>
              <a:t>活性を予測するモデルを構築しました。</a:t>
            </a:r>
            <a:endParaRPr kumimoji="1" lang="en-US" altLang="ja-JP" dirty="0"/>
          </a:p>
          <a:p>
            <a:pPr marL="171450" indent="-171450">
              <a:buFontTx/>
              <a:buChar char="-"/>
            </a:pPr>
            <a:r>
              <a:rPr kumimoji="1" lang="ja-JP" altLang="en-US"/>
              <a:t>モデルを使ってペプチドを予測していく必要がありますが、</a:t>
            </a:r>
            <a:endParaRPr kumimoji="1" lang="en-US" altLang="ja-JP" dirty="0"/>
          </a:p>
          <a:p>
            <a:pPr marL="171450" indent="-171450">
              <a:buFontTx/>
              <a:buChar char="-"/>
            </a:pPr>
            <a:r>
              <a:rPr kumimoji="1" lang="ja-JP" altLang="en-US"/>
              <a:t>すべてのアミノ酸は</a:t>
            </a:r>
            <a:r>
              <a:rPr kumimoji="1" lang="en-US" altLang="ja-JP" dirty="0"/>
              <a:t>30^20</a:t>
            </a:r>
            <a:r>
              <a:rPr kumimoji="1" lang="ja-JP" altLang="en-US"/>
              <a:t>通りあるので、すべての予測をしていては時間がかかりすぎます。</a:t>
            </a:r>
            <a:endParaRPr kumimoji="1" lang="en-US" altLang="ja-JP" dirty="0"/>
          </a:p>
          <a:p>
            <a:pPr marL="171450" indent="-171450">
              <a:buFontTx/>
              <a:buChar char="-"/>
            </a:pPr>
            <a:r>
              <a:rPr kumimoji="1" lang="ja-JP" altLang="en-US"/>
              <a:t>また、データセットは</a:t>
            </a:r>
            <a:r>
              <a:rPr kumimoji="1" lang="en-US" altLang="ja-JP" dirty="0"/>
              <a:t>125</a:t>
            </a:r>
            <a:r>
              <a:rPr kumimoji="1" lang="ja-JP" altLang="en-US"/>
              <a:t>通りしかないので、あまりにデータセットと違う配列は正確な予測をすることができません。</a:t>
            </a:r>
            <a:endParaRPr kumimoji="1" lang="en-US" altLang="ja-JP" dirty="0"/>
          </a:p>
          <a:p>
            <a:pPr marL="171450" indent="-171450">
              <a:buFontTx/>
              <a:buChar char="-"/>
            </a:pPr>
            <a:r>
              <a:rPr kumimoji="1" lang="ja-JP" altLang="en-US"/>
              <a:t>そのため、ペプチドを図に示すような最適化戦略で選択しています。</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228600" indent="-228600">
              <a:buAutoNum type="arabicPeriod"/>
            </a:pPr>
            <a:endParaRPr kumimoji="1" lang="en-US" altLang="ja-JP" dirty="0"/>
          </a:p>
          <a:p>
            <a:pPr marL="228600" indent="-228600">
              <a:buAutoNum type="arabicPeriod"/>
            </a:pPr>
            <a:r>
              <a:rPr kumimoji="1" lang="ja-JP" altLang="en-US"/>
              <a:t>両方</a:t>
            </a:r>
            <a:endParaRPr kumimoji="1" lang="en-US" altLang="ja-JP" dirty="0"/>
          </a:p>
          <a:p>
            <a:pPr marL="228600" indent="-228600">
              <a:buAutoNum type="arabicPeriod"/>
            </a:pPr>
            <a:r>
              <a:rPr kumimoji="1" lang="en-US" altLang="ja-JP" dirty="0"/>
              <a:t>GCGR</a:t>
            </a:r>
            <a:r>
              <a:rPr kumimoji="1" lang="ja-JP" altLang="en-US"/>
              <a:t>選択的</a:t>
            </a:r>
            <a:endParaRPr kumimoji="1" lang="en-US" altLang="ja-JP" dirty="0"/>
          </a:p>
          <a:p>
            <a:pPr marL="228600" indent="-228600">
              <a:buAutoNum type="arabicPeriod"/>
            </a:pPr>
            <a:r>
              <a:rPr kumimoji="1" lang="en-US" altLang="ja-JP" dirty="0"/>
              <a:t>GLP-1R</a:t>
            </a:r>
            <a:r>
              <a:rPr kumimoji="1" lang="ja-JP" altLang="en-US"/>
              <a:t>選択的</a:t>
            </a:r>
            <a:endParaRPr kumimoji="1" lang="en-US" altLang="ja-JP" dirty="0"/>
          </a:p>
          <a:p>
            <a:endParaRPr kumimoji="1" lang="en-US" altLang="ja-JP" dirty="0"/>
          </a:p>
          <a:p>
            <a:pPr marL="171450" indent="-171450">
              <a:buFontTx/>
              <a:buChar char="-"/>
            </a:pPr>
            <a:r>
              <a:rPr kumimoji="1" lang="en-US" altLang="ja-JP" dirty="0"/>
              <a:t>G0</a:t>
            </a:r>
          </a:p>
          <a:p>
            <a:pPr marL="628650" lvl="1" indent="-171450">
              <a:buFontTx/>
              <a:buChar char="-"/>
            </a:pPr>
            <a:r>
              <a:rPr kumimoji="1" lang="ja-JP" altLang="en-US"/>
              <a:t>トレーニング</a:t>
            </a:r>
            <a:endParaRPr kumimoji="1" lang="en-US" altLang="ja-JP" dirty="0"/>
          </a:p>
          <a:p>
            <a:pPr marL="628650" lvl="1" indent="-171450">
              <a:buFontTx/>
              <a:buChar char="-"/>
            </a:pPr>
            <a:r>
              <a:rPr kumimoji="1" lang="en-US" altLang="ja-JP" dirty="0"/>
              <a:t>3</a:t>
            </a:r>
            <a:r>
              <a:rPr kumimoji="1" lang="ja-JP" altLang="en-US"/>
              <a:t>つの分類から</a:t>
            </a:r>
            <a:endParaRPr kumimoji="1" lang="en-US" altLang="ja-JP" dirty="0"/>
          </a:p>
          <a:p>
            <a:pPr marL="171450" indent="-171450">
              <a:buFontTx/>
              <a:buChar char="-"/>
            </a:pPr>
            <a:r>
              <a:rPr kumimoji="1" lang="en-US" altLang="ja-JP" dirty="0"/>
              <a:t>G1</a:t>
            </a:r>
          </a:p>
          <a:p>
            <a:pPr marL="628650" lvl="1" indent="-171450">
              <a:buFontTx/>
              <a:buChar char="-"/>
            </a:pPr>
            <a:r>
              <a:rPr kumimoji="1" lang="ja-JP" altLang="en-US"/>
              <a:t>一点変異</a:t>
            </a:r>
            <a:endParaRPr kumimoji="1" lang="en-US" altLang="ja-JP" dirty="0"/>
          </a:p>
          <a:p>
            <a:pPr marL="171450" indent="-171450">
              <a:buFontTx/>
              <a:buChar char="-"/>
            </a:pPr>
            <a:r>
              <a:rPr kumimoji="1" lang="ja-JP" altLang="en-US"/>
              <a:t>予測</a:t>
            </a:r>
            <a:endParaRPr kumimoji="1" lang="en-US" altLang="ja-JP" dirty="0"/>
          </a:p>
          <a:p>
            <a:pPr marL="171450" indent="-171450">
              <a:buFontTx/>
              <a:buChar char="-"/>
            </a:pPr>
            <a:r>
              <a:rPr kumimoji="1" lang="ja-JP" altLang="en-US"/>
              <a:t>抽出</a:t>
            </a:r>
            <a:endParaRPr kumimoji="1" lang="en-US" altLang="ja-JP" dirty="0"/>
          </a:p>
          <a:p>
            <a:pPr marL="628650" lvl="1" indent="-171450">
              <a:buFontTx/>
              <a:buChar char="-"/>
            </a:pPr>
            <a:r>
              <a:rPr kumimoji="1" lang="ja-JP" altLang="en-US"/>
              <a:t>各カテゴリの上位</a:t>
            </a:r>
            <a:r>
              <a:rPr kumimoji="1" lang="en-US" altLang="ja-JP" dirty="0"/>
              <a:t>50</a:t>
            </a:r>
            <a:r>
              <a:rPr kumimoji="1" lang="ja-JP" altLang="en-US"/>
              <a:t>個を選択</a:t>
            </a:r>
            <a:endParaRPr kumimoji="1" lang="en-US" altLang="ja-JP" dirty="0"/>
          </a:p>
          <a:p>
            <a:pPr marL="628650" lvl="1" indent="-171450">
              <a:buFontTx/>
              <a:buChar char="-"/>
            </a:pPr>
            <a:r>
              <a:rPr kumimoji="1" lang="en-US" altLang="ja-JP" dirty="0"/>
              <a:t>6</a:t>
            </a:r>
            <a:r>
              <a:rPr kumimoji="1" lang="ja-JP" altLang="en-US"/>
              <a:t>つの生物物理学的特性でランキング</a:t>
            </a:r>
            <a:endParaRPr kumimoji="1" lang="en-US" altLang="ja-JP" dirty="0"/>
          </a:p>
          <a:p>
            <a:pPr marL="1085850" lvl="2" indent="-171450">
              <a:buFontTx/>
              <a:buChar char="-"/>
            </a:pPr>
            <a:r>
              <a:rPr kumimoji="1" lang="ja-JP" altLang="en-US"/>
              <a:t>中性</a:t>
            </a:r>
            <a:r>
              <a:rPr kumimoji="1" lang="en-US" altLang="ja-JP" dirty="0"/>
              <a:t>pH</a:t>
            </a:r>
            <a:r>
              <a:rPr kumimoji="1" lang="ja-JP" altLang="en-US"/>
              <a:t>における等電点</a:t>
            </a:r>
            <a:endParaRPr kumimoji="1" lang="en-US" altLang="ja-JP" dirty="0"/>
          </a:p>
          <a:p>
            <a:pPr marL="1085850" lvl="2" indent="-171450">
              <a:buFontTx/>
              <a:buChar char="-"/>
            </a:pPr>
            <a:r>
              <a:rPr kumimoji="1" lang="en-US" altLang="ja-JP" dirty="0"/>
              <a:t>GRAVY</a:t>
            </a:r>
          </a:p>
          <a:p>
            <a:pPr marL="1085850" lvl="2" indent="-171450">
              <a:buFontTx/>
              <a:buChar char="-"/>
            </a:pPr>
            <a:r>
              <a:rPr kumimoji="1" lang="ja-JP" altLang="en-US"/>
              <a:t>不安定性指数</a:t>
            </a:r>
            <a:endParaRPr kumimoji="1" lang="en-US" altLang="ja-JP" dirty="0"/>
          </a:p>
          <a:p>
            <a:pPr marL="1085850" lvl="2" indent="-171450">
              <a:buFontTx/>
              <a:buChar char="-"/>
            </a:pPr>
            <a:r>
              <a:rPr kumimoji="1" lang="ja-JP" altLang="en-US"/>
              <a:t>芳香族性</a:t>
            </a:r>
            <a:endParaRPr kumimoji="1" lang="en-US" altLang="ja-JP" dirty="0"/>
          </a:p>
          <a:p>
            <a:pPr marL="1085850" lvl="2" indent="-171450">
              <a:buFontTx/>
              <a:buChar char="-"/>
            </a:pPr>
            <a:r>
              <a:rPr lang="ja-JP" altLang="en-US" b="0" i="0">
                <a:solidFill>
                  <a:srgbClr val="242B34"/>
                </a:solidFill>
                <a:effectLst/>
                <a:latin typeface="system-ui"/>
              </a:rPr>
              <a:t>モル消衰係数</a:t>
            </a:r>
            <a:endParaRPr lang="en-US" altLang="ja-JP" b="0" i="0" dirty="0">
              <a:solidFill>
                <a:srgbClr val="242B34"/>
              </a:solidFill>
              <a:effectLst/>
              <a:latin typeface="system-ui"/>
            </a:endParaRPr>
          </a:p>
          <a:p>
            <a:pPr marL="1085850" lvl="2" indent="-171450">
              <a:buFontTx/>
              <a:buChar char="-"/>
            </a:pPr>
            <a:r>
              <a:rPr kumimoji="1" lang="ja-JP" altLang="en-US" b="0" i="0">
                <a:solidFill>
                  <a:srgbClr val="242B34"/>
                </a:solidFill>
                <a:effectLst/>
                <a:latin typeface="system-ui"/>
              </a:rPr>
              <a:t>分子量</a:t>
            </a:r>
            <a:endParaRPr kumimoji="1" lang="en-US" altLang="ja-JP" dirty="0"/>
          </a:p>
          <a:p>
            <a:pPr marL="628650" lvl="1" indent="-171450">
              <a:buFontTx/>
              <a:buChar char="-"/>
            </a:pPr>
            <a:r>
              <a:rPr lang="ja-JP" altLang="en-US" b="0" i="0">
                <a:solidFill>
                  <a:srgbClr val="242B34"/>
                </a:solidFill>
                <a:effectLst/>
                <a:latin typeface="system-ui"/>
              </a:rPr>
              <a:t>これらの指標が各カテゴリの平均の標準偏差の</a:t>
            </a:r>
            <a:r>
              <a:rPr lang="en-US" altLang="ja-JP" b="0" i="0" dirty="0">
                <a:solidFill>
                  <a:srgbClr val="242B34"/>
                </a:solidFill>
                <a:effectLst/>
                <a:latin typeface="system-ui"/>
              </a:rPr>
              <a:t>1</a:t>
            </a:r>
            <a:r>
              <a:rPr lang="ja-JP" altLang="en-US" b="0" i="0">
                <a:solidFill>
                  <a:srgbClr val="242B34"/>
                </a:solidFill>
                <a:effectLst/>
                <a:latin typeface="system-ui"/>
              </a:rPr>
              <a:t>以内にある特性の数でランキング</a:t>
            </a:r>
            <a:endParaRPr lang="en" altLang="ja-JP" b="0" i="0" dirty="0">
              <a:solidFill>
                <a:srgbClr val="242B34"/>
              </a:solidFill>
              <a:effectLst/>
              <a:latin typeface="system-ui"/>
            </a:endParaRPr>
          </a:p>
          <a:p>
            <a:pPr marL="628650" lvl="1" indent="-171450">
              <a:buFontTx/>
              <a:buChar char="-"/>
            </a:pPr>
            <a:r>
              <a:rPr lang="en" altLang="ja-JP" b="0" i="0" dirty="0">
                <a:solidFill>
                  <a:srgbClr val="242B34"/>
                </a:solidFill>
                <a:effectLst/>
                <a:latin typeface="system-ui"/>
              </a:rPr>
              <a:t>PSIPRED48</a:t>
            </a:r>
            <a:r>
              <a:rPr lang="ja-JP" altLang="en-US" b="0" i="0">
                <a:solidFill>
                  <a:srgbClr val="242B34"/>
                </a:solidFill>
                <a:effectLst/>
                <a:latin typeface="system-ui"/>
              </a:rPr>
              <a:t>を用いて、配列が螺旋状ペプチドであることを確認</a:t>
            </a:r>
            <a:endParaRPr kumimoji="1" lang="en-US" altLang="ja-JP" dirty="0"/>
          </a:p>
          <a:p>
            <a:pPr marL="171450" indent="-171450">
              <a:buFontTx/>
              <a:buChar char="-"/>
            </a:pPr>
            <a:r>
              <a:rPr kumimoji="1" lang="ja-JP" altLang="en-US"/>
              <a:t>絞り込み</a:t>
            </a:r>
            <a:endParaRPr kumimoji="1" lang="en-US" altLang="ja-JP" dirty="0"/>
          </a:p>
          <a:p>
            <a:pPr marL="628650" lvl="1" indent="-171450">
              <a:buFontTx/>
              <a:buChar char="-"/>
            </a:pPr>
            <a:r>
              <a:rPr kumimoji="1" lang="ja-JP" altLang="en-US"/>
              <a:t>多様な</a:t>
            </a:r>
            <a:r>
              <a:rPr kumimoji="1" lang="en-US" altLang="ja-JP" dirty="0"/>
              <a:t>10</a:t>
            </a:r>
            <a:r>
              <a:rPr kumimoji="1" lang="ja-JP" altLang="en-US"/>
              <a:t>配列を使用</a:t>
            </a:r>
            <a:endParaRPr kumimoji="1" lang="en-US" altLang="ja-JP" dirty="0"/>
          </a:p>
          <a:p>
            <a:pPr marL="1085850" lvl="2" indent="-171450">
              <a:buFontTx/>
              <a:buChar char="-"/>
            </a:pPr>
            <a:r>
              <a:rPr kumimoji="1" lang="ja-JP" altLang="en-US"/>
              <a:t>多様とは？</a:t>
            </a:r>
            <a:endParaRPr kumimoji="1" lang="en-US" altLang="ja-JP" dirty="0"/>
          </a:p>
          <a:p>
            <a:pPr marL="1085850" lvl="2" indent="-171450">
              <a:buFontTx/>
              <a:buChar char="-"/>
            </a:pPr>
            <a:r>
              <a:rPr kumimoji="1" lang="ja-JP" altLang="en-US"/>
              <a:t>明示的に書いてくれないと困るんだが</a:t>
            </a:r>
            <a:endParaRPr kumimoji="1" lang="en-US" altLang="ja-JP" dirty="0"/>
          </a:p>
          <a:p>
            <a:pPr marL="628650" lvl="1" indent="-171450">
              <a:buFontTx/>
              <a:buChar char="-"/>
            </a:pPr>
            <a:endParaRPr kumimoji="1" lang="en-US" altLang="ja-JP" dirty="0"/>
          </a:p>
          <a:p>
            <a:pPr marL="171450" indent="-171450">
              <a:buFontTx/>
              <a:buChar char="-"/>
            </a:pPr>
            <a:r>
              <a:rPr kumimoji="1" lang="en-US" altLang="ja-JP" dirty="0"/>
              <a:t>1</a:t>
            </a:r>
            <a:r>
              <a:rPr kumimoji="1" lang="ja-JP" altLang="en-US"/>
              <a:t>点変異</a:t>
            </a:r>
            <a:endParaRPr kumimoji="1" lang="en-US" altLang="ja-JP" dirty="0"/>
          </a:p>
          <a:p>
            <a:pPr marL="171450" indent="-171450">
              <a:buFontTx/>
              <a:buChar char="-"/>
            </a:pPr>
            <a:r>
              <a:rPr kumimoji="1" lang="ja-JP" altLang="en-US"/>
              <a:t>学習</a:t>
            </a:r>
            <a:endParaRPr kumimoji="1" lang="en-US" altLang="ja-JP" dirty="0"/>
          </a:p>
          <a:p>
            <a:pPr marL="171450" indent="-171450">
              <a:buFontTx/>
              <a:buChar char="-"/>
            </a:pPr>
            <a:r>
              <a:rPr kumimoji="1" lang="ja-JP" altLang="en-US"/>
              <a:t>これを</a:t>
            </a:r>
            <a:r>
              <a:rPr kumimoji="1" lang="en-US" altLang="ja-JP" dirty="0"/>
              <a:t>3</a:t>
            </a:r>
            <a:r>
              <a:rPr kumimoji="1" lang="ja-JP" altLang="en-US"/>
              <a:t>回繰り返した</a:t>
            </a:r>
            <a:endParaRPr kumimoji="1" lang="en-US" altLang="ja-JP" dirty="0"/>
          </a:p>
          <a:p>
            <a:pPr marL="171450" indent="-171450">
              <a:buFontTx/>
              <a:buChar char="-"/>
            </a:pPr>
            <a:r>
              <a:rPr kumimoji="1" lang="ja-JP" altLang="en-US"/>
              <a:t>最後の抽出</a:t>
            </a:r>
            <a:r>
              <a:rPr kumimoji="1" lang="en-US" altLang="ja-JP" dirty="0"/>
              <a:t>	</a:t>
            </a:r>
          </a:p>
          <a:p>
            <a:pPr marL="628650" lvl="1" indent="-171450">
              <a:buFontTx/>
              <a:buChar char="-"/>
            </a:pPr>
            <a:r>
              <a:rPr kumimoji="1" lang="ja-JP" altLang="en-US"/>
              <a:t>第</a:t>
            </a:r>
            <a:r>
              <a:rPr kumimoji="1" lang="en-US" altLang="ja-JP" dirty="0"/>
              <a:t>3</a:t>
            </a:r>
            <a:r>
              <a:rPr kumimoji="1" lang="ja-JP" altLang="en-US"/>
              <a:t>世代から４つ</a:t>
            </a:r>
            <a:r>
              <a:rPr kumimoji="1" lang="en-US" altLang="ja-JP" dirty="0"/>
              <a:t>(</a:t>
            </a:r>
            <a:r>
              <a:rPr kumimoji="1" lang="ja-JP" altLang="en-US"/>
              <a:t>距離が最大</a:t>
            </a:r>
            <a:r>
              <a:rPr kumimoji="1" lang="en-US" altLang="ja-JP" dirty="0"/>
              <a:t>)</a:t>
            </a:r>
          </a:p>
          <a:p>
            <a:pPr marL="628650" lvl="1" indent="-171450">
              <a:buFontTx/>
              <a:buChar char="-"/>
            </a:pPr>
            <a:r>
              <a:rPr kumimoji="1" lang="ja-JP" altLang="en-US"/>
              <a:t>第</a:t>
            </a:r>
            <a:r>
              <a:rPr kumimoji="1" lang="en-US" altLang="ja-JP" dirty="0"/>
              <a:t>1</a:t>
            </a:r>
            <a:r>
              <a:rPr kumimoji="1" lang="ja-JP" altLang="en-US"/>
              <a:t>世代から</a:t>
            </a:r>
            <a:r>
              <a:rPr kumimoji="1" lang="en-US" altLang="ja-JP" dirty="0"/>
              <a:t>1</a:t>
            </a:r>
            <a:r>
              <a:rPr kumimoji="1" lang="ja-JP" altLang="en-US"/>
              <a:t>つ</a:t>
            </a:r>
            <a:r>
              <a:rPr kumimoji="1" lang="en-US" altLang="ja-JP" dirty="0"/>
              <a:t>(</a:t>
            </a:r>
            <a:r>
              <a:rPr kumimoji="1" lang="ja-JP" altLang="en-US"/>
              <a:t>距離が最小</a:t>
            </a:r>
            <a:r>
              <a:rPr kumimoji="1" lang="en-US" altLang="ja-JP" dirty="0"/>
              <a:t>)</a:t>
            </a:r>
          </a:p>
          <a:p>
            <a:pPr marL="628650" lvl="1" indent="-171450">
              <a:buFontTx/>
              <a:buChar char="-"/>
            </a:pPr>
            <a:r>
              <a:rPr kumimoji="1" lang="ja-JP" altLang="en-US"/>
              <a:t>なんで？</a:t>
            </a:r>
            <a:endParaRPr kumimoji="1" lang="en-US" altLang="ja-JP" dirty="0"/>
          </a:p>
          <a:p>
            <a:pPr marL="1085850" lvl="2" indent="-171450">
              <a:buFontTx/>
              <a:buChar char="-"/>
            </a:pPr>
            <a:r>
              <a:rPr kumimoji="1" lang="ja-JP" altLang="en-US"/>
              <a:t>明示的には書いてない</a:t>
            </a:r>
            <a:endParaRPr kumimoji="1" lang="en-US" altLang="ja-JP" dirty="0"/>
          </a:p>
          <a:p>
            <a:pPr marL="1085850" lvl="2" indent="-171450">
              <a:buFontTx/>
              <a:buChar char="-"/>
            </a:pPr>
            <a:r>
              <a:rPr kumimoji="1" lang="ja-JP" altLang="en-US"/>
              <a:t>局所的な解にならない様にするため</a:t>
            </a:r>
            <a:endParaRPr kumimoji="1" lang="en-US" altLang="ja-JP" dirty="0"/>
          </a:p>
          <a:p>
            <a:pPr marL="1085850" lvl="2" indent="-171450">
              <a:buFontTx/>
              <a:buChar char="-"/>
            </a:pPr>
            <a:r>
              <a:rPr kumimoji="1" lang="ja-JP" altLang="en-US"/>
              <a:t>既存の配列に近いものが良い可能性があったので、そのため？</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16</a:t>
            </a:fld>
            <a:endParaRPr kumimoji="1" lang="ja-JP" altLang="en-US"/>
          </a:p>
        </p:txBody>
      </p:sp>
    </p:spTree>
    <p:extLst>
      <p:ext uri="{BB962C8B-B14F-4D97-AF65-F5344CB8AC3E}">
        <p14:creationId xmlns:p14="http://schemas.microsoft.com/office/powerpoint/2010/main" val="1131795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具体的に説明していきます。</a:t>
            </a:r>
            <a:endParaRPr kumimoji="1" lang="en-US" altLang="ja-JP" dirty="0"/>
          </a:p>
          <a:p>
            <a:pPr marL="171450" indent="-171450">
              <a:buFontTx/>
              <a:buChar char="-"/>
            </a:pPr>
            <a:r>
              <a:rPr kumimoji="1" lang="ja-JP" altLang="en-US"/>
              <a:t>まず、トレーニングデータから、３つのカテゴリに属するすべてのペプチドを抽出しました。</a:t>
            </a:r>
            <a:endParaRPr kumimoji="1" lang="en-US" altLang="ja-JP" dirty="0"/>
          </a:p>
          <a:p>
            <a:pPr marL="171450" indent="-171450">
              <a:buFontTx/>
              <a:buChar char="-"/>
            </a:pPr>
            <a:r>
              <a:rPr kumimoji="1" lang="ja-JP" altLang="en-US"/>
              <a:t>そのうち、トレーニングセットの配列のうち、</a:t>
            </a:r>
            <a:r>
              <a:rPr kumimoji="1" lang="en-US" altLang="ja-JP" dirty="0"/>
              <a:t>1</a:t>
            </a:r>
            <a:r>
              <a:rPr kumimoji="1" lang="ja-JP" altLang="en-US"/>
              <a:t>残機を置換した配列をすべて作成しました。</a:t>
            </a:r>
            <a:endParaRPr kumimoji="1" lang="en-US" altLang="ja-JP" dirty="0"/>
          </a:p>
          <a:p>
            <a:pPr marL="171450" indent="-171450">
              <a:buFontTx/>
              <a:buChar char="-"/>
            </a:pPr>
            <a:r>
              <a:rPr kumimoji="1" lang="ja-JP" altLang="en-US"/>
              <a:t>合計で</a:t>
            </a:r>
            <a:r>
              <a:rPr kumimoji="1" lang="en-US" altLang="ja-JP" dirty="0"/>
              <a:t>65000</a:t>
            </a:r>
            <a:r>
              <a:rPr kumimoji="1" lang="ja-JP" altLang="en-US"/>
              <a:t>程度の配列になっています。</a:t>
            </a:r>
            <a:endParaRPr kumimoji="1" lang="en-US" altLang="ja-JP" dirty="0"/>
          </a:p>
          <a:p>
            <a:pPr marL="171450" indent="-171450">
              <a:buFontTx/>
              <a:buChar char="-"/>
            </a:pPr>
            <a:r>
              <a:rPr kumimoji="1" lang="ja-JP" altLang="en-US"/>
              <a:t>作成したモデルで、それらの</a:t>
            </a:r>
            <a:r>
              <a:rPr kumimoji="1" lang="en-US" altLang="ja-JP" dirty="0"/>
              <a:t>EC50</a:t>
            </a:r>
            <a:r>
              <a:rPr kumimoji="1" lang="ja-JP" altLang="en-US"/>
              <a:t>を予測しました。</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228600" indent="-228600">
              <a:buAutoNum type="arabicPeriod"/>
            </a:pPr>
            <a:endParaRPr kumimoji="1" lang="en-US" altLang="ja-JP" dirty="0"/>
          </a:p>
          <a:p>
            <a:pPr marL="228600" indent="-228600">
              <a:buAutoNum type="arabicPeriod"/>
            </a:pPr>
            <a:r>
              <a:rPr kumimoji="1" lang="ja-JP" altLang="en-US"/>
              <a:t>両方</a:t>
            </a:r>
            <a:endParaRPr kumimoji="1" lang="en-US" altLang="ja-JP" dirty="0"/>
          </a:p>
          <a:p>
            <a:pPr marL="228600" indent="-228600">
              <a:buAutoNum type="arabicPeriod"/>
            </a:pPr>
            <a:r>
              <a:rPr kumimoji="1" lang="en-US" altLang="ja-JP" dirty="0"/>
              <a:t>GCGR</a:t>
            </a:r>
            <a:r>
              <a:rPr kumimoji="1" lang="ja-JP" altLang="en-US"/>
              <a:t>選択的</a:t>
            </a:r>
            <a:endParaRPr kumimoji="1" lang="en-US" altLang="ja-JP" dirty="0"/>
          </a:p>
          <a:p>
            <a:pPr marL="228600" indent="-228600">
              <a:buAutoNum type="arabicPeriod"/>
            </a:pPr>
            <a:r>
              <a:rPr kumimoji="1" lang="en-US" altLang="ja-JP" dirty="0"/>
              <a:t>GLP-1R</a:t>
            </a:r>
            <a:r>
              <a:rPr kumimoji="1" lang="ja-JP" altLang="en-US"/>
              <a:t>選択的</a:t>
            </a:r>
            <a:endParaRPr kumimoji="1" lang="en-US" altLang="ja-JP" dirty="0"/>
          </a:p>
          <a:p>
            <a:endParaRPr kumimoji="1" lang="en-US" altLang="ja-JP" dirty="0"/>
          </a:p>
          <a:p>
            <a:pPr marL="171450" indent="-171450">
              <a:buFontTx/>
              <a:buChar char="-"/>
            </a:pPr>
            <a:r>
              <a:rPr kumimoji="1" lang="en-US" altLang="ja-JP" dirty="0"/>
              <a:t>G0</a:t>
            </a:r>
          </a:p>
          <a:p>
            <a:pPr marL="628650" lvl="1" indent="-171450">
              <a:buFontTx/>
              <a:buChar char="-"/>
            </a:pPr>
            <a:r>
              <a:rPr kumimoji="1" lang="ja-JP" altLang="en-US"/>
              <a:t>トレーニング</a:t>
            </a:r>
            <a:endParaRPr kumimoji="1" lang="en-US" altLang="ja-JP" dirty="0"/>
          </a:p>
          <a:p>
            <a:pPr marL="628650" lvl="1" indent="-171450">
              <a:buFontTx/>
              <a:buChar char="-"/>
            </a:pPr>
            <a:r>
              <a:rPr kumimoji="1" lang="en-US" altLang="ja-JP" dirty="0"/>
              <a:t>3</a:t>
            </a:r>
            <a:r>
              <a:rPr kumimoji="1" lang="ja-JP" altLang="en-US"/>
              <a:t>つの分類から</a:t>
            </a:r>
            <a:endParaRPr kumimoji="1" lang="en-US" altLang="ja-JP" dirty="0"/>
          </a:p>
          <a:p>
            <a:pPr marL="171450" indent="-171450">
              <a:buFontTx/>
              <a:buChar char="-"/>
            </a:pPr>
            <a:r>
              <a:rPr kumimoji="1" lang="en-US" altLang="ja-JP" dirty="0"/>
              <a:t>G1</a:t>
            </a:r>
          </a:p>
          <a:p>
            <a:pPr marL="628650" lvl="1" indent="-171450">
              <a:buFontTx/>
              <a:buChar char="-"/>
            </a:pPr>
            <a:r>
              <a:rPr kumimoji="1" lang="ja-JP" altLang="en-US"/>
              <a:t>一点変異</a:t>
            </a:r>
            <a:endParaRPr kumimoji="1" lang="en-US" altLang="ja-JP" dirty="0"/>
          </a:p>
          <a:p>
            <a:pPr marL="171450" indent="-171450">
              <a:buFontTx/>
              <a:buChar char="-"/>
            </a:pPr>
            <a:r>
              <a:rPr kumimoji="1" lang="ja-JP" altLang="en-US"/>
              <a:t>予測</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17</a:t>
            </a:fld>
            <a:endParaRPr kumimoji="1" lang="ja-JP" altLang="en-US"/>
          </a:p>
        </p:txBody>
      </p:sp>
    </p:spTree>
    <p:extLst>
      <p:ext uri="{BB962C8B-B14F-4D97-AF65-F5344CB8AC3E}">
        <p14:creationId xmlns:p14="http://schemas.microsoft.com/office/powerpoint/2010/main" val="1158948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予測の後に、両方に作用するペプチド、</a:t>
            </a:r>
            <a:r>
              <a:rPr kumimoji="1" lang="en-US" altLang="ja-JP" dirty="0"/>
              <a:t>hGLP-1</a:t>
            </a:r>
            <a:r>
              <a:rPr kumimoji="1" lang="ja-JP" altLang="en-US"/>
              <a:t>に作用するペプチド、</a:t>
            </a:r>
            <a:r>
              <a:rPr kumimoji="1" lang="en-US" altLang="ja-JP" dirty="0"/>
              <a:t>GCGR</a:t>
            </a:r>
            <a:r>
              <a:rPr kumimoji="1" lang="ja-JP" altLang="en-US"/>
              <a:t>に作用するペプチドに分類しました。</a:t>
            </a:r>
            <a:endParaRPr kumimoji="1" lang="en-US" altLang="ja-JP" dirty="0"/>
          </a:p>
          <a:p>
            <a:pPr marL="171450" indent="-171450">
              <a:buFontTx/>
              <a:buChar char="-"/>
            </a:pPr>
            <a:r>
              <a:rPr kumimoji="1" lang="ja-JP" altLang="en-US"/>
              <a:t>各カテゴリのペプチドをランクづけし、上位</a:t>
            </a:r>
            <a:r>
              <a:rPr kumimoji="1" lang="en-US" altLang="ja-JP" dirty="0"/>
              <a:t>50</a:t>
            </a:r>
            <a:r>
              <a:rPr kumimoji="1" lang="ja-JP" altLang="en-US"/>
              <a:t>配列を抽出しました。</a:t>
            </a:r>
            <a:endParaRPr kumimoji="1" lang="en-US" altLang="ja-JP" dirty="0"/>
          </a:p>
          <a:p>
            <a:pPr marL="171450" indent="-171450">
              <a:buFontTx/>
              <a:buChar char="-"/>
            </a:pPr>
            <a:r>
              <a:rPr kumimoji="1" lang="ja-JP" altLang="en-US"/>
              <a:t>ランキングの方法は、</a:t>
            </a:r>
            <a:r>
              <a:rPr kumimoji="1" lang="en-US" altLang="ja-JP" dirty="0"/>
              <a:t>6</a:t>
            </a:r>
            <a:r>
              <a:rPr kumimoji="1" lang="ja-JP" altLang="en-US"/>
              <a:t>つの生物物理学的特性の指標を用いて行われました。</a:t>
            </a:r>
            <a:endParaRPr kumimoji="1" lang="en-US" altLang="ja-JP" dirty="0"/>
          </a:p>
          <a:p>
            <a:pPr marL="628650" lvl="1" indent="-171450">
              <a:buFontTx/>
              <a:buChar char="-"/>
            </a:pPr>
            <a:r>
              <a:rPr kumimoji="1" lang="en-US" altLang="ja-JP" dirty="0"/>
              <a:t>6</a:t>
            </a:r>
            <a:r>
              <a:rPr kumimoji="1" lang="ja-JP" altLang="en-US"/>
              <a:t>つの生物物理学的特性の指標はこれらになります。</a:t>
            </a:r>
            <a:endParaRPr kumimoji="1" lang="en-US" altLang="ja-JP" dirty="0"/>
          </a:p>
          <a:p>
            <a:pPr marL="171450" indent="-171450">
              <a:buFontTx/>
              <a:buChar char="-"/>
            </a:pPr>
            <a:r>
              <a:rPr kumimoji="1" lang="ja-JP" altLang="en-US"/>
              <a:t>各カテゴリのトレーニングデータの、それぞれの指標の平均と</a:t>
            </a:r>
            <a:r>
              <a:rPr kumimoji="1" lang="en-US" altLang="ja-JP" dirty="0"/>
              <a:t>1</a:t>
            </a:r>
            <a:r>
              <a:rPr kumimoji="1" lang="ja-JP" altLang="en-US"/>
              <a:t>標準偏差以内に収まる指標の数でランクづけしました。</a:t>
            </a:r>
            <a:endParaRPr kumimoji="1" lang="en-US" altLang="ja-JP" dirty="0"/>
          </a:p>
          <a:p>
            <a:pPr marL="628650" lvl="1" indent="-171450">
              <a:buFontTx/>
              <a:buChar char="-"/>
            </a:pPr>
            <a:r>
              <a:rPr kumimoji="1" lang="ja-JP" altLang="en-US"/>
              <a:t>つまり、生物物理学的特性が、それぞれのカテゴリから離れていないかという指標です。</a:t>
            </a:r>
            <a:endParaRPr kumimoji="1" lang="en-US" altLang="ja-JP" dirty="0"/>
          </a:p>
          <a:p>
            <a:pPr marL="171450" indent="-171450">
              <a:buFontTx/>
              <a:buChar char="-"/>
            </a:pPr>
            <a:r>
              <a:rPr kumimoji="1" lang="ja-JP" altLang="en-US"/>
              <a:t>これらでランキングづけした</a:t>
            </a:r>
            <a:r>
              <a:rPr kumimoji="1" lang="en-US" altLang="ja-JP" dirty="0"/>
              <a:t>50</a:t>
            </a:r>
            <a:r>
              <a:rPr kumimoji="1" lang="ja-JP" altLang="en-US"/>
              <a:t>配列の中から、それぞれで最も多様な</a:t>
            </a:r>
            <a:r>
              <a:rPr kumimoji="1" lang="en-US" altLang="ja-JP" dirty="0"/>
              <a:t>10</a:t>
            </a:r>
            <a:r>
              <a:rPr kumimoji="1" lang="ja-JP" altLang="en-US"/>
              <a:t>配列を選択しました。</a:t>
            </a:r>
            <a:endParaRPr kumimoji="1" lang="en-US" altLang="ja-JP" dirty="0"/>
          </a:p>
          <a:p>
            <a:pPr marL="171450" indent="-171450">
              <a:buFontTx/>
              <a:buChar char="-"/>
            </a:pPr>
            <a:r>
              <a:rPr kumimoji="1" lang="ja-JP" altLang="en-US"/>
              <a:t>その後、先ほどと同様にすべての</a:t>
            </a:r>
            <a:r>
              <a:rPr kumimoji="1" lang="en-US" altLang="ja-JP" dirty="0"/>
              <a:t>1</a:t>
            </a:r>
            <a:r>
              <a:rPr kumimoji="1" lang="ja-JP" altLang="en-US"/>
              <a:t>点変異体を作成して予測しました。</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r>
              <a:rPr kumimoji="1" lang="ja-JP" altLang="en-US"/>
              <a:t>抽出</a:t>
            </a:r>
            <a:endParaRPr kumimoji="1" lang="en-US" altLang="ja-JP" dirty="0"/>
          </a:p>
          <a:p>
            <a:pPr marL="628650" lvl="1" indent="-171450">
              <a:buFontTx/>
              <a:buChar char="-"/>
            </a:pPr>
            <a:r>
              <a:rPr kumimoji="1" lang="ja-JP" altLang="en-US"/>
              <a:t>各カテゴリの上位</a:t>
            </a:r>
            <a:r>
              <a:rPr kumimoji="1" lang="en-US" altLang="ja-JP" dirty="0"/>
              <a:t>50</a:t>
            </a:r>
            <a:r>
              <a:rPr kumimoji="1" lang="ja-JP" altLang="en-US"/>
              <a:t>個を選択</a:t>
            </a:r>
            <a:endParaRPr kumimoji="1" lang="en-US" altLang="ja-JP" dirty="0"/>
          </a:p>
          <a:p>
            <a:pPr marL="628650" lvl="1" indent="-171450">
              <a:buFontTx/>
              <a:buChar char="-"/>
            </a:pPr>
            <a:r>
              <a:rPr kumimoji="1" lang="en-US" altLang="ja-JP" dirty="0"/>
              <a:t>6</a:t>
            </a:r>
            <a:r>
              <a:rPr kumimoji="1" lang="ja-JP" altLang="en-US"/>
              <a:t>つの生物物理学的特性でランキング</a:t>
            </a:r>
            <a:endParaRPr kumimoji="1" lang="en-US" altLang="ja-JP" dirty="0"/>
          </a:p>
          <a:p>
            <a:pPr marL="1085850" lvl="2" indent="-171450">
              <a:buFontTx/>
              <a:buChar char="-"/>
            </a:pPr>
            <a:r>
              <a:rPr kumimoji="1" lang="ja-JP" altLang="en-US"/>
              <a:t>中性</a:t>
            </a:r>
            <a:r>
              <a:rPr kumimoji="1" lang="en-US" altLang="ja-JP" dirty="0"/>
              <a:t>pH</a:t>
            </a:r>
            <a:r>
              <a:rPr kumimoji="1" lang="ja-JP" altLang="en-US"/>
              <a:t>における等電点</a:t>
            </a:r>
            <a:endParaRPr kumimoji="1" lang="en-US" altLang="ja-JP" dirty="0"/>
          </a:p>
          <a:p>
            <a:pPr marL="1085850" lvl="2" indent="-171450">
              <a:buFontTx/>
              <a:buChar char="-"/>
            </a:pPr>
            <a:r>
              <a:rPr kumimoji="1" lang="en-US" altLang="ja-JP" dirty="0"/>
              <a:t>GRAVY</a:t>
            </a:r>
          </a:p>
          <a:p>
            <a:pPr marL="1085850" lvl="2" indent="-171450">
              <a:buFontTx/>
              <a:buChar char="-"/>
            </a:pPr>
            <a:r>
              <a:rPr kumimoji="1" lang="ja-JP" altLang="en-US"/>
              <a:t>不安定性指数</a:t>
            </a:r>
            <a:endParaRPr kumimoji="1" lang="en-US" altLang="ja-JP" dirty="0"/>
          </a:p>
          <a:p>
            <a:pPr marL="1085850" lvl="2" indent="-171450">
              <a:buFontTx/>
              <a:buChar char="-"/>
            </a:pPr>
            <a:r>
              <a:rPr kumimoji="1" lang="ja-JP" altLang="en-US"/>
              <a:t>芳香族性</a:t>
            </a:r>
            <a:endParaRPr kumimoji="1" lang="en-US" altLang="ja-JP" dirty="0"/>
          </a:p>
          <a:p>
            <a:pPr marL="1085850" lvl="2" indent="-171450">
              <a:buFontTx/>
              <a:buChar char="-"/>
            </a:pPr>
            <a:r>
              <a:rPr lang="ja-JP" altLang="en-US" b="0" i="0">
                <a:solidFill>
                  <a:srgbClr val="242B34"/>
                </a:solidFill>
                <a:effectLst/>
                <a:latin typeface="system-ui"/>
              </a:rPr>
              <a:t>モル消衰係数</a:t>
            </a:r>
            <a:endParaRPr lang="en-US" altLang="ja-JP" b="0" i="0" dirty="0">
              <a:solidFill>
                <a:srgbClr val="242B34"/>
              </a:solidFill>
              <a:effectLst/>
              <a:latin typeface="system-ui"/>
            </a:endParaRPr>
          </a:p>
          <a:p>
            <a:pPr marL="1085850" lvl="2" indent="-171450">
              <a:buFontTx/>
              <a:buChar char="-"/>
            </a:pPr>
            <a:r>
              <a:rPr kumimoji="1" lang="ja-JP" altLang="en-US" b="0" i="0">
                <a:solidFill>
                  <a:srgbClr val="242B34"/>
                </a:solidFill>
                <a:effectLst/>
                <a:latin typeface="system-ui"/>
              </a:rPr>
              <a:t>分子量</a:t>
            </a:r>
            <a:endParaRPr kumimoji="1" lang="en-US" altLang="ja-JP" dirty="0"/>
          </a:p>
          <a:p>
            <a:pPr marL="628650" lvl="1" indent="-171450">
              <a:buFontTx/>
              <a:buChar char="-"/>
            </a:pPr>
            <a:r>
              <a:rPr lang="ja-JP" altLang="en-US" b="0" i="0">
                <a:solidFill>
                  <a:srgbClr val="242B34"/>
                </a:solidFill>
                <a:effectLst/>
                <a:latin typeface="system-ui"/>
              </a:rPr>
              <a:t>これらの指標が各カテゴリの平均の標準偏差の</a:t>
            </a:r>
            <a:r>
              <a:rPr lang="en-US" altLang="ja-JP" b="0" i="0" dirty="0">
                <a:solidFill>
                  <a:srgbClr val="242B34"/>
                </a:solidFill>
                <a:effectLst/>
                <a:latin typeface="system-ui"/>
              </a:rPr>
              <a:t>1</a:t>
            </a:r>
            <a:r>
              <a:rPr lang="ja-JP" altLang="en-US" b="0" i="0">
                <a:solidFill>
                  <a:srgbClr val="242B34"/>
                </a:solidFill>
                <a:effectLst/>
                <a:latin typeface="system-ui"/>
              </a:rPr>
              <a:t>以内にある特性の数でランキング</a:t>
            </a:r>
            <a:endParaRPr lang="en" altLang="ja-JP" b="0" i="0" dirty="0">
              <a:solidFill>
                <a:srgbClr val="242B34"/>
              </a:solidFill>
              <a:effectLst/>
              <a:latin typeface="system-ui"/>
            </a:endParaRPr>
          </a:p>
          <a:p>
            <a:pPr marL="628650" lvl="1" indent="-171450">
              <a:buFontTx/>
              <a:buChar char="-"/>
            </a:pPr>
            <a:r>
              <a:rPr lang="en" altLang="ja-JP" b="0" i="0" dirty="0">
                <a:solidFill>
                  <a:srgbClr val="242B34"/>
                </a:solidFill>
                <a:effectLst/>
                <a:latin typeface="system-ui"/>
              </a:rPr>
              <a:t>PSIPRED48</a:t>
            </a:r>
            <a:r>
              <a:rPr lang="ja-JP" altLang="en-US" b="0" i="0">
                <a:solidFill>
                  <a:srgbClr val="242B34"/>
                </a:solidFill>
                <a:effectLst/>
                <a:latin typeface="system-ui"/>
              </a:rPr>
              <a:t>を用いて、配列が螺旋状ペプチドであることを確認</a:t>
            </a:r>
            <a:endParaRPr kumimoji="1" lang="en-US" altLang="ja-JP" dirty="0"/>
          </a:p>
          <a:p>
            <a:pPr marL="171450" indent="-171450">
              <a:buFontTx/>
              <a:buChar char="-"/>
            </a:pPr>
            <a:r>
              <a:rPr kumimoji="1" lang="ja-JP" altLang="en-US"/>
              <a:t>絞り込み</a:t>
            </a:r>
            <a:endParaRPr kumimoji="1" lang="en-US" altLang="ja-JP" dirty="0"/>
          </a:p>
          <a:p>
            <a:pPr marL="628650" lvl="1" indent="-171450">
              <a:buFontTx/>
              <a:buChar char="-"/>
            </a:pPr>
            <a:r>
              <a:rPr kumimoji="1" lang="ja-JP" altLang="en-US"/>
              <a:t>多様な</a:t>
            </a:r>
            <a:r>
              <a:rPr kumimoji="1" lang="en-US" altLang="ja-JP" dirty="0"/>
              <a:t>10</a:t>
            </a:r>
            <a:r>
              <a:rPr kumimoji="1" lang="ja-JP" altLang="en-US"/>
              <a:t>配列を使用</a:t>
            </a:r>
            <a:endParaRPr kumimoji="1" lang="en-US" altLang="ja-JP" dirty="0"/>
          </a:p>
          <a:p>
            <a:pPr marL="1085850" lvl="2" indent="-171450">
              <a:buFontTx/>
              <a:buChar char="-"/>
            </a:pPr>
            <a:r>
              <a:rPr kumimoji="1" lang="ja-JP" altLang="en-US"/>
              <a:t>多様とは？</a:t>
            </a:r>
            <a:endParaRPr kumimoji="1" lang="en-US" altLang="ja-JP" dirty="0"/>
          </a:p>
          <a:p>
            <a:pPr marL="1085850" lvl="2" indent="-171450">
              <a:buFontTx/>
              <a:buChar char="-"/>
            </a:pPr>
            <a:r>
              <a:rPr kumimoji="1" lang="ja-JP" altLang="en-US"/>
              <a:t>明示的に書いてくれないと困るんだが</a:t>
            </a:r>
            <a:endParaRPr kumimoji="1" lang="en-US" altLang="ja-JP" dirty="0"/>
          </a:p>
          <a:p>
            <a:pPr marL="1085850" lvl="2" indent="-171450">
              <a:buFontTx/>
              <a:buChar char="-"/>
            </a:pPr>
            <a:r>
              <a:rPr kumimoji="1" lang="ja-JP" altLang="en-US"/>
              <a:t>同じトレーニングデータが元になってるやつを</a:t>
            </a:r>
            <a:endParaRPr kumimoji="1" lang="en-US" altLang="ja-JP" dirty="0"/>
          </a:p>
          <a:p>
            <a:pPr marL="628650" lvl="1" indent="-171450">
              <a:buFontTx/>
              <a:buChar char="-"/>
            </a:pPr>
            <a:endParaRPr kumimoji="1" lang="en-US" altLang="ja-JP" dirty="0"/>
          </a:p>
          <a:p>
            <a:pPr marL="171450" indent="-171450">
              <a:buFontTx/>
              <a:buChar char="-"/>
            </a:pPr>
            <a:r>
              <a:rPr kumimoji="1" lang="en-US" altLang="ja-JP" dirty="0"/>
              <a:t>1</a:t>
            </a:r>
            <a:r>
              <a:rPr kumimoji="1" lang="ja-JP" altLang="en-US"/>
              <a:t>点変異</a:t>
            </a:r>
            <a:endParaRPr kumimoji="1" lang="en-US" altLang="ja-JP" dirty="0"/>
          </a:p>
          <a:p>
            <a:pPr marL="171450" indent="-171450">
              <a:buFontTx/>
              <a:buChar char="-"/>
            </a:pPr>
            <a:r>
              <a:rPr kumimoji="1" lang="ja-JP" altLang="en-US"/>
              <a:t>学習</a:t>
            </a:r>
            <a:endParaRPr kumimoji="1" lang="en-US" altLang="ja-JP" dirty="0"/>
          </a:p>
          <a:p>
            <a:pPr marL="171450" indent="-171450">
              <a:buFontTx/>
              <a:buChar char="-"/>
            </a:pPr>
            <a:r>
              <a:rPr kumimoji="1" lang="ja-JP" altLang="en-US"/>
              <a:t>これを</a:t>
            </a:r>
            <a:r>
              <a:rPr kumimoji="1" lang="en-US" altLang="ja-JP" dirty="0"/>
              <a:t>3</a:t>
            </a:r>
            <a:r>
              <a:rPr kumimoji="1" lang="ja-JP" altLang="en-US"/>
              <a:t>回繰り返した</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18</a:t>
            </a:fld>
            <a:endParaRPr kumimoji="1" lang="ja-JP" altLang="en-US"/>
          </a:p>
        </p:txBody>
      </p:sp>
    </p:spTree>
    <p:extLst>
      <p:ext uri="{BB962C8B-B14F-4D97-AF65-F5344CB8AC3E}">
        <p14:creationId xmlns:p14="http://schemas.microsoft.com/office/powerpoint/2010/main" val="420592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肥満と糖尿病について説明します。</a:t>
            </a:r>
            <a:endParaRPr kumimoji="1" lang="en-US" altLang="ja-JP" dirty="0"/>
          </a:p>
          <a:p>
            <a:pPr marL="171450" indent="-171450">
              <a:buFontTx/>
              <a:buChar char="-"/>
            </a:pPr>
            <a:endParaRPr kumimoji="1" lang="en-US" altLang="ja-JP" dirty="0"/>
          </a:p>
          <a:p>
            <a:pPr marL="171450" indent="-171450">
              <a:buFontTx/>
              <a:buChar char="-"/>
            </a:pPr>
            <a:r>
              <a:rPr lang="ja-JP" altLang="en-US"/>
              <a:t>肥満は、体脂肪が過剰に体に蓄積した状態を指します。</a:t>
            </a:r>
            <a:endParaRPr lang="en-US" altLang="ja-JP" dirty="0"/>
          </a:p>
          <a:p>
            <a:pPr marL="171450" indent="-171450">
              <a:buFontTx/>
              <a:buChar char="-"/>
            </a:pPr>
            <a:r>
              <a:rPr kumimoji="1" lang="ja-JP" altLang="en-US"/>
              <a:t>脂肪細胞の増加、肥大や、肝臓への脂質蓄積が起こっています。</a:t>
            </a:r>
            <a:endParaRPr kumimoji="1" lang="en-US" altLang="ja-JP" dirty="0"/>
          </a:p>
          <a:p>
            <a:pPr marL="171450" indent="-171450">
              <a:buFontTx/>
              <a:buChar char="-"/>
            </a:pPr>
            <a:r>
              <a:rPr lang="ja-JP" altLang="en-US"/>
              <a:t>肥大した脂肪細胞は、アディポカインの分泌をし、インスリンシグナル伝達を直接妨害します。</a:t>
            </a:r>
            <a:endParaRPr lang="en-US" altLang="ja-JP" dirty="0"/>
          </a:p>
          <a:p>
            <a:pPr marL="171450" indent="-171450">
              <a:buFontTx/>
              <a:buChar char="-"/>
            </a:pPr>
            <a:r>
              <a:rPr kumimoji="1" lang="ja-JP" altLang="en-US"/>
              <a:t>また、マクロファージの動員を誘導し、脂肪細胞のインスリン抵抗性を悪化させます。</a:t>
            </a:r>
            <a:endParaRPr kumimoji="1" lang="en-US" altLang="ja-JP" dirty="0"/>
          </a:p>
          <a:p>
            <a:pPr marL="171450" indent="-171450">
              <a:buFontTx/>
              <a:buChar char="-"/>
            </a:pPr>
            <a:r>
              <a:rPr kumimoji="1" lang="ja-JP" altLang="en-US"/>
              <a:t>これにより、糖尿病が発症しやすくなります。米国では患者の</a:t>
            </a:r>
            <a:r>
              <a:rPr kumimoji="1" lang="en-US" altLang="ja-JP" dirty="0"/>
              <a:t>90%</a:t>
            </a:r>
            <a:r>
              <a:rPr kumimoji="1" lang="ja-JP" altLang="en-US"/>
              <a:t>以上が肥満になります。</a:t>
            </a:r>
            <a:endParaRPr kumimoji="1" lang="en-US" altLang="ja-JP" dirty="0"/>
          </a:p>
          <a:p>
            <a:pPr marL="171450" indent="-171450">
              <a:buFontTx/>
              <a:buChar char="-"/>
            </a:pPr>
            <a:endParaRPr kumimoji="1" lang="en-US" altLang="ja-JP" dirty="0"/>
          </a:p>
          <a:p>
            <a:pPr marL="171450" indent="-171450">
              <a:buFontTx/>
              <a:buChar char="-"/>
            </a:pPr>
            <a:r>
              <a:rPr kumimoji="1" lang="ja-JP" altLang="en-US"/>
              <a:t>糖尿病は、高血糖、つまり血中グルコース濃度が高い状態が慢性的に続く症状です。</a:t>
            </a:r>
            <a:endParaRPr kumimoji="1" lang="en-US" altLang="ja-JP" dirty="0"/>
          </a:p>
          <a:p>
            <a:pPr marL="171450" indent="-171450">
              <a:buFontTx/>
              <a:buChar char="-"/>
            </a:pPr>
            <a:r>
              <a:rPr kumimoji="1" lang="ja-JP" altLang="en-US"/>
              <a:t>低血糖状態を誘導するインスリンの不足や、細胞のインスリンに対する反応性の低下によって、血液中のグルコースを組織に移動させることができなくなります。</a:t>
            </a:r>
            <a:endParaRPr kumimoji="1" lang="en-US" altLang="ja-JP" dirty="0"/>
          </a:p>
          <a:p>
            <a:pPr marL="171450" indent="-171450">
              <a:buFontTx/>
              <a:buChar char="-"/>
            </a:pPr>
            <a:r>
              <a:rPr kumimoji="1" lang="ja-JP" altLang="en-US"/>
              <a:t>これにより、組織へのエネルギー供給が不十分になり、網膜症や腎臓病、心臓病などの疾患が発生することがあります。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a:t>
            </a:fld>
            <a:endParaRPr kumimoji="1" lang="ja-JP" altLang="en-US"/>
          </a:p>
        </p:txBody>
      </p:sp>
    </p:spTree>
    <p:extLst>
      <p:ext uri="{BB962C8B-B14F-4D97-AF65-F5344CB8AC3E}">
        <p14:creationId xmlns:p14="http://schemas.microsoft.com/office/powerpoint/2010/main" val="2636811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このように、生成、予測、抽出の流れを</a:t>
            </a:r>
            <a:r>
              <a:rPr kumimoji="1" lang="en-US" altLang="ja-JP" dirty="0"/>
              <a:t>3</a:t>
            </a:r>
            <a:r>
              <a:rPr kumimoji="1" lang="ja-JP" altLang="en-US"/>
              <a:t>度繰り返しました。</a:t>
            </a:r>
            <a:endParaRPr kumimoji="1" lang="en-US" altLang="ja-JP" dirty="0"/>
          </a:p>
          <a:p>
            <a:pPr marL="171450" indent="-171450">
              <a:buFontTx/>
              <a:buChar char="-"/>
            </a:pPr>
            <a:r>
              <a:rPr kumimoji="1" lang="en-US" altLang="ja-JP" dirty="0"/>
              <a:t>3</a:t>
            </a:r>
            <a:r>
              <a:rPr kumimoji="1" lang="ja-JP" altLang="en-US"/>
              <a:t>回繰り返した後、各カテゴリで、</a:t>
            </a:r>
            <a:endParaRPr kumimoji="1" lang="en-US" altLang="ja-JP" dirty="0"/>
          </a:p>
          <a:p>
            <a:pPr marL="171450" indent="-171450">
              <a:buFontTx/>
              <a:buChar char="-"/>
            </a:pPr>
            <a:r>
              <a:rPr kumimoji="1" lang="ja-JP" altLang="en-US"/>
              <a:t>第</a:t>
            </a:r>
            <a:r>
              <a:rPr kumimoji="1" lang="en-US" altLang="ja-JP" dirty="0"/>
              <a:t>3</a:t>
            </a:r>
            <a:r>
              <a:rPr kumimoji="1" lang="ja-JP" altLang="en-US"/>
              <a:t>世代、つまり</a:t>
            </a:r>
            <a:r>
              <a:rPr kumimoji="1" lang="en-US" altLang="ja-JP" dirty="0"/>
              <a:t>3</a:t>
            </a:r>
            <a:r>
              <a:rPr kumimoji="1" lang="ja-JP" altLang="en-US"/>
              <a:t>回予測を行った結果から</a:t>
            </a:r>
            <a:r>
              <a:rPr kumimoji="1" lang="en-US" altLang="ja-JP" dirty="0"/>
              <a:t>4</a:t>
            </a:r>
            <a:r>
              <a:rPr kumimoji="1" lang="ja-JP" altLang="en-US"/>
              <a:t>つ、第</a:t>
            </a:r>
            <a:r>
              <a:rPr kumimoji="1" lang="en-US" altLang="ja-JP" dirty="0"/>
              <a:t>1</a:t>
            </a:r>
            <a:r>
              <a:rPr kumimoji="1" lang="ja-JP" altLang="en-US"/>
              <a:t>世代から</a:t>
            </a:r>
            <a:r>
              <a:rPr kumimoji="1" lang="en-US" altLang="ja-JP" dirty="0"/>
              <a:t>1</a:t>
            </a:r>
            <a:r>
              <a:rPr kumimoji="1" lang="ja-JP" altLang="en-US"/>
              <a:t>つの合計</a:t>
            </a:r>
            <a:r>
              <a:rPr kumimoji="1" lang="en-US" altLang="ja-JP" dirty="0"/>
              <a:t>5</a:t>
            </a:r>
            <a:r>
              <a:rPr kumimoji="1" lang="ja-JP" altLang="en-US"/>
              <a:t>つを抽出しました。</a:t>
            </a:r>
            <a:endParaRPr kumimoji="1" lang="en-US" altLang="ja-JP" dirty="0"/>
          </a:p>
          <a:p>
            <a:pPr marL="171450" indent="-171450">
              <a:buFontTx/>
              <a:buChar char="-"/>
            </a:pPr>
            <a:r>
              <a:rPr kumimoji="1" lang="ja-JP" altLang="en-US"/>
              <a:t>得られた</a:t>
            </a:r>
            <a:r>
              <a:rPr kumimoji="1" lang="en-US" altLang="ja-JP" dirty="0"/>
              <a:t>15</a:t>
            </a:r>
            <a:r>
              <a:rPr kumimoji="1" lang="ja-JP" altLang="en-US"/>
              <a:t>個を</a:t>
            </a:r>
            <a:r>
              <a:rPr kumimoji="1" lang="en-US" altLang="ja-JP" dirty="0"/>
              <a:t>in vitro</a:t>
            </a:r>
            <a:r>
              <a:rPr kumimoji="1" lang="ja-JP" altLang="en-US"/>
              <a:t>で実際に合成し、アッセイして</a:t>
            </a:r>
            <a:r>
              <a:rPr kumimoji="1" lang="en-US" altLang="ja-JP" dirty="0"/>
              <a:t>EC50</a:t>
            </a:r>
            <a:r>
              <a:rPr kumimoji="1" lang="ja-JP" altLang="en-US"/>
              <a:t>を測定しました。</a:t>
            </a:r>
            <a:endParaRPr kumimoji="1" lang="en-US" altLang="ja-JP" dirty="0"/>
          </a:p>
          <a:p>
            <a:pPr marL="171450" indent="-171450">
              <a:buFontTx/>
              <a:buChar char="-"/>
            </a:pPr>
            <a:endParaRPr kumimoji="1" lang="en-US" altLang="ja-JP" dirty="0"/>
          </a:p>
          <a:p>
            <a:pPr marL="171450" indent="-171450">
              <a:buFontTx/>
              <a:buChar char="-"/>
            </a:pPr>
            <a:r>
              <a:rPr kumimoji="1" lang="ja-JP" altLang="en-US"/>
              <a:t>最後の抽出</a:t>
            </a:r>
            <a:r>
              <a:rPr kumimoji="1" lang="en-US" altLang="ja-JP" dirty="0"/>
              <a:t>	</a:t>
            </a:r>
          </a:p>
          <a:p>
            <a:pPr marL="628650" lvl="1" indent="-171450">
              <a:buFontTx/>
              <a:buChar char="-"/>
            </a:pPr>
            <a:r>
              <a:rPr kumimoji="1" lang="ja-JP" altLang="en-US"/>
              <a:t>第</a:t>
            </a:r>
            <a:r>
              <a:rPr kumimoji="1" lang="en-US" altLang="ja-JP" dirty="0"/>
              <a:t>3</a:t>
            </a:r>
            <a:r>
              <a:rPr kumimoji="1" lang="ja-JP" altLang="en-US"/>
              <a:t>世代から４つ</a:t>
            </a:r>
            <a:r>
              <a:rPr kumimoji="1" lang="en-US" altLang="ja-JP" dirty="0"/>
              <a:t>(</a:t>
            </a:r>
            <a:r>
              <a:rPr kumimoji="1" lang="ja-JP" altLang="en-US"/>
              <a:t>距離が最大</a:t>
            </a:r>
            <a:r>
              <a:rPr kumimoji="1" lang="en-US" altLang="ja-JP" dirty="0"/>
              <a:t>)</a:t>
            </a:r>
          </a:p>
          <a:p>
            <a:pPr marL="628650" lvl="1" indent="-171450">
              <a:buFontTx/>
              <a:buChar char="-"/>
            </a:pPr>
            <a:r>
              <a:rPr kumimoji="1" lang="ja-JP" altLang="en-US"/>
              <a:t>第</a:t>
            </a:r>
            <a:r>
              <a:rPr kumimoji="1" lang="en-US" altLang="ja-JP" dirty="0"/>
              <a:t>1</a:t>
            </a:r>
            <a:r>
              <a:rPr kumimoji="1" lang="ja-JP" altLang="en-US"/>
              <a:t>世代から</a:t>
            </a:r>
            <a:r>
              <a:rPr kumimoji="1" lang="en-US" altLang="ja-JP" dirty="0"/>
              <a:t>1</a:t>
            </a:r>
            <a:r>
              <a:rPr kumimoji="1" lang="ja-JP" altLang="en-US"/>
              <a:t>つ</a:t>
            </a:r>
            <a:r>
              <a:rPr kumimoji="1" lang="en-US" altLang="ja-JP" dirty="0"/>
              <a:t>(</a:t>
            </a:r>
            <a:r>
              <a:rPr kumimoji="1" lang="ja-JP" altLang="en-US"/>
              <a:t>距離が最小</a:t>
            </a:r>
            <a:r>
              <a:rPr kumimoji="1" lang="en-US" altLang="ja-JP" dirty="0"/>
              <a:t>)</a:t>
            </a:r>
          </a:p>
          <a:p>
            <a:pPr marL="628650" lvl="1" indent="-171450">
              <a:buFontTx/>
              <a:buChar char="-"/>
            </a:pPr>
            <a:r>
              <a:rPr kumimoji="1" lang="ja-JP" altLang="en-US"/>
              <a:t>なんで？</a:t>
            </a:r>
            <a:endParaRPr kumimoji="1" lang="en-US" altLang="ja-JP" dirty="0"/>
          </a:p>
          <a:p>
            <a:pPr marL="1085850" lvl="2" indent="-171450">
              <a:buFontTx/>
              <a:buChar char="-"/>
            </a:pPr>
            <a:r>
              <a:rPr kumimoji="1" lang="ja-JP" altLang="en-US"/>
              <a:t>明示的には書いてない</a:t>
            </a:r>
            <a:endParaRPr kumimoji="1" lang="en-US" altLang="ja-JP" dirty="0"/>
          </a:p>
          <a:p>
            <a:pPr marL="1085850" lvl="2" indent="-171450">
              <a:buFontTx/>
              <a:buChar char="-"/>
            </a:pPr>
            <a:r>
              <a:rPr kumimoji="1" lang="ja-JP" altLang="en-US"/>
              <a:t>局所的な解にならない様にするため</a:t>
            </a:r>
            <a:endParaRPr kumimoji="1" lang="en-US" altLang="ja-JP" dirty="0"/>
          </a:p>
          <a:p>
            <a:pPr marL="1085850" lvl="2" indent="-171450">
              <a:buFontTx/>
              <a:buChar char="-"/>
            </a:pPr>
            <a:r>
              <a:rPr kumimoji="1" lang="ja-JP" altLang="en-US"/>
              <a:t>既存の配列に近いものが良い可能性があったので、そのため？</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19</a:t>
            </a:fld>
            <a:endParaRPr kumimoji="1" lang="ja-JP" altLang="en-US"/>
          </a:p>
        </p:txBody>
      </p:sp>
    </p:spTree>
    <p:extLst>
      <p:ext uri="{BB962C8B-B14F-4D97-AF65-F5344CB8AC3E}">
        <p14:creationId xmlns:p14="http://schemas.microsoft.com/office/powerpoint/2010/main" val="1094426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先ほどデザインした</a:t>
            </a:r>
            <a:r>
              <a:rPr kumimoji="1" lang="en-US" altLang="ja-JP" dirty="0"/>
              <a:t>15</a:t>
            </a:r>
            <a:r>
              <a:rPr kumimoji="1" lang="ja-JP" altLang="en-US"/>
              <a:t>個のペプチドを実際に合成して、評価し、予測値と実測値を比較しました。</a:t>
            </a:r>
            <a:endParaRPr kumimoji="1" lang="en-US" altLang="ja-JP" dirty="0"/>
          </a:p>
          <a:p>
            <a:pPr marL="171450" indent="-171450">
              <a:buFontTx/>
              <a:buChar char="-"/>
            </a:pPr>
            <a:r>
              <a:rPr kumimoji="1" lang="ja-JP" altLang="en-US"/>
              <a:t>トレーニングデータを作成した際と同様の方法でそれぞれの</a:t>
            </a:r>
            <a:r>
              <a:rPr kumimoji="1" lang="en-US" altLang="ja-JP" dirty="0"/>
              <a:t>EC50</a:t>
            </a:r>
            <a:r>
              <a:rPr kumimoji="1" lang="ja-JP" altLang="en-US"/>
              <a:t>を測定しました。</a:t>
            </a:r>
            <a:endParaRPr kumimoji="1" lang="en-US" altLang="ja-JP" dirty="0"/>
          </a:p>
          <a:p>
            <a:pPr marL="171450" indent="-171450">
              <a:buFontTx/>
              <a:buChar char="-"/>
            </a:pPr>
            <a:endParaRPr kumimoji="1" lang="en-US" altLang="ja-JP" dirty="0"/>
          </a:p>
          <a:p>
            <a:pPr marL="171450" indent="-171450">
              <a:buFontTx/>
              <a:buChar char="-"/>
            </a:pPr>
            <a:r>
              <a:rPr kumimoji="1" lang="ja-JP" altLang="en-US"/>
              <a:t>結果が図のようになっていて、</a:t>
            </a:r>
            <a:endParaRPr kumimoji="1" lang="en-US" altLang="ja-JP" dirty="0"/>
          </a:p>
          <a:p>
            <a:pPr marL="171450" indent="-171450">
              <a:buFontTx/>
              <a:buChar char="-"/>
            </a:pPr>
            <a:r>
              <a:rPr kumimoji="1" lang="en-US" altLang="ja-JP" dirty="0"/>
              <a:t>a</a:t>
            </a:r>
            <a:r>
              <a:rPr kumimoji="1" lang="ja-JP" altLang="en-US"/>
              <a:t>は</a:t>
            </a:r>
            <a:r>
              <a:rPr kumimoji="1" lang="en-US" altLang="ja-JP" dirty="0"/>
              <a:t>GLP-1R</a:t>
            </a:r>
            <a:r>
              <a:rPr kumimoji="1" lang="ja-JP" altLang="en-US"/>
              <a:t>活性を示しています。</a:t>
            </a:r>
            <a:endParaRPr kumimoji="1" lang="en-US" altLang="ja-JP" dirty="0"/>
          </a:p>
          <a:p>
            <a:pPr marL="171450" indent="-171450">
              <a:buFontTx/>
              <a:buChar char="-"/>
            </a:pPr>
            <a:r>
              <a:rPr kumimoji="1" lang="ja-JP" altLang="en-US"/>
              <a:t>横軸が予測値で、縦軸が実測値になっており、赤線は予測と実測が一致する理想的な直線を表しています。</a:t>
            </a:r>
            <a:endParaRPr kumimoji="1" lang="en-US" altLang="ja-JP" dirty="0"/>
          </a:p>
          <a:p>
            <a:pPr marL="171450" indent="-171450">
              <a:buFontTx/>
              <a:buChar char="-"/>
            </a:pPr>
            <a:r>
              <a:rPr kumimoji="1" lang="ja-JP" altLang="en-US"/>
              <a:t>黄色のデュアルアゴニストペプチド、青色の</a:t>
            </a:r>
            <a:r>
              <a:rPr kumimoji="1" lang="en-US" altLang="ja-JP" dirty="0"/>
              <a:t>GLP-1</a:t>
            </a:r>
            <a:r>
              <a:rPr kumimoji="1" lang="ja-JP" altLang="en-US"/>
              <a:t>選択性は両方とも強い</a:t>
            </a:r>
            <a:r>
              <a:rPr kumimoji="1" lang="en-US" altLang="ja-JP" dirty="0"/>
              <a:t>EC50</a:t>
            </a:r>
            <a:r>
              <a:rPr kumimoji="1" lang="ja-JP" altLang="en-US"/>
              <a:t>を予測し、ほとんどおなじ活性を示しました。</a:t>
            </a:r>
            <a:endParaRPr kumimoji="1" lang="en-US" altLang="ja-JP" dirty="0"/>
          </a:p>
          <a:p>
            <a:pPr marL="628650" lvl="1" indent="-171450">
              <a:buFontTx/>
              <a:buChar char="-"/>
            </a:pPr>
            <a:r>
              <a:rPr kumimoji="1" lang="ja-JP" altLang="en-US"/>
              <a:t>緑色の</a:t>
            </a:r>
            <a:r>
              <a:rPr kumimoji="1" lang="en-US" altLang="ja-JP" dirty="0"/>
              <a:t>GCGR</a:t>
            </a:r>
            <a:r>
              <a:rPr kumimoji="1" lang="ja-JP" altLang="en-US"/>
              <a:t>選択性は予測よりも低い</a:t>
            </a:r>
            <a:r>
              <a:rPr kumimoji="1" lang="en-US" altLang="ja-JP" dirty="0"/>
              <a:t>GLP-1R</a:t>
            </a:r>
            <a:r>
              <a:rPr kumimoji="1" lang="ja-JP" altLang="en-US"/>
              <a:t>活性を示しました。</a:t>
            </a:r>
            <a:endParaRPr kumimoji="1" lang="en-US" altLang="ja-JP" dirty="0"/>
          </a:p>
          <a:p>
            <a:pPr marL="171450" indent="-171450">
              <a:buFontTx/>
              <a:buChar char="-"/>
            </a:pPr>
            <a:r>
              <a:rPr kumimoji="1" lang="en-US" altLang="ja-JP" dirty="0"/>
              <a:t>B</a:t>
            </a:r>
            <a:r>
              <a:rPr kumimoji="1" lang="ja-JP" altLang="en-US"/>
              <a:t>は</a:t>
            </a:r>
            <a:r>
              <a:rPr kumimoji="1" lang="en-US" altLang="ja-JP" dirty="0"/>
              <a:t>GCGR</a:t>
            </a:r>
            <a:r>
              <a:rPr kumimoji="1" lang="ja-JP" altLang="en-US"/>
              <a:t>活性を示しています。</a:t>
            </a:r>
            <a:endParaRPr kumimoji="1" lang="en-US" altLang="ja-JP" dirty="0"/>
          </a:p>
          <a:p>
            <a:pPr marL="171450" indent="-171450">
              <a:buFontTx/>
              <a:buChar char="-"/>
            </a:pPr>
            <a:r>
              <a:rPr kumimoji="1" lang="ja-JP" altLang="en-US"/>
              <a:t>デュアルアゴニストでは高い活性を予測し、高い活性が実際に出ていました。</a:t>
            </a:r>
            <a:endParaRPr kumimoji="1" lang="en-US" altLang="ja-JP" dirty="0"/>
          </a:p>
          <a:p>
            <a:pPr marL="171450" indent="-171450">
              <a:buFontTx/>
              <a:buChar char="-"/>
            </a:pPr>
            <a:r>
              <a:rPr kumimoji="1" lang="en-US" altLang="ja-JP" dirty="0"/>
              <a:t>GLP-1R</a:t>
            </a:r>
            <a:r>
              <a:rPr kumimoji="1" lang="ja-JP" altLang="en-US"/>
              <a:t>選択性では、低い活性が予測され、実際に低い活性がでました。</a:t>
            </a:r>
            <a:endParaRPr kumimoji="1" lang="en-US" altLang="ja-JP" dirty="0"/>
          </a:p>
          <a:p>
            <a:pPr marL="171450" indent="-171450">
              <a:buFontTx/>
              <a:buChar char="-"/>
            </a:pPr>
            <a:r>
              <a:rPr kumimoji="1" lang="ja-JP" altLang="en-US"/>
              <a:t>ですが、</a:t>
            </a:r>
            <a:r>
              <a:rPr kumimoji="1" lang="en-US" altLang="ja-JP" dirty="0"/>
              <a:t>GCGR</a:t>
            </a:r>
            <a:r>
              <a:rPr kumimoji="1" lang="ja-JP" altLang="en-US"/>
              <a:t>選択制は高い活性が予測されたものの、実際には低い活性が計測されました。</a:t>
            </a:r>
            <a:endParaRPr kumimoji="1" lang="en-US" altLang="ja-JP" dirty="0"/>
          </a:p>
          <a:p>
            <a:pPr marL="171450" indent="-171450">
              <a:buFontTx/>
              <a:buChar char="-"/>
            </a:pPr>
            <a:endParaRPr kumimoji="1" lang="en-US" altLang="ja-JP" dirty="0"/>
          </a:p>
          <a:p>
            <a:pPr marL="171450" indent="-171450">
              <a:buFontTx/>
              <a:buChar char="-"/>
            </a:pPr>
            <a:r>
              <a:rPr kumimoji="1" lang="ja-JP" altLang="en-US"/>
              <a:t>このことから、モデルはデュアルアゴニストと</a:t>
            </a:r>
            <a:r>
              <a:rPr kumimoji="1" lang="en-US" altLang="ja-JP" dirty="0"/>
              <a:t>GLP-1R</a:t>
            </a:r>
            <a:r>
              <a:rPr kumimoji="1" lang="ja-JP" altLang="en-US"/>
              <a:t>選択的アゴニストを配列から予測する能力があると言えます。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20</a:t>
            </a:fld>
            <a:endParaRPr kumimoji="1" lang="ja-JP" altLang="en-US"/>
          </a:p>
        </p:txBody>
      </p:sp>
    </p:spTree>
    <p:extLst>
      <p:ext uri="{BB962C8B-B14F-4D97-AF65-F5344CB8AC3E}">
        <p14:creationId xmlns:p14="http://schemas.microsoft.com/office/powerpoint/2010/main" val="1663985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次に、デザインした</a:t>
            </a:r>
            <a:r>
              <a:rPr kumimoji="1" lang="en-US" altLang="ja-JP" dirty="0"/>
              <a:t>15</a:t>
            </a:r>
            <a:r>
              <a:rPr kumimoji="1" lang="ja-JP" altLang="en-US"/>
              <a:t>このペプチドとトレーニングデータを比較しました。</a:t>
            </a:r>
            <a:endParaRPr kumimoji="1" lang="en-US" altLang="ja-JP" dirty="0"/>
          </a:p>
          <a:p>
            <a:pPr marL="171450" indent="-171450">
              <a:buFontTx/>
              <a:buChar char="-"/>
            </a:pPr>
            <a:r>
              <a:rPr kumimoji="1" lang="ja-JP" altLang="en-US"/>
              <a:t>図に示すように</a:t>
            </a:r>
            <a:r>
              <a:rPr kumimoji="1" lang="en-US" altLang="ja-JP" dirty="0"/>
              <a:t>P1-P3</a:t>
            </a:r>
            <a:r>
              <a:rPr kumimoji="1" lang="ja-JP" altLang="en-US"/>
              <a:t>はどのトレーニングセットのデータよりも両方の受容体において高い効力を示した</a:t>
            </a:r>
            <a:endParaRPr kumimoji="1" lang="en-US" altLang="ja-JP" dirty="0"/>
          </a:p>
          <a:p>
            <a:pPr marL="171450" indent="-171450">
              <a:buFontTx/>
              <a:buChar char="-"/>
            </a:pPr>
            <a:r>
              <a:rPr kumimoji="1" lang="en-US" altLang="ja-JP" dirty="0"/>
              <a:t>P3</a:t>
            </a:r>
            <a:r>
              <a:rPr kumimoji="1" lang="ja-JP" altLang="en-US"/>
              <a:t>の効力</a:t>
            </a:r>
            <a:endParaRPr kumimoji="1" lang="en-US" altLang="ja-JP" dirty="0"/>
          </a:p>
          <a:p>
            <a:pPr marL="628650" lvl="1" indent="-171450">
              <a:buFontTx/>
              <a:buChar char="-"/>
            </a:pPr>
            <a:r>
              <a:rPr kumimoji="1" lang="en-US" altLang="ja-JP" dirty="0" err="1"/>
              <a:t>hGCGR</a:t>
            </a:r>
            <a:r>
              <a:rPr kumimoji="1" lang="ja-JP" altLang="en-US"/>
              <a:t>で</a:t>
            </a:r>
            <a:r>
              <a:rPr kumimoji="1" lang="en-US" altLang="ja-JP" dirty="0"/>
              <a:t>7.2</a:t>
            </a:r>
            <a:r>
              <a:rPr kumimoji="1" lang="ja-JP" altLang="en-US"/>
              <a:t>倍</a:t>
            </a:r>
            <a:endParaRPr kumimoji="1" lang="en-US" altLang="ja-JP" dirty="0"/>
          </a:p>
          <a:p>
            <a:pPr marL="628650" lvl="1" indent="-171450">
              <a:buFontTx/>
              <a:buChar char="-"/>
            </a:pPr>
            <a:r>
              <a:rPr kumimoji="1" lang="en-US" altLang="ja-JP" dirty="0"/>
              <a:t>hGLP-1R</a:t>
            </a:r>
            <a:r>
              <a:rPr kumimoji="1" lang="ja-JP" altLang="en-US"/>
              <a:t>で</a:t>
            </a:r>
            <a:r>
              <a:rPr kumimoji="1" lang="en-US" altLang="ja-JP" dirty="0"/>
              <a:t>8.3</a:t>
            </a:r>
            <a:r>
              <a:rPr kumimoji="1" lang="ja-JP" altLang="en-US"/>
              <a:t>倍</a:t>
            </a:r>
            <a:endParaRPr kumimoji="1" lang="en-US" altLang="ja-JP" dirty="0"/>
          </a:p>
          <a:p>
            <a:pPr marL="171450" indent="-171450">
              <a:buFontTx/>
              <a:buChar char="-"/>
            </a:pPr>
            <a:r>
              <a:rPr kumimoji="1" lang="en-US" altLang="ja-JP" dirty="0"/>
              <a:t>P11-P15</a:t>
            </a:r>
          </a:p>
          <a:p>
            <a:pPr marL="628650" lvl="1" indent="-171450">
              <a:buFontTx/>
              <a:buChar char="-"/>
            </a:pPr>
            <a:r>
              <a:rPr kumimoji="1" lang="en-US" altLang="ja-JP" dirty="0"/>
              <a:t>4</a:t>
            </a:r>
            <a:r>
              <a:rPr kumimoji="1" lang="ja-JP" altLang="en-US"/>
              <a:t>つは</a:t>
            </a:r>
            <a:r>
              <a:rPr kumimoji="1" lang="en-US" altLang="ja-JP" dirty="0"/>
              <a:t>GLP-1R</a:t>
            </a:r>
            <a:r>
              <a:rPr kumimoji="1" lang="ja-JP" altLang="en-US"/>
              <a:t>選択的</a:t>
            </a:r>
            <a:endParaRPr kumimoji="1" lang="en-US" altLang="ja-JP" dirty="0"/>
          </a:p>
          <a:p>
            <a:pPr marL="628650" lvl="1" indent="-171450">
              <a:buFontTx/>
              <a:buChar char="-"/>
            </a:pPr>
            <a:r>
              <a:rPr kumimoji="1" lang="en-US" altLang="ja-JP" dirty="0"/>
              <a:t>P11</a:t>
            </a:r>
            <a:r>
              <a:rPr kumimoji="1" lang="ja-JP" altLang="en-US"/>
              <a:t>は成功率が低かった</a:t>
            </a:r>
            <a:endParaRPr kumimoji="1" lang="en-US" altLang="ja-JP" dirty="0"/>
          </a:p>
          <a:p>
            <a:pPr marL="171450" indent="-171450">
              <a:buFontTx/>
              <a:buChar char="-"/>
            </a:pPr>
            <a:r>
              <a:rPr kumimoji="1" lang="en-US" altLang="ja-JP" dirty="0"/>
              <a:t>GCGR</a:t>
            </a:r>
            <a:r>
              <a:rPr kumimoji="1" lang="ja-JP" altLang="en-US"/>
              <a:t>選択的ペプチド</a:t>
            </a:r>
            <a:endParaRPr kumimoji="1" lang="en-US" altLang="ja-JP" dirty="0"/>
          </a:p>
          <a:p>
            <a:pPr marL="628650" lvl="1" indent="-171450">
              <a:buFontTx/>
              <a:buChar char="-"/>
            </a:pPr>
            <a:r>
              <a:rPr kumimoji="1" lang="ja-JP" altLang="en-US"/>
              <a:t>デザイン能力が低かった</a:t>
            </a:r>
            <a:endParaRPr kumimoji="1" lang="en-US" altLang="ja-JP" dirty="0"/>
          </a:p>
          <a:p>
            <a:pPr marL="628650" lvl="1" indent="-171450">
              <a:buFontTx/>
              <a:buChar char="-"/>
            </a:pPr>
            <a:r>
              <a:rPr kumimoji="1" lang="ja-JP" altLang="en-US"/>
              <a:t>利用可能なデータが限られていたため</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21</a:t>
            </a:fld>
            <a:endParaRPr kumimoji="1" lang="ja-JP" altLang="en-US"/>
          </a:p>
        </p:txBody>
      </p:sp>
    </p:spTree>
    <p:extLst>
      <p:ext uri="{BB962C8B-B14F-4D97-AF65-F5344CB8AC3E}">
        <p14:creationId xmlns:p14="http://schemas.microsoft.com/office/powerpoint/2010/main" val="1828014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予測した配列の解析を行いました。</a:t>
            </a:r>
            <a:endParaRPr kumimoji="1" lang="en-US" altLang="ja-JP" dirty="0"/>
          </a:p>
          <a:p>
            <a:pPr marL="171450" indent="-171450">
              <a:buFontTx/>
              <a:buChar char="-"/>
            </a:pPr>
            <a:r>
              <a:rPr kumimoji="1" lang="ja-JP" altLang="en-US"/>
              <a:t>図の横軸は</a:t>
            </a:r>
            <a:r>
              <a:rPr kumimoji="1" lang="en-US" altLang="ja-JP" dirty="0" err="1"/>
              <a:t>hGCG</a:t>
            </a:r>
            <a:r>
              <a:rPr kumimoji="1" lang="ja-JP" altLang="en-US"/>
              <a:t>の</a:t>
            </a:r>
            <a:r>
              <a:rPr kumimoji="1" lang="en-US" altLang="ja-JP" dirty="0"/>
              <a:t>GCGR</a:t>
            </a:r>
            <a:r>
              <a:rPr kumimoji="1" lang="ja-JP" altLang="en-US"/>
              <a:t>活性との比較を表しています。</a:t>
            </a:r>
            <a:endParaRPr kumimoji="1" lang="en-US" altLang="ja-JP" dirty="0"/>
          </a:p>
          <a:p>
            <a:pPr marL="171450" indent="-171450">
              <a:buFontTx/>
              <a:buChar char="-"/>
            </a:pPr>
            <a:r>
              <a:rPr kumimoji="1" lang="ja-JP" altLang="en-US"/>
              <a:t>数字は</a:t>
            </a:r>
            <a:r>
              <a:rPr kumimoji="1" lang="en-US" altLang="ja-JP" dirty="0" err="1"/>
              <a:t>hGCG</a:t>
            </a:r>
            <a:r>
              <a:rPr kumimoji="1" lang="ja-JP" altLang="en-US"/>
              <a:t>からの変異数です。</a:t>
            </a:r>
            <a:endParaRPr kumimoji="1" lang="en-US" altLang="ja-JP" dirty="0"/>
          </a:p>
          <a:p>
            <a:pPr marL="171450" indent="-171450">
              <a:buFontTx/>
              <a:buChar char="-"/>
            </a:pPr>
            <a:endParaRPr kumimoji="1" lang="en-US" altLang="ja-JP" dirty="0"/>
          </a:p>
          <a:p>
            <a:pPr marL="171450" indent="-171450">
              <a:buFontTx/>
              <a:buChar char="-"/>
            </a:pPr>
            <a:r>
              <a:rPr kumimoji="1" lang="en-US" altLang="ja-JP" dirty="0"/>
              <a:t>P1〜P5</a:t>
            </a:r>
            <a:r>
              <a:rPr kumimoji="1" lang="ja-JP" altLang="en-US"/>
              <a:t>では</a:t>
            </a:r>
            <a:r>
              <a:rPr kumimoji="1" lang="en-US" altLang="ja-JP" dirty="0"/>
              <a:t>C</a:t>
            </a:r>
            <a:r>
              <a:rPr kumimoji="1" lang="ja-JP" altLang="en-US"/>
              <a:t>末端領域に</a:t>
            </a:r>
            <a:r>
              <a:rPr kumimoji="1" lang="en-US" altLang="ja-JP" dirty="0"/>
              <a:t>6-7</a:t>
            </a:r>
            <a:r>
              <a:rPr kumimoji="1" lang="ja-JP" altLang="en-US"/>
              <a:t>の置換がある</a:t>
            </a:r>
            <a:r>
              <a:rPr kumimoji="1" lang="en-US" altLang="ja-JP" dirty="0" err="1"/>
              <a:t>hGCG</a:t>
            </a:r>
            <a:r>
              <a:rPr kumimoji="1" lang="ja-JP" altLang="en-US"/>
              <a:t>に近い類似体でした。</a:t>
            </a:r>
            <a:endParaRPr kumimoji="1" lang="en-US" altLang="ja-JP" dirty="0"/>
          </a:p>
          <a:p>
            <a:pPr marL="628650" lvl="1" indent="-171450">
              <a:buFontTx/>
              <a:buChar char="-"/>
            </a:pPr>
            <a:r>
              <a:rPr kumimoji="1" lang="ja-JP" altLang="en-US"/>
              <a:t>最初の主成分分析で示したように、デュアルアゴニストペプチドには</a:t>
            </a:r>
            <a:r>
              <a:rPr kumimoji="1" lang="en-US" altLang="ja-JP" dirty="0" err="1"/>
              <a:t>hGCG</a:t>
            </a:r>
            <a:r>
              <a:rPr kumimoji="1" lang="ja-JP" altLang="en-US"/>
              <a:t>との配列類似性が傾向として見られており、</a:t>
            </a:r>
            <a:endParaRPr kumimoji="1" lang="en-US" altLang="ja-JP" dirty="0"/>
          </a:p>
          <a:p>
            <a:pPr marL="628650" lvl="1" indent="-171450">
              <a:buFontTx/>
              <a:buChar char="-"/>
            </a:pPr>
            <a:r>
              <a:rPr kumimoji="1" lang="ja-JP" altLang="en-US"/>
              <a:t>モデルはその特徴を捉えて予測することができていたと言えます。</a:t>
            </a:r>
            <a:endParaRPr kumimoji="1" lang="en-US" altLang="ja-JP" dirty="0"/>
          </a:p>
          <a:p>
            <a:pPr marL="171450" indent="-171450">
              <a:buFontTx/>
              <a:buChar char="-"/>
            </a:pPr>
            <a:r>
              <a:rPr kumimoji="1" lang="en-US" altLang="ja-JP" dirty="0"/>
              <a:t>P6-P10</a:t>
            </a:r>
            <a:r>
              <a:rPr kumimoji="1" lang="ja-JP" altLang="en-US"/>
              <a:t>も、</a:t>
            </a:r>
            <a:r>
              <a:rPr kumimoji="1" lang="en-US" altLang="ja-JP" dirty="0" err="1"/>
              <a:t>hGCG</a:t>
            </a:r>
            <a:r>
              <a:rPr kumimoji="1" lang="ja-JP" altLang="en-US"/>
              <a:t>に近い類自体でした。</a:t>
            </a:r>
            <a:endParaRPr kumimoji="1" lang="en-US" altLang="ja-JP" dirty="0"/>
          </a:p>
          <a:p>
            <a:pPr marL="628650" lvl="1" indent="-171450">
              <a:buFontTx/>
              <a:buChar char="-"/>
            </a:pPr>
            <a:r>
              <a:rPr kumimoji="1" lang="ja-JP" altLang="en-US"/>
              <a:t>しかし、</a:t>
            </a:r>
            <a:r>
              <a:rPr kumimoji="1" lang="en-US" altLang="ja-JP" dirty="0"/>
              <a:t>GCGR</a:t>
            </a:r>
            <a:r>
              <a:rPr kumimoji="1" lang="ja-JP" altLang="en-US"/>
              <a:t>活性は無くなっており、この原因としては、</a:t>
            </a:r>
            <a:endParaRPr kumimoji="1" lang="en-US" altLang="ja-JP" dirty="0"/>
          </a:p>
          <a:p>
            <a:pPr marL="628650" lvl="1" indent="-171450">
              <a:buFontTx/>
              <a:buChar char="-"/>
            </a:pPr>
            <a:r>
              <a:rPr kumimoji="1" lang="en-US" altLang="ja-JP" dirty="0"/>
              <a:t>11</a:t>
            </a:r>
            <a:r>
              <a:rPr kumimoji="1" lang="ja-JP" altLang="en-US"/>
              <a:t>位、</a:t>
            </a:r>
            <a:r>
              <a:rPr kumimoji="1" lang="en-US" altLang="ja-JP" dirty="0"/>
              <a:t>23</a:t>
            </a:r>
            <a:r>
              <a:rPr kumimoji="1" lang="ja-JP" altLang="en-US"/>
              <a:t>位の変異が全体的に見られたのが原因と考えられます。</a:t>
            </a:r>
            <a:endParaRPr kumimoji="1" lang="en-US" altLang="ja-JP" dirty="0"/>
          </a:p>
          <a:p>
            <a:pPr marL="628650" lvl="1" indent="-171450">
              <a:buFontTx/>
              <a:buChar char="-"/>
            </a:pPr>
            <a:r>
              <a:rPr kumimoji="1" lang="ja-JP" altLang="en-US"/>
              <a:t>また、</a:t>
            </a:r>
            <a:r>
              <a:rPr kumimoji="1" lang="en-US" altLang="ja-JP" dirty="0"/>
              <a:t>P8</a:t>
            </a:r>
            <a:r>
              <a:rPr kumimoji="1" lang="ja-JP" altLang="en-US"/>
              <a:t>ではトレーニングデータ中で現れなかった変異が登場しました。</a:t>
            </a:r>
            <a:endParaRPr kumimoji="1" lang="en-US" altLang="ja-JP" dirty="0"/>
          </a:p>
          <a:p>
            <a:pPr marL="171450" indent="-171450">
              <a:buFontTx/>
              <a:buChar char="-"/>
            </a:pPr>
            <a:endParaRPr kumimoji="1" lang="en-US" altLang="ja-JP" dirty="0"/>
          </a:p>
          <a:p>
            <a:pPr marL="171450" indent="-171450">
              <a:buFontTx/>
              <a:buChar char="-"/>
            </a:pPr>
            <a:r>
              <a:rPr kumimoji="1" lang="ja-JP" altLang="en-US"/>
              <a:t>次に、</a:t>
            </a:r>
            <a:r>
              <a:rPr kumimoji="1" lang="en-US" altLang="ja-JP" dirty="0"/>
              <a:t>hGLP-1R</a:t>
            </a:r>
            <a:r>
              <a:rPr kumimoji="1" lang="ja-JP" altLang="en-US"/>
              <a:t>活性を見ていきます。</a:t>
            </a:r>
            <a:endParaRPr kumimoji="1" lang="en-US" altLang="ja-JP" dirty="0"/>
          </a:p>
          <a:p>
            <a:pPr marL="171450" indent="-171450">
              <a:buFontTx/>
              <a:buChar char="-"/>
            </a:pPr>
            <a:r>
              <a:rPr kumimoji="1" lang="en-US" altLang="ja-JP" dirty="0"/>
              <a:t>P1, P3</a:t>
            </a:r>
            <a:r>
              <a:rPr kumimoji="1" lang="ja-JP" altLang="en-US"/>
              <a:t>を見ると、</a:t>
            </a:r>
            <a:r>
              <a:rPr kumimoji="1" lang="en-US" altLang="ja-JP" dirty="0"/>
              <a:t>GLP-1</a:t>
            </a:r>
            <a:r>
              <a:rPr kumimoji="1" lang="ja-JP" altLang="en-US"/>
              <a:t>活性が</a:t>
            </a:r>
            <a:r>
              <a:rPr kumimoji="1" lang="en-US" altLang="ja-JP" dirty="0"/>
              <a:t>hGLP-1</a:t>
            </a:r>
            <a:r>
              <a:rPr kumimoji="1" lang="ja-JP" altLang="en-US"/>
              <a:t>よりも高かったです。</a:t>
            </a:r>
            <a:endParaRPr kumimoji="1" lang="en-US" altLang="ja-JP" dirty="0"/>
          </a:p>
          <a:p>
            <a:pPr marL="628650" lvl="1" indent="-171450">
              <a:buFontTx/>
              <a:buChar char="-"/>
            </a:pPr>
            <a:r>
              <a:rPr kumimoji="1" lang="ja-JP" altLang="en-US"/>
              <a:t>過去の文献で、</a:t>
            </a:r>
            <a:r>
              <a:rPr kumimoji="1" lang="en-US" altLang="ja-JP" dirty="0"/>
              <a:t>GLP-1R</a:t>
            </a:r>
            <a:r>
              <a:rPr kumimoji="1" lang="ja-JP" altLang="en-US"/>
              <a:t>活性化に重要な</a:t>
            </a:r>
            <a:r>
              <a:rPr kumimoji="1" lang="en-US" altLang="ja-JP" dirty="0"/>
              <a:t>29</a:t>
            </a:r>
            <a:r>
              <a:rPr kumimoji="1" lang="ja-JP" altLang="en-US"/>
              <a:t>位の変異を持っていました。</a:t>
            </a:r>
            <a:endParaRPr kumimoji="1" lang="en-US" altLang="ja-JP" dirty="0"/>
          </a:p>
          <a:p>
            <a:pPr marL="171450" indent="-171450">
              <a:buFontTx/>
              <a:buChar char="-"/>
            </a:pPr>
            <a:r>
              <a:rPr kumimoji="1" lang="en-US" altLang="ja-JP" dirty="0"/>
              <a:t>P11-P15</a:t>
            </a:r>
            <a:r>
              <a:rPr kumimoji="1" lang="ja-JP" altLang="en-US"/>
              <a:t>をみると</a:t>
            </a:r>
            <a:endParaRPr kumimoji="1" lang="en-US" altLang="ja-JP" dirty="0"/>
          </a:p>
          <a:p>
            <a:pPr marL="628650" lvl="1" indent="-171450">
              <a:buFontTx/>
              <a:buChar char="-"/>
            </a:pPr>
            <a:r>
              <a:rPr kumimoji="1" lang="en-US" altLang="ja-JP" dirty="0"/>
              <a:t>P11</a:t>
            </a:r>
            <a:r>
              <a:rPr kumimoji="1" lang="ja-JP" altLang="en-US"/>
              <a:t>だけ</a:t>
            </a:r>
            <a:r>
              <a:rPr kumimoji="1" lang="en-US" altLang="ja-JP" dirty="0"/>
              <a:t>hGLP-1</a:t>
            </a:r>
            <a:r>
              <a:rPr kumimoji="1" lang="ja-JP" altLang="en-US"/>
              <a:t>に近い変異でしたが、効力が下がりました。</a:t>
            </a:r>
            <a:endParaRPr kumimoji="1" lang="en-US" altLang="ja-JP" dirty="0"/>
          </a:p>
          <a:p>
            <a:pPr marL="1085850" lvl="2" indent="-171450">
              <a:buFontTx/>
              <a:buChar char="-"/>
            </a:pPr>
            <a:r>
              <a:rPr kumimoji="1" lang="en-US" altLang="ja-JP" dirty="0"/>
              <a:t>11</a:t>
            </a:r>
            <a:r>
              <a:rPr kumimoji="1" lang="ja-JP" altLang="en-US"/>
              <a:t>位と</a:t>
            </a:r>
            <a:r>
              <a:rPr kumimoji="1" lang="en-US" altLang="ja-JP" dirty="0"/>
              <a:t>24</a:t>
            </a:r>
            <a:r>
              <a:rPr kumimoji="1" lang="ja-JP" altLang="en-US"/>
              <a:t>位の変異が原因と考えられます。</a:t>
            </a:r>
            <a:endParaRPr kumimoji="1" lang="en-US" altLang="ja-JP" dirty="0"/>
          </a:p>
          <a:p>
            <a:pPr marL="1085850" lvl="2" indent="-171450">
              <a:buFontTx/>
              <a:buChar char="-"/>
            </a:pPr>
            <a:r>
              <a:rPr kumimoji="1" lang="ja-JP" altLang="en-US"/>
              <a:t>プロリンのユニークな特性に起因しているのではと筆者は述べています。</a:t>
            </a:r>
            <a:endParaRPr kumimoji="1" lang="en-US" altLang="ja-JP" dirty="0"/>
          </a:p>
          <a:p>
            <a:pPr marL="628650" lvl="1" indent="-171450">
              <a:buFontTx/>
              <a:buChar char="-"/>
            </a:pPr>
            <a:r>
              <a:rPr kumimoji="1" lang="en-US" altLang="ja-JP" dirty="0"/>
              <a:t>P12-P15</a:t>
            </a:r>
            <a:r>
              <a:rPr kumimoji="1" lang="ja-JP" altLang="en-US"/>
              <a:t>は</a:t>
            </a:r>
            <a:r>
              <a:rPr kumimoji="1" lang="en-US" altLang="ja-JP" dirty="0"/>
              <a:t>13</a:t>
            </a:r>
            <a:r>
              <a:rPr kumimoji="1" lang="ja-JP" altLang="en-US"/>
              <a:t>残機の変更が導入されていました</a:t>
            </a:r>
            <a:endParaRPr kumimoji="1" lang="en-US" altLang="ja-JP" dirty="0"/>
          </a:p>
          <a:p>
            <a:pPr marL="1085850" lvl="2" indent="-171450">
              <a:buFontTx/>
              <a:buChar char="-"/>
            </a:pPr>
            <a:r>
              <a:rPr kumimoji="1" lang="ja-JP" altLang="en-US"/>
              <a:t>が、活性化に重要なアミノ酸部位を正しく保存することができていました。</a:t>
            </a:r>
            <a:endParaRPr kumimoji="1" lang="en-US" altLang="ja-JP" dirty="0"/>
          </a:p>
          <a:p>
            <a:pPr marL="171450" indent="-171450">
              <a:buFontTx/>
              <a:buChar char="-"/>
            </a:pPr>
            <a:r>
              <a:rPr kumimoji="1" lang="ja-JP" altLang="en-US"/>
              <a:t>これらのことから、モデルは配列と活性の関係をうまく捉えて予測することができていたと言えます。</a:t>
            </a:r>
            <a:endParaRPr kumimoji="1" lang="en-US" altLang="ja-JP" dirty="0"/>
          </a:p>
          <a:p>
            <a:pPr marL="171450" indent="-171450">
              <a:buFontTx/>
              <a:buChar char="-"/>
            </a:pPr>
            <a:endParaRPr kumimoji="1" lang="en-US" altLang="ja-JP" dirty="0"/>
          </a:p>
          <a:p>
            <a:pPr marL="171450" indent="-171450">
              <a:buFontTx/>
              <a:buChar char="-"/>
            </a:pPr>
            <a:r>
              <a:rPr kumimoji="1" lang="en-US" altLang="ja-JP" dirty="0"/>
              <a:t>-------</a:t>
            </a:r>
          </a:p>
          <a:p>
            <a:pPr marL="171450" indent="-171450">
              <a:buFontTx/>
              <a:buChar char="-"/>
            </a:pPr>
            <a:endParaRPr kumimoji="1" lang="en-US" altLang="ja-JP" dirty="0"/>
          </a:p>
          <a:p>
            <a:pPr marL="171450" indent="-171450">
              <a:buFontTx/>
              <a:buChar char="-"/>
            </a:pPr>
            <a:r>
              <a:rPr kumimoji="1" lang="en-US" altLang="ja-JP" dirty="0"/>
              <a:t>WT</a:t>
            </a:r>
            <a:r>
              <a:rPr kumimoji="1" lang="ja-JP" altLang="en-US"/>
              <a:t>との比較</a:t>
            </a:r>
            <a:endParaRPr kumimoji="1" lang="en-US" altLang="ja-JP" dirty="0"/>
          </a:p>
          <a:p>
            <a:pPr marL="171450" indent="-171450">
              <a:buFontTx/>
              <a:buChar char="-"/>
            </a:pPr>
            <a:r>
              <a:rPr kumimoji="1" lang="en-US" altLang="ja-JP" dirty="0"/>
              <a:t>P11</a:t>
            </a:r>
            <a:r>
              <a:rPr kumimoji="1" lang="ja-JP" altLang="en-US"/>
              <a:t>だけが</a:t>
            </a:r>
            <a:r>
              <a:rPr kumimoji="1" lang="en-US" altLang="ja-JP" dirty="0"/>
              <a:t>hGLP-1</a:t>
            </a:r>
            <a:r>
              <a:rPr kumimoji="1" lang="ja-JP" altLang="en-US"/>
              <a:t>に近い類似体</a:t>
            </a:r>
            <a:endParaRPr kumimoji="1" lang="en-US" altLang="ja-JP" dirty="0"/>
          </a:p>
          <a:p>
            <a:pPr marL="628650" lvl="1" indent="-171450">
              <a:buFontTx/>
              <a:buChar char="-"/>
            </a:pPr>
            <a:r>
              <a:rPr kumimoji="1" lang="en-US" altLang="ja-JP" dirty="0"/>
              <a:t>11</a:t>
            </a:r>
            <a:r>
              <a:rPr kumimoji="1" lang="ja-JP" altLang="en-US"/>
              <a:t>位</a:t>
            </a:r>
            <a:r>
              <a:rPr kumimoji="1" lang="en-US" altLang="ja-JP" dirty="0"/>
              <a:t>(S-&gt;A) 24</a:t>
            </a:r>
            <a:r>
              <a:rPr kumimoji="1" lang="ja-JP" altLang="en-US"/>
              <a:t>位</a:t>
            </a:r>
            <a:r>
              <a:rPr kumimoji="1" lang="en-US" altLang="ja-JP" dirty="0"/>
              <a:t>(A-&gt;P)</a:t>
            </a:r>
          </a:p>
          <a:p>
            <a:pPr marL="628650" lvl="1" indent="-171450">
              <a:buFontTx/>
              <a:buChar char="-"/>
            </a:pPr>
            <a:r>
              <a:rPr kumimoji="1" lang="en-US" altLang="ja-JP" dirty="0"/>
              <a:t>GLP-1R</a:t>
            </a:r>
            <a:r>
              <a:rPr kumimoji="1" lang="ja-JP" altLang="en-US"/>
              <a:t>のペプチドの力価を</a:t>
            </a:r>
            <a:r>
              <a:rPr kumimoji="1" lang="en-US" altLang="ja-JP" dirty="0"/>
              <a:t>400</a:t>
            </a:r>
            <a:r>
              <a:rPr kumimoji="1" lang="ja-JP" altLang="en-US"/>
              <a:t>倍近く低下させた</a:t>
            </a:r>
            <a:endParaRPr kumimoji="1" lang="en-US" altLang="ja-JP" dirty="0"/>
          </a:p>
          <a:p>
            <a:pPr marL="628650" lvl="1" indent="-171450">
              <a:buFontTx/>
              <a:buChar char="-"/>
            </a:pPr>
            <a:r>
              <a:rPr kumimoji="1" lang="ja-JP" altLang="en-US"/>
              <a:t>この低下はトレーニングセットの例では</a:t>
            </a:r>
            <a:r>
              <a:rPr kumimoji="1" lang="en-US" altLang="ja-JP" dirty="0"/>
              <a:t>24</a:t>
            </a:r>
            <a:r>
              <a:rPr kumimoji="1" lang="ja-JP" altLang="en-US"/>
              <a:t>位に見られなかった</a:t>
            </a:r>
            <a:endParaRPr kumimoji="1" lang="en-US" altLang="ja-JP" dirty="0"/>
          </a:p>
          <a:p>
            <a:pPr marL="1085850" lvl="2" indent="-171450">
              <a:buFontTx/>
              <a:buChar char="-"/>
            </a:pPr>
            <a:r>
              <a:rPr kumimoji="1" lang="ja-JP" altLang="en-US"/>
              <a:t>プロリンのユニークな特性に起因している？</a:t>
            </a:r>
            <a:endParaRPr kumimoji="1" lang="en-US" altLang="ja-JP" dirty="0"/>
          </a:p>
          <a:p>
            <a:pPr marL="171450" indent="-171450">
              <a:buFontTx/>
              <a:buChar char="-"/>
            </a:pPr>
            <a:r>
              <a:rPr kumimoji="1" lang="en-US" altLang="ja-JP" dirty="0"/>
              <a:t>P12-P15</a:t>
            </a:r>
          </a:p>
          <a:p>
            <a:pPr marL="628650" lvl="1" indent="-171450">
              <a:buFontTx/>
              <a:buChar char="-"/>
            </a:pPr>
            <a:r>
              <a:rPr kumimoji="1" lang="en-US" altLang="ja-JP" dirty="0"/>
              <a:t>hGLP-1</a:t>
            </a:r>
            <a:r>
              <a:rPr kumimoji="1" lang="ja-JP" altLang="en-US"/>
              <a:t>に対して</a:t>
            </a:r>
            <a:r>
              <a:rPr kumimoji="1" lang="en-US" altLang="ja-JP" dirty="0"/>
              <a:t>13</a:t>
            </a:r>
            <a:r>
              <a:rPr kumimoji="1" lang="ja-JP" altLang="en-US"/>
              <a:t>残基の変更</a:t>
            </a:r>
            <a:endParaRPr kumimoji="1" lang="en-US" altLang="ja-JP" dirty="0"/>
          </a:p>
          <a:p>
            <a:pPr marL="628650" lvl="1" indent="-171450">
              <a:buFontTx/>
              <a:buChar char="-"/>
            </a:pPr>
            <a:r>
              <a:rPr kumimoji="1" lang="en-US" altLang="ja-JP" dirty="0"/>
              <a:t>GLP-1R</a:t>
            </a:r>
            <a:r>
              <a:rPr kumimoji="1" lang="ja-JP" altLang="en-US"/>
              <a:t>の活性化に重要とされている</a:t>
            </a:r>
            <a:r>
              <a:rPr kumimoji="1" lang="en-US" altLang="ja-JP" dirty="0"/>
              <a:t>4, 7, 9, 22, 23</a:t>
            </a:r>
            <a:r>
              <a:rPr kumimoji="1" lang="ja-JP" altLang="en-US"/>
              <a:t>位のアミノ酸を正しく保存した</a:t>
            </a:r>
            <a:endParaRPr kumimoji="1" lang="en-US" altLang="ja-JP" dirty="0"/>
          </a:p>
          <a:p>
            <a:pPr marL="628650" lvl="1" indent="-171450">
              <a:buFontTx/>
              <a:buChar char="-"/>
            </a:pPr>
            <a:r>
              <a:rPr kumimoji="1" lang="en-US" altLang="ja-JP" dirty="0"/>
              <a:t>23</a:t>
            </a:r>
            <a:r>
              <a:rPr kumimoji="1" lang="ja-JP" altLang="en-US"/>
              <a:t>位だけを、</a:t>
            </a:r>
            <a:r>
              <a:rPr kumimoji="1" lang="en-US" altLang="ja-JP" dirty="0"/>
              <a:t>I-&gt;V</a:t>
            </a:r>
            <a:r>
              <a:rPr kumimoji="1" lang="ja-JP" altLang="en-US"/>
              <a:t>という保存的置換で置き換えることができた</a:t>
            </a:r>
            <a:endParaRPr kumimoji="1" lang="en-US" altLang="ja-JP" dirty="0"/>
          </a:p>
          <a:p>
            <a:pPr marL="171450" indent="-171450">
              <a:buFontTx/>
              <a:buChar char="-"/>
            </a:pPr>
            <a:r>
              <a:rPr kumimoji="1" lang="en-US" altLang="ja-JP" dirty="0"/>
              <a:t>GLP-1R</a:t>
            </a:r>
            <a:r>
              <a:rPr kumimoji="1" lang="ja-JP" altLang="en-US"/>
              <a:t>に不活性になるようにデザインしたもの</a:t>
            </a:r>
            <a:endParaRPr kumimoji="1" lang="en-US" altLang="ja-JP" dirty="0"/>
          </a:p>
          <a:p>
            <a:pPr marL="628650" lvl="1" indent="-171450">
              <a:buFontTx/>
              <a:buChar char="-"/>
            </a:pPr>
            <a:r>
              <a:rPr kumimoji="1" lang="en-US" altLang="ja-JP" dirty="0"/>
              <a:t>23</a:t>
            </a:r>
            <a:r>
              <a:rPr kumimoji="1" lang="ja-JP" altLang="en-US"/>
              <a:t>位を特異的にターゲットにしている</a:t>
            </a:r>
            <a:endParaRPr kumimoji="1" lang="en-US" altLang="ja-JP" dirty="0"/>
          </a:p>
          <a:p>
            <a:pPr marL="628650" lvl="1" indent="-171450">
              <a:buFontTx/>
              <a:buChar char="-"/>
            </a:pPr>
            <a:r>
              <a:rPr kumimoji="1" lang="en-US" altLang="ja-JP" dirty="0"/>
              <a:t>27, 29, 30</a:t>
            </a:r>
            <a:r>
              <a:rPr kumimoji="1" lang="ja-JP" altLang="en-US"/>
              <a:t>位のアスパラギン酸はすべての</a:t>
            </a:r>
            <a:r>
              <a:rPr kumimoji="1" lang="en-US" altLang="ja-JP" dirty="0"/>
              <a:t>GLP-1R</a:t>
            </a:r>
            <a:r>
              <a:rPr kumimoji="1" lang="ja-JP" altLang="en-US"/>
              <a:t>不活性ペプチドで一貫して特徴的</a:t>
            </a:r>
            <a:endParaRPr kumimoji="1" lang="en-US" altLang="ja-JP" dirty="0"/>
          </a:p>
          <a:p>
            <a:pPr marL="171450" indent="-171450">
              <a:buFontTx/>
              <a:buChar char="-"/>
            </a:pPr>
            <a:r>
              <a:rPr kumimoji="1" lang="en-US" altLang="ja-JP" dirty="0"/>
              <a:t>P1</a:t>
            </a:r>
            <a:r>
              <a:rPr kumimoji="1" lang="ja-JP" altLang="en-US"/>
              <a:t>と</a:t>
            </a:r>
            <a:r>
              <a:rPr kumimoji="1" lang="en-US" altLang="ja-JP" dirty="0"/>
              <a:t>P3</a:t>
            </a:r>
          </a:p>
          <a:p>
            <a:pPr marL="628650" lvl="1" indent="-171450">
              <a:buFontTx/>
              <a:buChar char="-"/>
            </a:pPr>
            <a:r>
              <a:rPr kumimoji="1" lang="ja-JP" altLang="en-US"/>
              <a:t>天然</a:t>
            </a:r>
            <a:r>
              <a:rPr kumimoji="1" lang="en-US" altLang="ja-JP" dirty="0"/>
              <a:t>GLP-1</a:t>
            </a:r>
            <a:r>
              <a:rPr kumimoji="1" lang="ja-JP" altLang="en-US"/>
              <a:t>より、</a:t>
            </a:r>
            <a:r>
              <a:rPr kumimoji="1" lang="en-US" altLang="ja-JP" dirty="0"/>
              <a:t>2</a:t>
            </a:r>
            <a:r>
              <a:rPr kumimoji="1" lang="ja-JP" altLang="en-US"/>
              <a:t>倍と</a:t>
            </a:r>
            <a:r>
              <a:rPr kumimoji="1" lang="en-US" altLang="ja-JP" dirty="0"/>
              <a:t>3.6</a:t>
            </a:r>
            <a:r>
              <a:rPr kumimoji="1" lang="ja-JP" altLang="en-US"/>
              <a:t>倍高い</a:t>
            </a:r>
            <a:endParaRPr kumimoji="1" lang="en-US" altLang="ja-JP" dirty="0"/>
          </a:p>
          <a:p>
            <a:pPr marL="628650" lvl="1" indent="-171450">
              <a:buFontTx/>
              <a:buChar char="-"/>
            </a:pPr>
            <a:r>
              <a:rPr kumimoji="1" lang="en-US" altLang="ja-JP" dirty="0"/>
              <a:t>GLP-1R</a:t>
            </a:r>
            <a:r>
              <a:rPr kumimoji="1" lang="ja-JP" altLang="en-US"/>
              <a:t>活性化に重要である</a:t>
            </a:r>
            <a:r>
              <a:rPr kumimoji="1" lang="en-US" altLang="ja-JP" dirty="0"/>
              <a:t>29</a:t>
            </a:r>
            <a:r>
              <a:rPr kumimoji="1" lang="ja-JP" altLang="en-US"/>
              <a:t>位の変異、</a:t>
            </a:r>
            <a:r>
              <a:rPr kumimoji="1" lang="en-US" altLang="ja-JP" dirty="0"/>
              <a:t>G-&gt;H</a:t>
            </a:r>
            <a:r>
              <a:rPr kumimoji="1" lang="ja-JP" altLang="en-US"/>
              <a:t>と</a:t>
            </a:r>
            <a:r>
              <a:rPr kumimoji="1" lang="en-US" altLang="ja-JP" dirty="0"/>
              <a:t>G-&gt;L</a:t>
            </a:r>
            <a:r>
              <a:rPr kumimoji="1" lang="ja-JP" altLang="en-US"/>
              <a:t>を持っている</a:t>
            </a:r>
            <a:endParaRPr kumimoji="1" lang="en-US" altLang="ja-JP" dirty="0"/>
          </a:p>
          <a:p>
            <a:pPr marL="1085850" lvl="2" indent="-171450">
              <a:buFontTx/>
              <a:buChar char="-"/>
            </a:pPr>
            <a:r>
              <a:rPr kumimoji="1" lang="en-US" altLang="ja-JP" dirty="0"/>
              <a:t>L</a:t>
            </a:r>
            <a:r>
              <a:rPr kumimoji="1" lang="ja-JP" altLang="en-US"/>
              <a:t>はモデルによって導入された新規の置換</a:t>
            </a:r>
            <a:endParaRPr kumimoji="1" lang="en-US" altLang="ja-JP" dirty="0"/>
          </a:p>
          <a:p>
            <a:pPr marL="171450" indent="-171450">
              <a:buFontTx/>
              <a:buChar char="-"/>
            </a:pPr>
            <a:r>
              <a:rPr kumimoji="1" lang="ja-JP" altLang="en-US"/>
              <a:t>図</a:t>
            </a:r>
            <a:r>
              <a:rPr kumimoji="1" lang="en-US" altLang="ja-JP" dirty="0"/>
              <a:t>a</a:t>
            </a:r>
          </a:p>
          <a:p>
            <a:pPr marL="171450" indent="-171450">
              <a:buFontTx/>
              <a:buChar char="-"/>
            </a:pPr>
            <a:r>
              <a:rPr kumimoji="1" lang="en-US" altLang="ja-JP" dirty="0"/>
              <a:t>P1-P10</a:t>
            </a:r>
          </a:p>
          <a:p>
            <a:pPr marL="628650" lvl="1" indent="-171450">
              <a:buFontTx/>
              <a:buChar char="-"/>
            </a:pPr>
            <a:r>
              <a:rPr kumimoji="1" lang="en-US" altLang="ja-JP" dirty="0"/>
              <a:t>C</a:t>
            </a:r>
            <a:r>
              <a:rPr kumimoji="1" lang="ja-JP" altLang="en-US"/>
              <a:t>末端領域に</a:t>
            </a:r>
            <a:r>
              <a:rPr kumimoji="1" lang="en-US" altLang="ja-JP" dirty="0"/>
              <a:t>5-7</a:t>
            </a:r>
            <a:r>
              <a:rPr kumimoji="1" lang="ja-JP" altLang="en-US"/>
              <a:t>個の置換がある</a:t>
            </a:r>
            <a:r>
              <a:rPr kumimoji="1" lang="en-US" altLang="ja-JP" dirty="0" err="1"/>
              <a:t>hGCG</a:t>
            </a:r>
            <a:r>
              <a:rPr kumimoji="1" lang="ja-JP" altLang="en-US"/>
              <a:t>に近い類似体</a:t>
            </a:r>
            <a:endParaRPr kumimoji="1" lang="en-US" altLang="ja-JP" dirty="0"/>
          </a:p>
          <a:p>
            <a:pPr marL="628650" lvl="1" indent="-171450">
              <a:buFontTx/>
              <a:buChar char="-"/>
            </a:pPr>
            <a:r>
              <a:rPr kumimoji="1" lang="en-US" altLang="ja-JP" dirty="0"/>
              <a:t>GLP-1R</a:t>
            </a:r>
            <a:r>
              <a:rPr kumimoji="1" lang="ja-JP" altLang="en-US"/>
              <a:t>選択的ペプチドデザインは配列空間において</a:t>
            </a:r>
            <a:r>
              <a:rPr kumimoji="1" lang="en-US" altLang="ja-JP" dirty="0" err="1"/>
              <a:t>hGCG</a:t>
            </a:r>
            <a:r>
              <a:rPr kumimoji="1" lang="ja-JP" altLang="en-US"/>
              <a:t>から離れている</a:t>
            </a:r>
            <a:endParaRPr kumimoji="1" lang="en-US" altLang="ja-JP" dirty="0"/>
          </a:p>
          <a:p>
            <a:pPr marL="171450" indent="-171450">
              <a:buFontTx/>
              <a:buChar char="-"/>
            </a:pPr>
            <a:r>
              <a:rPr kumimoji="1" lang="en-US" altLang="ja-JP" dirty="0"/>
              <a:t>P1-P5</a:t>
            </a:r>
          </a:p>
          <a:p>
            <a:pPr marL="628650" lvl="1" indent="-171450">
              <a:buFontTx/>
              <a:buChar char="-"/>
            </a:pPr>
            <a:r>
              <a:rPr kumimoji="1" lang="en-US" altLang="ja-JP" dirty="0"/>
              <a:t>20</a:t>
            </a:r>
            <a:r>
              <a:rPr kumimoji="1" lang="ja-JP" altLang="en-US"/>
              <a:t>位と</a:t>
            </a:r>
            <a:r>
              <a:rPr kumimoji="1" lang="en-US" altLang="ja-JP" dirty="0"/>
              <a:t>C</a:t>
            </a:r>
            <a:r>
              <a:rPr kumimoji="1" lang="ja-JP" altLang="en-US"/>
              <a:t>末端の</a:t>
            </a:r>
            <a:r>
              <a:rPr kumimoji="1" lang="en-US" altLang="ja-JP" dirty="0"/>
              <a:t>27-29</a:t>
            </a:r>
            <a:r>
              <a:rPr kumimoji="1" lang="ja-JP" altLang="en-US"/>
              <a:t>位が変化する傾向</a:t>
            </a:r>
            <a:endParaRPr kumimoji="1" lang="en-US" altLang="ja-JP" dirty="0"/>
          </a:p>
          <a:p>
            <a:pPr marL="171450" indent="-171450">
              <a:buFontTx/>
              <a:buChar char="-"/>
            </a:pPr>
            <a:r>
              <a:rPr kumimoji="1" lang="ja-JP" altLang="en-US"/>
              <a:t>いくつかの研究</a:t>
            </a:r>
            <a:endParaRPr kumimoji="1" lang="en-US" altLang="ja-JP" dirty="0"/>
          </a:p>
          <a:p>
            <a:pPr marL="628650" lvl="1" indent="-171450">
              <a:buFontTx/>
              <a:buChar char="-"/>
            </a:pPr>
            <a:r>
              <a:rPr kumimoji="1" lang="en-US" altLang="ja-JP" dirty="0"/>
              <a:t>N</a:t>
            </a:r>
            <a:r>
              <a:rPr kumimoji="1" lang="ja-JP" altLang="en-US"/>
              <a:t>末端が重要といってる</a:t>
            </a:r>
            <a:endParaRPr kumimoji="1" lang="en-US" altLang="ja-JP" dirty="0"/>
          </a:p>
          <a:p>
            <a:pPr marL="628650" lvl="1" indent="-171450">
              <a:buFontTx/>
              <a:buChar char="-"/>
            </a:pPr>
            <a:r>
              <a:rPr kumimoji="1" lang="ja-JP" altLang="en-US"/>
              <a:t>モデルも</a:t>
            </a:r>
            <a:r>
              <a:rPr kumimoji="1" lang="en-US" altLang="ja-JP" dirty="0"/>
              <a:t>N</a:t>
            </a:r>
            <a:r>
              <a:rPr kumimoji="1" lang="ja-JP" altLang="en-US"/>
              <a:t>末端領域には変化を加えない傾向がある</a:t>
            </a:r>
            <a:endParaRPr kumimoji="1" lang="en-US" altLang="ja-JP" dirty="0"/>
          </a:p>
          <a:p>
            <a:pPr marL="171450" indent="-171450">
              <a:buFontTx/>
              <a:buChar char="-"/>
            </a:pPr>
            <a:r>
              <a:rPr kumimoji="1" lang="en-US" altLang="ja-JP" dirty="0"/>
              <a:t>GCGR</a:t>
            </a:r>
            <a:r>
              <a:rPr kumimoji="1" lang="ja-JP" altLang="en-US"/>
              <a:t>選択的のデザイン</a:t>
            </a:r>
            <a:endParaRPr kumimoji="1" lang="en-US" altLang="ja-JP" dirty="0"/>
          </a:p>
          <a:p>
            <a:pPr marL="628650" lvl="1" indent="-171450">
              <a:buFontTx/>
              <a:buChar char="-"/>
            </a:pPr>
            <a:r>
              <a:rPr kumimoji="1" lang="en-US" altLang="ja-JP" dirty="0"/>
              <a:t>11</a:t>
            </a:r>
            <a:r>
              <a:rPr kumimoji="1" lang="ja-JP" altLang="en-US"/>
              <a:t>位</a:t>
            </a:r>
            <a:r>
              <a:rPr kumimoji="1" lang="en-US" altLang="ja-JP" dirty="0"/>
              <a:t>(S-&gt;D), 23</a:t>
            </a:r>
            <a:r>
              <a:rPr kumimoji="1" lang="ja-JP" altLang="en-US"/>
              <a:t>位</a:t>
            </a:r>
            <a:r>
              <a:rPr kumimoji="1" lang="en-US" altLang="ja-JP" dirty="0"/>
              <a:t>(V-&gt;G, Q, R)</a:t>
            </a:r>
          </a:p>
          <a:p>
            <a:pPr marL="628650" lvl="1" indent="-171450">
              <a:buFontTx/>
              <a:buChar char="-"/>
            </a:pPr>
            <a:r>
              <a:rPr kumimoji="1" lang="en-US" altLang="ja-JP" dirty="0"/>
              <a:t>P8</a:t>
            </a:r>
            <a:r>
              <a:rPr kumimoji="1" lang="ja-JP" altLang="en-US"/>
              <a:t>は新しい変異</a:t>
            </a:r>
            <a:endParaRPr kumimoji="1" lang="en-US" altLang="ja-JP" dirty="0"/>
          </a:p>
          <a:p>
            <a:pPr marL="1085850" lvl="2" indent="-171450">
              <a:buFontTx/>
              <a:buChar char="-"/>
            </a:pPr>
            <a:r>
              <a:rPr kumimoji="1" lang="en-US" altLang="ja-JP" dirty="0"/>
              <a:t>20</a:t>
            </a:r>
            <a:r>
              <a:rPr kumimoji="1" lang="ja-JP" altLang="en-US"/>
              <a:t>位</a:t>
            </a:r>
            <a:r>
              <a:rPr kumimoji="1" lang="en-US" altLang="ja-JP" dirty="0"/>
              <a:t>H 22</a:t>
            </a:r>
            <a:r>
              <a:rPr kumimoji="1" lang="ja-JP" altLang="en-US"/>
              <a:t>位</a:t>
            </a:r>
            <a:r>
              <a:rPr kumimoji="1" lang="en-US" altLang="ja-JP" dirty="0"/>
              <a:t>Q</a:t>
            </a:r>
          </a:p>
          <a:p>
            <a:r>
              <a:rPr kumimoji="1" lang="en-US" altLang="ja-JP" dirty="0"/>
              <a:t>- </a:t>
            </a:r>
            <a:r>
              <a:rPr kumimoji="1" lang="ja-JP" altLang="en-US"/>
              <a:t>これらがペプチド親和性の喪失の原因と考える</a:t>
            </a:r>
            <a:endParaRPr kumimoji="1" lang="en-US" altLang="ja-JP" dirty="0"/>
          </a:p>
          <a:p>
            <a:endParaRPr kumimoji="1" lang="en-US" altLang="ja-JP" dirty="0"/>
          </a:p>
          <a:p>
            <a:pPr marL="171450" indent="-171450">
              <a:buFontTx/>
              <a:buChar char="-"/>
            </a:pPr>
            <a:r>
              <a:rPr kumimoji="1" lang="ja-JP" altLang="en-US"/>
              <a:t>トレーニングセットとの比較</a:t>
            </a:r>
            <a:endParaRPr kumimoji="1" lang="en-US" altLang="ja-JP" dirty="0"/>
          </a:p>
          <a:p>
            <a:pPr marL="628650" lvl="1" indent="-171450">
              <a:buFontTx/>
              <a:buChar char="-"/>
            </a:pPr>
            <a:r>
              <a:rPr kumimoji="1" lang="ja-JP" altLang="en-US"/>
              <a:t>新しい複数の変異を導入している</a:t>
            </a:r>
            <a:endParaRPr kumimoji="1" lang="en-US" altLang="ja-JP" dirty="0"/>
          </a:p>
          <a:p>
            <a:pPr marL="628650" lvl="1" indent="-171450">
              <a:buFontTx/>
              <a:buChar char="-"/>
            </a:pPr>
            <a:r>
              <a:rPr kumimoji="1" lang="en-US" altLang="ja-JP" dirty="0"/>
              <a:t>P3</a:t>
            </a:r>
          </a:p>
          <a:p>
            <a:pPr marL="1085850" lvl="2" indent="-171450">
              <a:buFontTx/>
              <a:buChar char="-"/>
            </a:pPr>
            <a:r>
              <a:rPr kumimoji="1" lang="ja-JP" altLang="en-US"/>
              <a:t>トレーニングセットの配列</a:t>
            </a:r>
            <a:r>
              <a:rPr kumimoji="1" lang="en-US" altLang="ja-JP" dirty="0"/>
              <a:t>20%</a:t>
            </a:r>
            <a:r>
              <a:rPr kumimoji="1" lang="ja-JP" altLang="en-US"/>
              <a:t>未満で見られる</a:t>
            </a:r>
            <a:r>
              <a:rPr kumimoji="1" lang="en-US" altLang="ja-JP" dirty="0"/>
              <a:t>5</a:t>
            </a:r>
            <a:r>
              <a:rPr kumimoji="1" lang="ja-JP" altLang="en-US"/>
              <a:t>つの変異</a:t>
            </a:r>
            <a:endParaRPr kumimoji="1" lang="en-US" altLang="ja-JP" dirty="0"/>
          </a:p>
          <a:p>
            <a:pPr marL="1085850" lvl="2" indent="-171450">
              <a:buFontTx/>
              <a:buChar char="-"/>
            </a:pPr>
            <a:r>
              <a:rPr kumimoji="1" lang="ja-JP" altLang="en-US"/>
              <a:t>トレーニングデータではなかった</a:t>
            </a:r>
            <a:r>
              <a:rPr kumimoji="1" lang="en-US" altLang="ja-JP" dirty="0"/>
              <a:t>L</a:t>
            </a:r>
            <a:r>
              <a:rPr kumimoji="1" lang="ja-JP" altLang="en-US"/>
              <a:t>がある</a:t>
            </a:r>
            <a:endParaRPr kumimoji="1" lang="en-US" altLang="ja-JP" dirty="0"/>
          </a:p>
          <a:p>
            <a:pPr marL="628650" lvl="1" indent="-171450">
              <a:buFontTx/>
              <a:buChar char="-"/>
            </a:pPr>
            <a:r>
              <a:rPr kumimoji="1" lang="en-US" altLang="ja-JP" dirty="0"/>
              <a:t>P1,2,4,5</a:t>
            </a:r>
          </a:p>
          <a:p>
            <a:pPr marL="1085850" lvl="2" indent="-171450">
              <a:buFontTx/>
              <a:buChar char="-"/>
            </a:pPr>
            <a:r>
              <a:rPr kumimoji="1" lang="ja-JP" altLang="en-US"/>
              <a:t>トレーニングでっとでなかった</a:t>
            </a:r>
            <a:r>
              <a:rPr kumimoji="1" lang="en-US" altLang="ja-JP" dirty="0"/>
              <a:t>4〜6</a:t>
            </a:r>
            <a:r>
              <a:rPr kumimoji="1" lang="ja-JP" altLang="en-US"/>
              <a:t>の変異</a:t>
            </a:r>
            <a:endParaRPr kumimoji="1" lang="en-US" altLang="ja-JP" dirty="0"/>
          </a:p>
          <a:p>
            <a:pPr marL="1085850" lvl="2" indent="-171450">
              <a:buFontTx/>
              <a:buChar char="-"/>
            </a:pPr>
            <a:r>
              <a:rPr kumimoji="1" lang="ja-JP" altLang="en-US"/>
              <a:t>そのほとんどが</a:t>
            </a:r>
            <a:r>
              <a:rPr kumimoji="1" lang="en-US" altLang="ja-JP" dirty="0"/>
              <a:t>C</a:t>
            </a:r>
            <a:r>
              <a:rPr kumimoji="1" lang="ja-JP" altLang="en-US"/>
              <a:t>末端領域</a:t>
            </a:r>
            <a:endParaRPr kumimoji="1" lang="en-US" altLang="ja-JP" dirty="0"/>
          </a:p>
          <a:p>
            <a:pPr marL="628650" lvl="1" indent="-171450">
              <a:buFontTx/>
              <a:buChar char="-"/>
            </a:pPr>
            <a:r>
              <a:rPr kumimoji="1" lang="en-US" altLang="ja-JP" dirty="0"/>
              <a:t>P14</a:t>
            </a:r>
          </a:p>
          <a:p>
            <a:pPr marL="1085850" lvl="2" indent="-171450">
              <a:buFontTx/>
              <a:buChar char="-"/>
            </a:pPr>
            <a:r>
              <a:rPr kumimoji="1" lang="en-US" altLang="ja-JP" dirty="0"/>
              <a:t>4</a:t>
            </a:r>
            <a:r>
              <a:rPr kumimoji="1" lang="ja-JP" altLang="en-US"/>
              <a:t>つの定頻度の置換と</a:t>
            </a:r>
            <a:endParaRPr kumimoji="1" lang="en-US" altLang="ja-JP" dirty="0"/>
          </a:p>
          <a:p>
            <a:pPr marL="1085850" lvl="2" indent="-171450">
              <a:buFontTx/>
              <a:buChar char="-"/>
            </a:pPr>
            <a:r>
              <a:rPr kumimoji="1" lang="en-US" altLang="ja-JP" dirty="0"/>
              <a:t>2</a:t>
            </a:r>
            <a:r>
              <a:rPr kumimoji="1" lang="ja-JP" altLang="en-US"/>
              <a:t>つの新しい変異</a:t>
            </a:r>
            <a:r>
              <a:rPr kumimoji="1" lang="en-US" altLang="ja-JP" dirty="0"/>
              <a:t> 21</a:t>
            </a:r>
            <a:r>
              <a:rPr kumimoji="1" lang="ja-JP" altLang="en-US"/>
              <a:t>と</a:t>
            </a:r>
            <a:r>
              <a:rPr kumimoji="1" lang="en-US" altLang="ja-JP" dirty="0"/>
              <a:t>24</a:t>
            </a:r>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22</a:t>
            </a:fld>
            <a:endParaRPr kumimoji="1" lang="ja-JP" altLang="en-US"/>
          </a:p>
        </p:txBody>
      </p:sp>
    </p:spTree>
    <p:extLst>
      <p:ext uri="{BB962C8B-B14F-4D97-AF65-F5344CB8AC3E}">
        <p14:creationId xmlns:p14="http://schemas.microsoft.com/office/powerpoint/2010/main" val="3760635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結言と展望です。</a:t>
            </a:r>
            <a:endParaRPr kumimoji="1" lang="en-US" altLang="ja-JP" dirty="0"/>
          </a:p>
          <a:p>
            <a:pPr marL="171450" indent="-171450">
              <a:buFontTx/>
              <a:buChar char="-"/>
            </a:pPr>
            <a:r>
              <a:rPr kumimoji="1" lang="ja-JP" altLang="en-US"/>
              <a:t>本論文では、機械学習によって、限られたデータにも関わらず、</a:t>
            </a:r>
            <a:r>
              <a:rPr kumimoji="1" lang="en-US" altLang="ja-JP" dirty="0"/>
              <a:t>GCG</a:t>
            </a:r>
            <a:r>
              <a:rPr kumimoji="1" lang="ja-JP" altLang="en-US"/>
              <a:t>と</a:t>
            </a:r>
            <a:r>
              <a:rPr kumimoji="1" lang="en-US" altLang="ja-JP" dirty="0"/>
              <a:t>GLP-1</a:t>
            </a:r>
            <a:r>
              <a:rPr kumimoji="1" lang="ja-JP" altLang="en-US"/>
              <a:t>両方に対する効力を同時に</a:t>
            </a:r>
            <a:r>
              <a:rPr kumimoji="1" lang="en-US" altLang="ja-JP" dirty="0"/>
              <a:t>7</a:t>
            </a:r>
            <a:r>
              <a:rPr kumimoji="1" lang="ja-JP" altLang="en-US"/>
              <a:t>倍以上向上させるデュアルアゴニストペプチドを発見しました。</a:t>
            </a:r>
            <a:endParaRPr kumimoji="1" lang="en-US" altLang="ja-JP" dirty="0"/>
          </a:p>
          <a:p>
            <a:pPr marL="171450" indent="-171450">
              <a:buFontTx/>
              <a:buChar char="-"/>
            </a:pPr>
            <a:r>
              <a:rPr kumimoji="1" lang="ja-JP" altLang="en-US"/>
              <a:t>展望は</a:t>
            </a:r>
            <a:endParaRPr kumimoji="1" lang="en-US" altLang="ja-JP" dirty="0"/>
          </a:p>
          <a:p>
            <a:pPr marL="628650" lvl="1" indent="-171450">
              <a:buFontTx/>
              <a:buChar char="-"/>
            </a:pPr>
            <a:r>
              <a:rPr kumimoji="1" lang="ja-JP" altLang="en-US"/>
              <a:t>より多くのデータを収集し、モデルの配列設計能力を向上させること</a:t>
            </a:r>
            <a:endParaRPr kumimoji="1" lang="en-US" altLang="ja-JP" dirty="0"/>
          </a:p>
          <a:p>
            <a:pPr marL="628650" lvl="1" indent="-171450">
              <a:buFontTx/>
              <a:buChar char="-"/>
            </a:pPr>
            <a:r>
              <a:rPr kumimoji="1" lang="en-US" altLang="ja-JP" dirty="0"/>
              <a:t>GCGR/GLP-1R/GIPR</a:t>
            </a:r>
            <a:r>
              <a:rPr kumimoji="1" lang="ja-JP" altLang="en-US"/>
              <a:t>トリプルアゴニストペプチドのデザインへの応用が挙げられます。</a:t>
            </a:r>
            <a:endParaRPr kumimoji="1" lang="en-US" altLang="ja-JP" dirty="0"/>
          </a:p>
          <a:p>
            <a:pPr marL="171450" indent="-171450">
              <a:buFontTx/>
              <a:buChar char="-"/>
            </a:pPr>
            <a:r>
              <a:rPr kumimoji="1" lang="ja-JP" altLang="en-US"/>
              <a:t>質問ある人はお願いします。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23</a:t>
            </a:fld>
            <a:endParaRPr kumimoji="1" lang="ja-JP" altLang="en-US"/>
          </a:p>
        </p:txBody>
      </p:sp>
    </p:spTree>
    <p:extLst>
      <p:ext uri="{BB962C8B-B14F-4D97-AF65-F5344CB8AC3E}">
        <p14:creationId xmlns:p14="http://schemas.microsoft.com/office/powerpoint/2010/main" val="1215529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アプリケーションは</a:t>
            </a:r>
            <a:r>
              <a:rPr kumimoji="1" lang="en-US" altLang="ja-JP" dirty="0"/>
              <a:t>2</a:t>
            </a:r>
            <a:r>
              <a:rPr kumimoji="1" lang="ja-JP" altLang="en-US"/>
              <a:t>つ考えました。まず</a:t>
            </a:r>
            <a:r>
              <a:rPr kumimoji="1" lang="en-US" altLang="ja-JP" dirty="0"/>
              <a:t>1</a:t>
            </a:r>
            <a:r>
              <a:rPr kumimoji="1" lang="ja-JP" altLang="en-US"/>
              <a:t>つ目です。</a:t>
            </a:r>
            <a:endParaRPr kumimoji="1" lang="en-US" altLang="ja-JP" dirty="0"/>
          </a:p>
          <a:p>
            <a:pPr marL="171450" indent="-171450">
              <a:buFontTx/>
              <a:buChar char="-"/>
            </a:pPr>
            <a:endParaRPr kumimoji="1" lang="en-US" altLang="ja-JP" dirty="0"/>
          </a:p>
          <a:p>
            <a:pPr marL="171450" indent="-171450">
              <a:buFontTx/>
              <a:buChar char="-"/>
            </a:pPr>
            <a:r>
              <a:rPr kumimoji="1" lang="ja-JP" altLang="en-US"/>
              <a:t>現在は構造ベースでのペプチド探索を行っていますが、今後配列ベースでのペプチド探索を行うと言うことです。</a:t>
            </a:r>
            <a:endParaRPr kumimoji="1" lang="en-US" altLang="ja-JP" dirty="0"/>
          </a:p>
          <a:p>
            <a:pPr marL="171450" indent="-171450">
              <a:buFontTx/>
              <a:buChar char="-"/>
            </a:pPr>
            <a:r>
              <a:rPr kumimoji="1" lang="ja-JP" altLang="en-US"/>
              <a:t>今は分子フィンガープリントを用いて、部分構造の有無を入力データとした</a:t>
            </a:r>
            <a:r>
              <a:rPr kumimoji="1" lang="en-US" altLang="ja-JP" dirty="0"/>
              <a:t>TGR5</a:t>
            </a:r>
            <a:r>
              <a:rPr kumimoji="1" lang="ja-JP" altLang="en-US"/>
              <a:t>活性予測を行っています。</a:t>
            </a:r>
            <a:endParaRPr kumimoji="1" lang="en-US" altLang="ja-JP" dirty="0"/>
          </a:p>
          <a:p>
            <a:pPr marL="171450" indent="-171450">
              <a:buFontTx/>
              <a:buChar char="-"/>
            </a:pPr>
            <a:r>
              <a:rPr kumimoji="1" lang="ja-JP" altLang="en-US"/>
              <a:t>まだアッセイしてないので、性能の評価はできていませんが、以下の問題点があります。</a:t>
            </a:r>
            <a:endParaRPr kumimoji="1" lang="en-US" altLang="ja-JP" dirty="0"/>
          </a:p>
          <a:p>
            <a:pPr marL="171450" indent="-171450">
              <a:buFontTx/>
              <a:buChar char="-"/>
            </a:pPr>
            <a:r>
              <a:rPr kumimoji="1" lang="en-US" altLang="ja-JP" dirty="0"/>
              <a:t>1</a:t>
            </a:r>
            <a:r>
              <a:rPr kumimoji="1" lang="ja-JP" altLang="en-US"/>
              <a:t>配列あたりのデータ量</a:t>
            </a:r>
            <a:r>
              <a:rPr kumimoji="1" lang="en-US" altLang="ja-JP" dirty="0"/>
              <a:t>(</a:t>
            </a:r>
            <a:r>
              <a:rPr kumimoji="1" lang="ja-JP" altLang="en-US"/>
              <a:t>部分構造の数</a:t>
            </a:r>
            <a:r>
              <a:rPr kumimoji="1" lang="en-US" altLang="ja-JP" dirty="0"/>
              <a:t>)</a:t>
            </a:r>
            <a:r>
              <a:rPr kumimoji="1" lang="ja-JP" altLang="en-US"/>
              <a:t>が多く、過学習が起こりやすいです</a:t>
            </a:r>
            <a:endParaRPr kumimoji="1" lang="en-US" altLang="ja-JP" dirty="0"/>
          </a:p>
          <a:p>
            <a:pPr marL="171450" indent="-171450">
              <a:buFontTx/>
              <a:buChar char="-"/>
            </a:pPr>
            <a:r>
              <a:rPr kumimoji="1" lang="ja-JP" altLang="en-US"/>
              <a:t>また、予測根拠がわかりにくく、どこの部分構造なのか</a:t>
            </a:r>
            <a:r>
              <a:rPr kumimoji="1" lang="en-US" altLang="ja-JP" dirty="0"/>
              <a:t>1</a:t>
            </a:r>
            <a:r>
              <a:rPr kumimoji="1" lang="ja-JP" altLang="en-US"/>
              <a:t>つ</a:t>
            </a:r>
            <a:r>
              <a:rPr kumimoji="1" lang="en-US" altLang="ja-JP" dirty="0"/>
              <a:t>1</a:t>
            </a:r>
            <a:r>
              <a:rPr kumimoji="1" lang="ja-JP" altLang="en-US"/>
              <a:t>つ見ていく必要があります。</a:t>
            </a:r>
            <a:endParaRPr kumimoji="1" lang="en-US" altLang="ja-JP" dirty="0"/>
          </a:p>
          <a:p>
            <a:pPr marL="171450" indent="-171450">
              <a:buFontTx/>
              <a:buChar char="-"/>
            </a:pPr>
            <a:endParaRPr kumimoji="1" lang="en-US" altLang="ja-JP" dirty="0"/>
          </a:p>
          <a:p>
            <a:pPr marL="171450" indent="-171450">
              <a:buFontTx/>
              <a:buChar char="-"/>
            </a:pPr>
            <a:r>
              <a:rPr kumimoji="1" lang="ja-JP" altLang="en-US"/>
              <a:t>ペプチド配列を入力とした機械学習ではこれらの問題を解決できると思います。</a:t>
            </a:r>
            <a:endParaRPr kumimoji="1" lang="en-US" altLang="ja-JP" dirty="0"/>
          </a:p>
          <a:p>
            <a:pPr marL="171450" indent="-171450">
              <a:buFontTx/>
              <a:buChar char="-"/>
            </a:pPr>
            <a:r>
              <a:rPr kumimoji="1" lang="ja-JP" altLang="en-US"/>
              <a:t>まず予測根拠がペプチドの配列がどう変わったかなので、わかりやすいです。</a:t>
            </a:r>
            <a:endParaRPr kumimoji="1" lang="en-US" altLang="ja-JP" dirty="0"/>
          </a:p>
          <a:p>
            <a:pPr marL="171450" indent="-171450">
              <a:buFontTx/>
              <a:buChar char="-"/>
            </a:pPr>
            <a:r>
              <a:rPr kumimoji="1" lang="ja-JP" altLang="en-US"/>
              <a:t>また、</a:t>
            </a:r>
            <a:r>
              <a:rPr kumimoji="1" lang="en-US" altLang="ja-JP" dirty="0"/>
              <a:t>1</a:t>
            </a:r>
            <a:r>
              <a:rPr kumimoji="1" lang="ja-JP" altLang="en-US"/>
              <a:t>配列あたりのデータ量が少なくなるので過学習問題を解決できるかもしれません。</a:t>
            </a:r>
            <a:endParaRPr kumimoji="1" lang="en-US" altLang="ja-JP" dirty="0"/>
          </a:p>
          <a:p>
            <a:pPr marL="171450" indent="-171450">
              <a:buFontTx/>
              <a:buChar char="-"/>
            </a:pPr>
            <a:r>
              <a:rPr kumimoji="1" lang="ja-JP" altLang="en-US"/>
              <a:t>懸念点としては、</a:t>
            </a:r>
            <a:r>
              <a:rPr kumimoji="1" lang="en-US" altLang="ja-JP" dirty="0"/>
              <a:t>3</a:t>
            </a:r>
            <a:r>
              <a:rPr kumimoji="1" lang="ja-JP" altLang="en-US"/>
              <a:t>残基なので特徴量が</a:t>
            </a:r>
            <a:r>
              <a:rPr kumimoji="1" lang="en-US" altLang="ja-JP" dirty="0"/>
              <a:t>3</a:t>
            </a:r>
            <a:r>
              <a:rPr kumimoji="1" lang="ja-JP" altLang="en-US"/>
              <a:t>つと少なく、十分な予測ができない可能性が大いにあります。</a:t>
            </a:r>
            <a:endParaRPr kumimoji="1" lang="en-US" altLang="ja-JP" dirty="0"/>
          </a:p>
          <a:p>
            <a:pPr marL="171450" indent="-171450">
              <a:buFontTx/>
              <a:buChar char="-"/>
            </a:pPr>
            <a:r>
              <a:rPr kumimoji="1" lang="ja-JP" altLang="en-US"/>
              <a:t>また、まだアッセイをしてないのでペプチド配列のデータがなく、活性ある</a:t>
            </a:r>
            <a:r>
              <a:rPr kumimoji="1" lang="en-US" altLang="ja-JP" dirty="0"/>
              <a:t>/</a:t>
            </a:r>
            <a:r>
              <a:rPr kumimoji="1" lang="ja-JP" altLang="en-US"/>
              <a:t>ない、配列の多様性など、学習に有効なデータセットを得ることができるかという懸念があります。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24</a:t>
            </a:fld>
            <a:endParaRPr kumimoji="1" lang="ja-JP" altLang="en-US"/>
          </a:p>
        </p:txBody>
      </p:sp>
    </p:spTree>
    <p:extLst>
      <p:ext uri="{BB962C8B-B14F-4D97-AF65-F5344CB8AC3E}">
        <p14:creationId xmlns:p14="http://schemas.microsoft.com/office/powerpoint/2010/main" val="333701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つ目のアプリケーションです。</a:t>
            </a:r>
            <a:endParaRPr kumimoji="1" lang="en-US" altLang="ja-JP" dirty="0"/>
          </a:p>
          <a:p>
            <a:endParaRPr kumimoji="1" lang="en-US" altLang="ja-JP" dirty="0"/>
          </a:p>
          <a:p>
            <a:r>
              <a:rPr kumimoji="1" lang="en-US" altLang="ja-JP" dirty="0"/>
              <a:t>TGR5</a:t>
            </a:r>
            <a:r>
              <a:rPr kumimoji="1" lang="ja-JP" altLang="en-US"/>
              <a:t>は胆汁酸受容体ですが、体内には別の胆汁酸受容体があり、その一例が</a:t>
            </a:r>
            <a:r>
              <a:rPr kumimoji="1" lang="en-US" altLang="ja-JP" dirty="0"/>
              <a:t>FXR</a:t>
            </a:r>
            <a:r>
              <a:rPr kumimoji="1" lang="ja-JP" altLang="en-US"/>
              <a:t>です。</a:t>
            </a:r>
            <a:endParaRPr kumimoji="1" lang="en-US" altLang="ja-JP" dirty="0"/>
          </a:p>
          <a:p>
            <a:r>
              <a:rPr kumimoji="1" lang="ja-JP" altLang="en-US"/>
              <a:t>核内受容体</a:t>
            </a:r>
            <a:r>
              <a:rPr kumimoji="1" lang="en-US" altLang="ja-JP" dirty="0"/>
              <a:t>FXR</a:t>
            </a:r>
            <a:r>
              <a:rPr kumimoji="1" lang="ja-JP" altLang="en-US"/>
              <a:t>は胆汁酸ホメオスタシスの主要な調節因子です。が、</a:t>
            </a:r>
            <a:r>
              <a:rPr kumimoji="1" lang="en-US" altLang="ja-JP" dirty="0"/>
              <a:t>FXR</a:t>
            </a:r>
            <a:r>
              <a:rPr kumimoji="1" lang="ja-JP" altLang="en-US"/>
              <a:t>は心筋細胞のアポトーシスを誘発するという報告もあります。</a:t>
            </a:r>
            <a:endParaRPr kumimoji="1" lang="en-US" altLang="ja-JP" dirty="0"/>
          </a:p>
          <a:p>
            <a:r>
              <a:rPr kumimoji="1" lang="ja-JP" altLang="en-US"/>
              <a:t>予期せぬ副作用を防ぐために、</a:t>
            </a:r>
            <a:r>
              <a:rPr kumimoji="1" lang="en-US" altLang="ja-JP" dirty="0"/>
              <a:t>TGR5</a:t>
            </a:r>
            <a:r>
              <a:rPr kumimoji="1" lang="ja-JP" altLang="en-US"/>
              <a:t>に選択的に作用することができるアゴニストの開発が必要です。</a:t>
            </a:r>
            <a:endParaRPr kumimoji="1" lang="en-US" altLang="ja-JP" dirty="0"/>
          </a:p>
          <a:p>
            <a:endParaRPr kumimoji="1" lang="en-US" altLang="ja-JP" dirty="0"/>
          </a:p>
          <a:p>
            <a:r>
              <a:rPr kumimoji="1" lang="ja-JP" altLang="en-US"/>
              <a:t>それには本論文で用いていたマルチタスク学習が有効なのではないかと考えました。</a:t>
            </a:r>
            <a:endParaRPr kumimoji="1" lang="en-US" altLang="ja-JP" dirty="0"/>
          </a:p>
          <a:p>
            <a:r>
              <a:rPr kumimoji="1" lang="ja-JP" altLang="en-US"/>
              <a:t>実験方法は以下になります。</a:t>
            </a:r>
            <a:endParaRPr kumimoji="1" lang="en-US" altLang="ja-JP" dirty="0"/>
          </a:p>
          <a:p>
            <a:r>
              <a:rPr kumimoji="1" lang="en-US" altLang="ja-JP" dirty="0"/>
              <a:t>TGR5</a:t>
            </a:r>
            <a:r>
              <a:rPr kumimoji="1" lang="ja-JP" altLang="en-US"/>
              <a:t>活性は現在用いている評価系を使ってデータを得ることができます。</a:t>
            </a:r>
            <a:endParaRPr kumimoji="1" lang="en-US" altLang="ja-JP" dirty="0"/>
          </a:p>
          <a:p>
            <a:r>
              <a:rPr kumimoji="1" lang="en-US" altLang="ja-JP" dirty="0"/>
              <a:t>	</a:t>
            </a:r>
            <a:r>
              <a:rPr kumimoji="1" lang="ja-JP" altLang="en-US"/>
              <a:t>具体的には</a:t>
            </a:r>
            <a:r>
              <a:rPr kumimoji="1" lang="en-US" altLang="ja-JP" dirty="0"/>
              <a:t>TGR5</a:t>
            </a:r>
            <a:r>
              <a:rPr kumimoji="1" lang="ja-JP" altLang="en-US"/>
              <a:t>をトランスふぇクションし、ペプチドを添加して、ルシフェラーぜ発光により</a:t>
            </a:r>
            <a:r>
              <a:rPr kumimoji="1" lang="en-US" altLang="ja-JP" dirty="0"/>
              <a:t>TGR5</a:t>
            </a:r>
            <a:r>
              <a:rPr kumimoji="1" lang="ja-JP" altLang="en-US"/>
              <a:t>活性を測定します。</a:t>
            </a:r>
            <a:endParaRPr kumimoji="1" lang="en-US" altLang="ja-JP" dirty="0"/>
          </a:p>
          <a:p>
            <a:r>
              <a:rPr kumimoji="1" lang="en-US" altLang="ja-JP" dirty="0"/>
              <a:t>FXR</a:t>
            </a:r>
            <a:r>
              <a:rPr kumimoji="1" lang="ja-JP" altLang="en-US"/>
              <a:t>活性は</a:t>
            </a:r>
            <a:r>
              <a:rPr kumimoji="1" lang="en-US" altLang="ja-JP" dirty="0"/>
              <a:t>FXR</a:t>
            </a:r>
            <a:r>
              <a:rPr kumimoji="1" lang="ja-JP" altLang="en-US"/>
              <a:t>アッセイキットを用いて測定します。</a:t>
            </a:r>
            <a:endParaRPr kumimoji="1" lang="en-US" altLang="ja-JP" dirty="0"/>
          </a:p>
          <a:p>
            <a:r>
              <a:rPr kumimoji="1" lang="en-US" altLang="ja-JP" dirty="0"/>
              <a:t>	</a:t>
            </a:r>
            <a:r>
              <a:rPr kumimoji="1" lang="ja-JP" altLang="en-US"/>
              <a:t>具体的には</a:t>
            </a:r>
            <a:r>
              <a:rPr kumimoji="1" lang="en-US" altLang="ja-JP" dirty="0"/>
              <a:t>384</a:t>
            </a:r>
            <a:r>
              <a:rPr kumimoji="1" lang="ja-JP" altLang="en-US"/>
              <a:t>ウェルプレートに</a:t>
            </a:r>
            <a:r>
              <a:rPr kumimoji="1" lang="en-US" altLang="ja-JP" dirty="0"/>
              <a:t>FXR</a:t>
            </a:r>
            <a:r>
              <a:rPr kumimoji="1" lang="ja-JP" altLang="en-US"/>
              <a:t>活性をテストしたいペプチドを添加し</a:t>
            </a:r>
            <a:endParaRPr kumimoji="1" lang="en-US" altLang="ja-JP" dirty="0"/>
          </a:p>
          <a:p>
            <a:r>
              <a:rPr kumimoji="1" lang="en-US" altLang="ja-JP" dirty="0"/>
              <a:t>	FXR</a:t>
            </a:r>
            <a:r>
              <a:rPr kumimoji="1" lang="ja-JP" altLang="en-US"/>
              <a:t>のリガンド結合ドメイン、コア口ベーターペプチドを添加し</a:t>
            </a:r>
            <a:endParaRPr kumimoji="1" lang="en-US" altLang="ja-JP" dirty="0"/>
          </a:p>
          <a:p>
            <a:r>
              <a:rPr kumimoji="1" lang="en-US" altLang="ja-JP" dirty="0"/>
              <a:t>	TR-FRET</a:t>
            </a:r>
            <a:r>
              <a:rPr kumimoji="1" lang="ja-JP" altLang="en-US"/>
              <a:t>の測定をします。</a:t>
            </a:r>
            <a:endParaRPr kumimoji="1" lang="en-US" altLang="ja-JP" dirty="0"/>
          </a:p>
          <a:p>
            <a:r>
              <a:rPr kumimoji="1" lang="ja-JP" altLang="en-US"/>
              <a:t>これらで得られた、</a:t>
            </a:r>
            <a:r>
              <a:rPr kumimoji="1" lang="en-US" altLang="ja-JP" dirty="0"/>
              <a:t>TGR5</a:t>
            </a:r>
            <a:r>
              <a:rPr kumimoji="1" lang="ja-JP" altLang="en-US"/>
              <a:t>活性と</a:t>
            </a:r>
            <a:r>
              <a:rPr kumimoji="1" lang="en-US" altLang="ja-JP" dirty="0"/>
              <a:t>FXR</a:t>
            </a:r>
            <a:r>
              <a:rPr kumimoji="1" lang="ja-JP" altLang="en-US"/>
              <a:t>活性のデータを用いて、マルチタスク学習を行うことで、</a:t>
            </a:r>
            <a:r>
              <a:rPr kumimoji="1" lang="en-US" altLang="ja-JP" dirty="0"/>
              <a:t>TGR5</a:t>
            </a:r>
            <a:r>
              <a:rPr kumimoji="1" lang="ja-JP" altLang="en-US"/>
              <a:t>選択的アゴニストを予測精度をあげて行うことができる可能性があります。</a:t>
            </a:r>
            <a:endParaRPr kumimoji="1" lang="en-US" altLang="ja-JP" dirty="0"/>
          </a:p>
          <a:p>
            <a:r>
              <a:rPr kumimoji="1" lang="en-US" altLang="ja-JP" dirty="0"/>
              <a:t>	</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25</a:t>
            </a:fld>
            <a:endParaRPr kumimoji="1" lang="ja-JP" altLang="en-US"/>
          </a:p>
        </p:txBody>
      </p:sp>
    </p:spTree>
    <p:extLst>
      <p:ext uri="{BB962C8B-B14F-4D97-AF65-F5344CB8AC3E}">
        <p14:creationId xmlns:p14="http://schemas.microsoft.com/office/powerpoint/2010/main" val="3338456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26</a:t>
            </a:fld>
            <a:endParaRPr kumimoji="1" lang="ja-JP" altLang="en-US"/>
          </a:p>
        </p:txBody>
      </p:sp>
    </p:spTree>
    <p:extLst>
      <p:ext uri="{BB962C8B-B14F-4D97-AF65-F5344CB8AC3E}">
        <p14:creationId xmlns:p14="http://schemas.microsoft.com/office/powerpoint/2010/main" val="2448976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28</a:t>
            </a:fld>
            <a:endParaRPr kumimoji="1" lang="ja-JP" altLang="en-US"/>
          </a:p>
        </p:txBody>
      </p:sp>
    </p:spTree>
    <p:extLst>
      <p:ext uri="{BB962C8B-B14F-4D97-AF65-F5344CB8AC3E}">
        <p14:creationId xmlns:p14="http://schemas.microsoft.com/office/powerpoint/2010/main" val="1353181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en-US" altLang="ja-JP" dirty="0"/>
              <a:t>WT</a:t>
            </a:r>
            <a:r>
              <a:rPr kumimoji="1" lang="ja-JP" altLang="en-US"/>
              <a:t>との比較</a:t>
            </a:r>
            <a:endParaRPr kumimoji="1" lang="en-US" altLang="ja-JP" dirty="0"/>
          </a:p>
          <a:p>
            <a:pPr marL="171450" indent="-171450">
              <a:buFontTx/>
              <a:buChar char="-"/>
            </a:pPr>
            <a:r>
              <a:rPr kumimoji="1" lang="en-US" altLang="ja-JP" dirty="0"/>
              <a:t>P11</a:t>
            </a:r>
            <a:r>
              <a:rPr kumimoji="1" lang="ja-JP" altLang="en-US"/>
              <a:t>だけが</a:t>
            </a:r>
            <a:r>
              <a:rPr kumimoji="1" lang="en-US" altLang="ja-JP" dirty="0"/>
              <a:t>hGLP-1</a:t>
            </a:r>
            <a:r>
              <a:rPr kumimoji="1" lang="ja-JP" altLang="en-US"/>
              <a:t>に近い類似体</a:t>
            </a:r>
            <a:endParaRPr kumimoji="1" lang="en-US" altLang="ja-JP" dirty="0"/>
          </a:p>
          <a:p>
            <a:pPr marL="628650" lvl="1" indent="-171450">
              <a:buFontTx/>
              <a:buChar char="-"/>
            </a:pPr>
            <a:r>
              <a:rPr kumimoji="1" lang="en-US" altLang="ja-JP" dirty="0"/>
              <a:t>11</a:t>
            </a:r>
            <a:r>
              <a:rPr kumimoji="1" lang="ja-JP" altLang="en-US"/>
              <a:t>位</a:t>
            </a:r>
            <a:r>
              <a:rPr kumimoji="1" lang="en-US" altLang="ja-JP" dirty="0"/>
              <a:t>(S-&gt;A) 24</a:t>
            </a:r>
            <a:r>
              <a:rPr kumimoji="1" lang="ja-JP" altLang="en-US"/>
              <a:t>位</a:t>
            </a:r>
            <a:r>
              <a:rPr kumimoji="1" lang="en-US" altLang="ja-JP" dirty="0"/>
              <a:t>(A-&gt;P)</a:t>
            </a:r>
          </a:p>
          <a:p>
            <a:pPr marL="628650" lvl="1" indent="-171450">
              <a:buFontTx/>
              <a:buChar char="-"/>
            </a:pPr>
            <a:r>
              <a:rPr kumimoji="1" lang="en-US" altLang="ja-JP" dirty="0"/>
              <a:t>GLP-1R</a:t>
            </a:r>
            <a:r>
              <a:rPr kumimoji="1" lang="ja-JP" altLang="en-US"/>
              <a:t>のペプチドの力価を</a:t>
            </a:r>
            <a:r>
              <a:rPr kumimoji="1" lang="en-US" altLang="ja-JP" dirty="0"/>
              <a:t>400</a:t>
            </a:r>
            <a:r>
              <a:rPr kumimoji="1" lang="ja-JP" altLang="en-US"/>
              <a:t>倍近く低下させた</a:t>
            </a:r>
            <a:endParaRPr kumimoji="1" lang="en-US" altLang="ja-JP" dirty="0"/>
          </a:p>
          <a:p>
            <a:pPr marL="628650" lvl="1" indent="-171450">
              <a:buFontTx/>
              <a:buChar char="-"/>
            </a:pPr>
            <a:r>
              <a:rPr kumimoji="1" lang="ja-JP" altLang="en-US"/>
              <a:t>この低下はトレーニングセットの例では</a:t>
            </a:r>
            <a:r>
              <a:rPr kumimoji="1" lang="en-US" altLang="ja-JP" dirty="0"/>
              <a:t>24</a:t>
            </a:r>
            <a:r>
              <a:rPr kumimoji="1" lang="ja-JP" altLang="en-US"/>
              <a:t>位に見られなかった</a:t>
            </a:r>
            <a:endParaRPr kumimoji="1" lang="en-US" altLang="ja-JP" dirty="0"/>
          </a:p>
          <a:p>
            <a:pPr marL="1085850" lvl="2" indent="-171450">
              <a:buFontTx/>
              <a:buChar char="-"/>
            </a:pPr>
            <a:r>
              <a:rPr kumimoji="1" lang="ja-JP" altLang="en-US"/>
              <a:t>プロリンのユニークな特性に起因している？</a:t>
            </a:r>
            <a:endParaRPr kumimoji="1" lang="en-US" altLang="ja-JP" dirty="0"/>
          </a:p>
          <a:p>
            <a:pPr marL="171450" indent="-171450">
              <a:buFontTx/>
              <a:buChar char="-"/>
            </a:pPr>
            <a:r>
              <a:rPr kumimoji="1" lang="en-US" altLang="ja-JP" dirty="0"/>
              <a:t>P12-P15</a:t>
            </a:r>
          </a:p>
          <a:p>
            <a:pPr marL="628650" lvl="1" indent="-171450">
              <a:buFontTx/>
              <a:buChar char="-"/>
            </a:pPr>
            <a:r>
              <a:rPr kumimoji="1" lang="en-US" altLang="ja-JP" dirty="0"/>
              <a:t>hGLP-1</a:t>
            </a:r>
            <a:r>
              <a:rPr kumimoji="1" lang="ja-JP" altLang="en-US"/>
              <a:t>に対して</a:t>
            </a:r>
            <a:r>
              <a:rPr kumimoji="1" lang="en-US" altLang="ja-JP" dirty="0"/>
              <a:t>13</a:t>
            </a:r>
            <a:r>
              <a:rPr kumimoji="1" lang="ja-JP" altLang="en-US"/>
              <a:t>残基の変更</a:t>
            </a:r>
            <a:endParaRPr kumimoji="1" lang="en-US" altLang="ja-JP" dirty="0"/>
          </a:p>
          <a:p>
            <a:pPr marL="628650" lvl="1" indent="-171450">
              <a:buFontTx/>
              <a:buChar char="-"/>
            </a:pPr>
            <a:r>
              <a:rPr kumimoji="1" lang="en-US" altLang="ja-JP" dirty="0"/>
              <a:t>GLP-1R</a:t>
            </a:r>
            <a:r>
              <a:rPr kumimoji="1" lang="ja-JP" altLang="en-US"/>
              <a:t>の活性化に重要とされている</a:t>
            </a:r>
            <a:r>
              <a:rPr kumimoji="1" lang="en-US" altLang="ja-JP" dirty="0"/>
              <a:t>4, 7, 9, 22, 23</a:t>
            </a:r>
            <a:r>
              <a:rPr kumimoji="1" lang="ja-JP" altLang="en-US"/>
              <a:t>位のアミノ酸を正しく保存した</a:t>
            </a:r>
            <a:endParaRPr kumimoji="1" lang="en-US" altLang="ja-JP" dirty="0"/>
          </a:p>
          <a:p>
            <a:pPr marL="628650" lvl="1" indent="-171450">
              <a:buFontTx/>
              <a:buChar char="-"/>
            </a:pPr>
            <a:r>
              <a:rPr kumimoji="1" lang="en-US" altLang="ja-JP" dirty="0"/>
              <a:t>23</a:t>
            </a:r>
            <a:r>
              <a:rPr kumimoji="1" lang="ja-JP" altLang="en-US"/>
              <a:t>位だけを、</a:t>
            </a:r>
            <a:r>
              <a:rPr kumimoji="1" lang="en-US" altLang="ja-JP" dirty="0"/>
              <a:t>I-&gt;V</a:t>
            </a:r>
            <a:r>
              <a:rPr kumimoji="1" lang="ja-JP" altLang="en-US"/>
              <a:t>という保存的置換で置き換えることができた</a:t>
            </a:r>
            <a:endParaRPr kumimoji="1" lang="en-US" altLang="ja-JP" dirty="0"/>
          </a:p>
          <a:p>
            <a:pPr marL="171450" indent="-171450">
              <a:buFontTx/>
              <a:buChar char="-"/>
            </a:pPr>
            <a:r>
              <a:rPr kumimoji="1" lang="en-US" altLang="ja-JP" dirty="0"/>
              <a:t>GLP-1R</a:t>
            </a:r>
            <a:r>
              <a:rPr kumimoji="1" lang="ja-JP" altLang="en-US"/>
              <a:t>に不活性になるようにデザインしたもの</a:t>
            </a:r>
            <a:endParaRPr kumimoji="1" lang="en-US" altLang="ja-JP" dirty="0"/>
          </a:p>
          <a:p>
            <a:pPr marL="628650" lvl="1" indent="-171450">
              <a:buFontTx/>
              <a:buChar char="-"/>
            </a:pPr>
            <a:r>
              <a:rPr kumimoji="1" lang="en-US" altLang="ja-JP" dirty="0"/>
              <a:t>23</a:t>
            </a:r>
            <a:r>
              <a:rPr kumimoji="1" lang="ja-JP" altLang="en-US"/>
              <a:t>位を特異的にターゲットにしている</a:t>
            </a:r>
            <a:endParaRPr kumimoji="1" lang="en-US" altLang="ja-JP" dirty="0"/>
          </a:p>
          <a:p>
            <a:pPr marL="628650" lvl="1" indent="-171450">
              <a:buFontTx/>
              <a:buChar char="-"/>
            </a:pPr>
            <a:r>
              <a:rPr kumimoji="1" lang="en-US" altLang="ja-JP" dirty="0"/>
              <a:t>27, 29, 30</a:t>
            </a:r>
            <a:r>
              <a:rPr kumimoji="1" lang="ja-JP" altLang="en-US"/>
              <a:t>位のアスパラギン酸はすべての</a:t>
            </a:r>
            <a:r>
              <a:rPr kumimoji="1" lang="en-US" altLang="ja-JP" dirty="0"/>
              <a:t>GLP-1R</a:t>
            </a:r>
            <a:r>
              <a:rPr kumimoji="1" lang="ja-JP" altLang="en-US"/>
              <a:t>不活性ペプチドで一貫して特徴的</a:t>
            </a:r>
            <a:endParaRPr kumimoji="1" lang="en-US" altLang="ja-JP" dirty="0"/>
          </a:p>
          <a:p>
            <a:pPr marL="171450" indent="-171450">
              <a:buFontTx/>
              <a:buChar char="-"/>
            </a:pPr>
            <a:r>
              <a:rPr kumimoji="1" lang="en-US" altLang="ja-JP" dirty="0"/>
              <a:t>P1</a:t>
            </a:r>
            <a:r>
              <a:rPr kumimoji="1" lang="ja-JP" altLang="en-US"/>
              <a:t>と</a:t>
            </a:r>
            <a:r>
              <a:rPr kumimoji="1" lang="en-US" altLang="ja-JP" dirty="0"/>
              <a:t>P3</a:t>
            </a:r>
          </a:p>
          <a:p>
            <a:pPr marL="628650" lvl="1" indent="-171450">
              <a:buFontTx/>
              <a:buChar char="-"/>
            </a:pPr>
            <a:r>
              <a:rPr kumimoji="1" lang="ja-JP" altLang="en-US"/>
              <a:t>天然</a:t>
            </a:r>
            <a:r>
              <a:rPr kumimoji="1" lang="en-US" altLang="ja-JP" dirty="0"/>
              <a:t>GLP-1</a:t>
            </a:r>
            <a:r>
              <a:rPr kumimoji="1" lang="ja-JP" altLang="en-US"/>
              <a:t>より、</a:t>
            </a:r>
            <a:r>
              <a:rPr kumimoji="1" lang="en-US" altLang="ja-JP" dirty="0"/>
              <a:t>2</a:t>
            </a:r>
            <a:r>
              <a:rPr kumimoji="1" lang="ja-JP" altLang="en-US"/>
              <a:t>倍と</a:t>
            </a:r>
            <a:r>
              <a:rPr kumimoji="1" lang="en-US" altLang="ja-JP" dirty="0"/>
              <a:t>3.6</a:t>
            </a:r>
            <a:r>
              <a:rPr kumimoji="1" lang="ja-JP" altLang="en-US"/>
              <a:t>倍高い</a:t>
            </a:r>
            <a:endParaRPr kumimoji="1" lang="en-US" altLang="ja-JP" dirty="0"/>
          </a:p>
          <a:p>
            <a:pPr marL="628650" lvl="1" indent="-171450">
              <a:buFontTx/>
              <a:buChar char="-"/>
            </a:pPr>
            <a:r>
              <a:rPr kumimoji="1" lang="en-US" altLang="ja-JP" dirty="0"/>
              <a:t>GLP-1R</a:t>
            </a:r>
            <a:r>
              <a:rPr kumimoji="1" lang="ja-JP" altLang="en-US"/>
              <a:t>活性化に重要である</a:t>
            </a:r>
            <a:r>
              <a:rPr kumimoji="1" lang="en-US" altLang="ja-JP" dirty="0"/>
              <a:t>29</a:t>
            </a:r>
            <a:r>
              <a:rPr kumimoji="1" lang="ja-JP" altLang="en-US"/>
              <a:t>位の変異、</a:t>
            </a:r>
            <a:r>
              <a:rPr kumimoji="1" lang="en-US" altLang="ja-JP" dirty="0"/>
              <a:t>G-&gt;H</a:t>
            </a:r>
            <a:r>
              <a:rPr kumimoji="1" lang="ja-JP" altLang="en-US"/>
              <a:t>と</a:t>
            </a:r>
            <a:r>
              <a:rPr kumimoji="1" lang="en-US" altLang="ja-JP" dirty="0"/>
              <a:t>G-&gt;L</a:t>
            </a:r>
            <a:r>
              <a:rPr kumimoji="1" lang="ja-JP" altLang="en-US"/>
              <a:t>を持っている</a:t>
            </a:r>
            <a:endParaRPr kumimoji="1" lang="en-US" altLang="ja-JP" dirty="0"/>
          </a:p>
          <a:p>
            <a:pPr marL="1085850" lvl="2" indent="-171450">
              <a:buFontTx/>
              <a:buChar char="-"/>
            </a:pPr>
            <a:r>
              <a:rPr kumimoji="1" lang="en-US" altLang="ja-JP" dirty="0"/>
              <a:t>L</a:t>
            </a:r>
            <a:r>
              <a:rPr kumimoji="1" lang="ja-JP" altLang="en-US"/>
              <a:t>はモデルによって導入された新規の置換</a:t>
            </a:r>
            <a:endParaRPr kumimoji="1" lang="en-US" altLang="ja-JP" dirty="0"/>
          </a:p>
          <a:p>
            <a:pPr marL="171450" indent="-171450">
              <a:buFontTx/>
              <a:buChar char="-"/>
            </a:pPr>
            <a:r>
              <a:rPr kumimoji="1" lang="ja-JP" altLang="en-US"/>
              <a:t>図</a:t>
            </a:r>
            <a:r>
              <a:rPr kumimoji="1" lang="en-US" altLang="ja-JP" dirty="0"/>
              <a:t>a</a:t>
            </a:r>
          </a:p>
          <a:p>
            <a:pPr marL="171450" indent="-171450">
              <a:buFontTx/>
              <a:buChar char="-"/>
            </a:pPr>
            <a:r>
              <a:rPr kumimoji="1" lang="en-US" altLang="ja-JP" dirty="0"/>
              <a:t>P1-P10</a:t>
            </a:r>
          </a:p>
          <a:p>
            <a:pPr marL="628650" lvl="1" indent="-171450">
              <a:buFontTx/>
              <a:buChar char="-"/>
            </a:pPr>
            <a:r>
              <a:rPr kumimoji="1" lang="en-US" altLang="ja-JP" dirty="0"/>
              <a:t>C</a:t>
            </a:r>
            <a:r>
              <a:rPr kumimoji="1" lang="ja-JP" altLang="en-US"/>
              <a:t>末端領域に</a:t>
            </a:r>
            <a:r>
              <a:rPr kumimoji="1" lang="en-US" altLang="ja-JP" dirty="0"/>
              <a:t>5-7</a:t>
            </a:r>
            <a:r>
              <a:rPr kumimoji="1" lang="ja-JP" altLang="en-US"/>
              <a:t>個の置換がある</a:t>
            </a:r>
            <a:r>
              <a:rPr kumimoji="1" lang="en-US" altLang="ja-JP" dirty="0" err="1"/>
              <a:t>hGCG</a:t>
            </a:r>
            <a:r>
              <a:rPr kumimoji="1" lang="ja-JP" altLang="en-US"/>
              <a:t>に近い類似体</a:t>
            </a:r>
            <a:endParaRPr kumimoji="1" lang="en-US" altLang="ja-JP" dirty="0"/>
          </a:p>
          <a:p>
            <a:pPr marL="628650" lvl="1" indent="-171450">
              <a:buFontTx/>
              <a:buChar char="-"/>
            </a:pPr>
            <a:r>
              <a:rPr kumimoji="1" lang="en-US" altLang="ja-JP" dirty="0"/>
              <a:t>GLP-1R</a:t>
            </a:r>
            <a:r>
              <a:rPr kumimoji="1" lang="ja-JP" altLang="en-US"/>
              <a:t>選択的ペプチドデザインは配列空間において</a:t>
            </a:r>
            <a:r>
              <a:rPr kumimoji="1" lang="en-US" altLang="ja-JP" dirty="0" err="1"/>
              <a:t>hGCG</a:t>
            </a:r>
            <a:r>
              <a:rPr kumimoji="1" lang="ja-JP" altLang="en-US"/>
              <a:t>から離れている</a:t>
            </a:r>
            <a:endParaRPr kumimoji="1" lang="en-US" altLang="ja-JP" dirty="0"/>
          </a:p>
          <a:p>
            <a:pPr marL="171450" indent="-171450">
              <a:buFontTx/>
              <a:buChar char="-"/>
            </a:pPr>
            <a:r>
              <a:rPr kumimoji="1" lang="en-US" altLang="ja-JP" dirty="0"/>
              <a:t>P1-P5</a:t>
            </a:r>
          </a:p>
          <a:p>
            <a:pPr marL="628650" lvl="1" indent="-171450">
              <a:buFontTx/>
              <a:buChar char="-"/>
            </a:pPr>
            <a:r>
              <a:rPr kumimoji="1" lang="en-US" altLang="ja-JP" dirty="0"/>
              <a:t>20</a:t>
            </a:r>
            <a:r>
              <a:rPr kumimoji="1" lang="ja-JP" altLang="en-US"/>
              <a:t>位と</a:t>
            </a:r>
            <a:r>
              <a:rPr kumimoji="1" lang="en-US" altLang="ja-JP" dirty="0"/>
              <a:t>C</a:t>
            </a:r>
            <a:r>
              <a:rPr kumimoji="1" lang="ja-JP" altLang="en-US"/>
              <a:t>末端の</a:t>
            </a:r>
            <a:r>
              <a:rPr kumimoji="1" lang="en-US" altLang="ja-JP" dirty="0"/>
              <a:t>27-29</a:t>
            </a:r>
            <a:r>
              <a:rPr kumimoji="1" lang="ja-JP" altLang="en-US"/>
              <a:t>位が変化する傾向</a:t>
            </a:r>
            <a:endParaRPr kumimoji="1" lang="en-US" altLang="ja-JP" dirty="0"/>
          </a:p>
          <a:p>
            <a:pPr marL="171450" indent="-171450">
              <a:buFontTx/>
              <a:buChar char="-"/>
            </a:pPr>
            <a:r>
              <a:rPr kumimoji="1" lang="ja-JP" altLang="en-US"/>
              <a:t>いくつかの研究</a:t>
            </a:r>
            <a:endParaRPr kumimoji="1" lang="en-US" altLang="ja-JP" dirty="0"/>
          </a:p>
          <a:p>
            <a:pPr marL="628650" lvl="1" indent="-171450">
              <a:buFontTx/>
              <a:buChar char="-"/>
            </a:pPr>
            <a:r>
              <a:rPr kumimoji="1" lang="en-US" altLang="ja-JP" dirty="0"/>
              <a:t>N</a:t>
            </a:r>
            <a:r>
              <a:rPr kumimoji="1" lang="ja-JP" altLang="en-US"/>
              <a:t>末端が重要といってる</a:t>
            </a:r>
            <a:endParaRPr kumimoji="1" lang="en-US" altLang="ja-JP" dirty="0"/>
          </a:p>
          <a:p>
            <a:pPr marL="628650" lvl="1" indent="-171450">
              <a:buFontTx/>
              <a:buChar char="-"/>
            </a:pPr>
            <a:r>
              <a:rPr kumimoji="1" lang="ja-JP" altLang="en-US"/>
              <a:t>モデルも</a:t>
            </a:r>
            <a:r>
              <a:rPr kumimoji="1" lang="en-US" altLang="ja-JP" dirty="0"/>
              <a:t>N</a:t>
            </a:r>
            <a:r>
              <a:rPr kumimoji="1" lang="ja-JP" altLang="en-US"/>
              <a:t>末端領域には変化を加えない傾向がある</a:t>
            </a:r>
            <a:endParaRPr kumimoji="1" lang="en-US" altLang="ja-JP" dirty="0"/>
          </a:p>
          <a:p>
            <a:pPr marL="171450" indent="-171450">
              <a:buFontTx/>
              <a:buChar char="-"/>
            </a:pPr>
            <a:r>
              <a:rPr kumimoji="1" lang="en-US" altLang="ja-JP" dirty="0"/>
              <a:t>GCGR</a:t>
            </a:r>
            <a:r>
              <a:rPr kumimoji="1" lang="ja-JP" altLang="en-US"/>
              <a:t>選択的のデザイン</a:t>
            </a:r>
            <a:endParaRPr kumimoji="1" lang="en-US" altLang="ja-JP" dirty="0"/>
          </a:p>
          <a:p>
            <a:pPr marL="628650" lvl="1" indent="-171450">
              <a:buFontTx/>
              <a:buChar char="-"/>
            </a:pPr>
            <a:r>
              <a:rPr kumimoji="1" lang="en-US" altLang="ja-JP" dirty="0"/>
              <a:t>11</a:t>
            </a:r>
            <a:r>
              <a:rPr kumimoji="1" lang="ja-JP" altLang="en-US"/>
              <a:t>位</a:t>
            </a:r>
            <a:r>
              <a:rPr kumimoji="1" lang="en-US" altLang="ja-JP" dirty="0"/>
              <a:t>(S-&gt;D), 23</a:t>
            </a:r>
            <a:r>
              <a:rPr kumimoji="1" lang="ja-JP" altLang="en-US"/>
              <a:t>位</a:t>
            </a:r>
            <a:r>
              <a:rPr kumimoji="1" lang="en-US" altLang="ja-JP" dirty="0"/>
              <a:t>(V-&gt;G, Q, R)</a:t>
            </a:r>
          </a:p>
          <a:p>
            <a:pPr marL="628650" lvl="1" indent="-171450">
              <a:buFontTx/>
              <a:buChar char="-"/>
            </a:pPr>
            <a:r>
              <a:rPr kumimoji="1" lang="en-US" altLang="ja-JP" dirty="0"/>
              <a:t>P8</a:t>
            </a:r>
            <a:r>
              <a:rPr kumimoji="1" lang="ja-JP" altLang="en-US"/>
              <a:t>は新しい変異</a:t>
            </a:r>
            <a:endParaRPr kumimoji="1" lang="en-US" altLang="ja-JP" dirty="0"/>
          </a:p>
          <a:p>
            <a:pPr marL="1085850" lvl="2" indent="-171450">
              <a:buFontTx/>
              <a:buChar char="-"/>
            </a:pPr>
            <a:r>
              <a:rPr kumimoji="1" lang="en-US" altLang="ja-JP" dirty="0"/>
              <a:t>20</a:t>
            </a:r>
            <a:r>
              <a:rPr kumimoji="1" lang="ja-JP" altLang="en-US"/>
              <a:t>位</a:t>
            </a:r>
            <a:r>
              <a:rPr kumimoji="1" lang="en-US" altLang="ja-JP" dirty="0"/>
              <a:t>H 22</a:t>
            </a:r>
            <a:r>
              <a:rPr kumimoji="1" lang="ja-JP" altLang="en-US"/>
              <a:t>位</a:t>
            </a:r>
            <a:r>
              <a:rPr kumimoji="1" lang="en-US" altLang="ja-JP" dirty="0"/>
              <a:t>Q</a:t>
            </a:r>
          </a:p>
          <a:p>
            <a:r>
              <a:rPr kumimoji="1" lang="en-US" altLang="ja-JP" dirty="0"/>
              <a:t>- </a:t>
            </a:r>
            <a:r>
              <a:rPr kumimoji="1" lang="ja-JP" altLang="en-US"/>
              <a:t>これらがペプチド親和性の喪失の原因と考える</a:t>
            </a:r>
            <a:endParaRPr kumimoji="1" lang="en-US" altLang="ja-JP" dirty="0"/>
          </a:p>
          <a:p>
            <a:endParaRPr kumimoji="1" lang="en-US" altLang="ja-JP" dirty="0"/>
          </a:p>
          <a:p>
            <a:pPr marL="171450" indent="-171450">
              <a:buFontTx/>
              <a:buChar char="-"/>
            </a:pPr>
            <a:r>
              <a:rPr kumimoji="1" lang="ja-JP" altLang="en-US"/>
              <a:t>トレーニングセットとの比較</a:t>
            </a:r>
            <a:endParaRPr kumimoji="1" lang="en-US" altLang="ja-JP" dirty="0"/>
          </a:p>
          <a:p>
            <a:pPr marL="628650" lvl="1" indent="-171450">
              <a:buFontTx/>
              <a:buChar char="-"/>
            </a:pPr>
            <a:r>
              <a:rPr kumimoji="1" lang="ja-JP" altLang="en-US"/>
              <a:t>新しい複数の変異を導入している</a:t>
            </a:r>
            <a:endParaRPr kumimoji="1" lang="en-US" altLang="ja-JP" dirty="0"/>
          </a:p>
          <a:p>
            <a:pPr marL="628650" lvl="1" indent="-171450">
              <a:buFontTx/>
              <a:buChar char="-"/>
            </a:pPr>
            <a:r>
              <a:rPr kumimoji="1" lang="en-US" altLang="ja-JP" dirty="0"/>
              <a:t>P3</a:t>
            </a:r>
          </a:p>
          <a:p>
            <a:pPr marL="1085850" lvl="2" indent="-171450">
              <a:buFontTx/>
              <a:buChar char="-"/>
            </a:pPr>
            <a:r>
              <a:rPr kumimoji="1" lang="ja-JP" altLang="en-US"/>
              <a:t>トレーニングセットの配列</a:t>
            </a:r>
            <a:r>
              <a:rPr kumimoji="1" lang="en-US" altLang="ja-JP" dirty="0"/>
              <a:t>20%</a:t>
            </a:r>
            <a:r>
              <a:rPr kumimoji="1" lang="ja-JP" altLang="en-US"/>
              <a:t>未満で見られる</a:t>
            </a:r>
            <a:r>
              <a:rPr kumimoji="1" lang="en-US" altLang="ja-JP" dirty="0"/>
              <a:t>5</a:t>
            </a:r>
            <a:r>
              <a:rPr kumimoji="1" lang="ja-JP" altLang="en-US"/>
              <a:t>つの変異</a:t>
            </a:r>
            <a:endParaRPr kumimoji="1" lang="en-US" altLang="ja-JP" dirty="0"/>
          </a:p>
          <a:p>
            <a:pPr marL="1085850" lvl="2" indent="-171450">
              <a:buFontTx/>
              <a:buChar char="-"/>
            </a:pPr>
            <a:r>
              <a:rPr kumimoji="1" lang="ja-JP" altLang="en-US"/>
              <a:t>トレーニングデータではなかった</a:t>
            </a:r>
            <a:r>
              <a:rPr kumimoji="1" lang="en-US" altLang="ja-JP" dirty="0"/>
              <a:t>L</a:t>
            </a:r>
            <a:r>
              <a:rPr kumimoji="1" lang="ja-JP" altLang="en-US"/>
              <a:t>がある</a:t>
            </a:r>
            <a:endParaRPr kumimoji="1" lang="en-US" altLang="ja-JP" dirty="0"/>
          </a:p>
          <a:p>
            <a:pPr marL="628650" lvl="1" indent="-171450">
              <a:buFontTx/>
              <a:buChar char="-"/>
            </a:pPr>
            <a:r>
              <a:rPr kumimoji="1" lang="en-US" altLang="ja-JP" dirty="0"/>
              <a:t>P1,2,4,5</a:t>
            </a:r>
          </a:p>
          <a:p>
            <a:pPr marL="1085850" lvl="2" indent="-171450">
              <a:buFontTx/>
              <a:buChar char="-"/>
            </a:pPr>
            <a:r>
              <a:rPr kumimoji="1" lang="ja-JP" altLang="en-US"/>
              <a:t>トレーニングでっとでなかった</a:t>
            </a:r>
            <a:r>
              <a:rPr kumimoji="1" lang="en-US" altLang="ja-JP" dirty="0"/>
              <a:t>4〜6</a:t>
            </a:r>
            <a:r>
              <a:rPr kumimoji="1" lang="ja-JP" altLang="en-US"/>
              <a:t>の変異</a:t>
            </a:r>
            <a:endParaRPr kumimoji="1" lang="en-US" altLang="ja-JP" dirty="0"/>
          </a:p>
          <a:p>
            <a:pPr marL="1085850" lvl="2" indent="-171450">
              <a:buFontTx/>
              <a:buChar char="-"/>
            </a:pPr>
            <a:r>
              <a:rPr kumimoji="1" lang="ja-JP" altLang="en-US"/>
              <a:t>そのほとんどが</a:t>
            </a:r>
            <a:r>
              <a:rPr kumimoji="1" lang="en-US" altLang="ja-JP" dirty="0"/>
              <a:t>C</a:t>
            </a:r>
            <a:r>
              <a:rPr kumimoji="1" lang="ja-JP" altLang="en-US"/>
              <a:t>末端領域</a:t>
            </a:r>
            <a:endParaRPr kumimoji="1" lang="en-US" altLang="ja-JP" dirty="0"/>
          </a:p>
          <a:p>
            <a:pPr marL="628650" lvl="1" indent="-171450">
              <a:buFontTx/>
              <a:buChar char="-"/>
            </a:pPr>
            <a:r>
              <a:rPr kumimoji="1" lang="en-US" altLang="ja-JP" dirty="0"/>
              <a:t>P14</a:t>
            </a:r>
          </a:p>
          <a:p>
            <a:pPr marL="1085850" lvl="2" indent="-171450">
              <a:buFontTx/>
              <a:buChar char="-"/>
            </a:pPr>
            <a:r>
              <a:rPr kumimoji="1" lang="en-US" altLang="ja-JP" dirty="0"/>
              <a:t>4</a:t>
            </a:r>
            <a:r>
              <a:rPr kumimoji="1" lang="ja-JP" altLang="en-US"/>
              <a:t>つの定頻度の置換と</a:t>
            </a:r>
            <a:endParaRPr kumimoji="1" lang="en-US" altLang="ja-JP" dirty="0"/>
          </a:p>
          <a:p>
            <a:pPr marL="1085850" lvl="2" indent="-171450">
              <a:buFontTx/>
              <a:buChar char="-"/>
            </a:pPr>
            <a:r>
              <a:rPr kumimoji="1" lang="en-US" altLang="ja-JP" dirty="0"/>
              <a:t>2</a:t>
            </a:r>
            <a:r>
              <a:rPr kumimoji="1" lang="ja-JP" altLang="en-US"/>
              <a:t>つの新しい変異</a:t>
            </a:r>
            <a:r>
              <a:rPr kumimoji="1" lang="en-US" altLang="ja-JP" dirty="0"/>
              <a:t> 21</a:t>
            </a:r>
            <a:r>
              <a:rPr kumimoji="1" lang="ja-JP" altLang="en-US"/>
              <a:t>と</a:t>
            </a:r>
            <a:r>
              <a:rPr kumimoji="1" lang="en-US" altLang="ja-JP" dirty="0"/>
              <a:t>24</a:t>
            </a:r>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30</a:t>
            </a:fld>
            <a:endParaRPr kumimoji="1" lang="ja-JP" altLang="en-US"/>
          </a:p>
        </p:txBody>
      </p:sp>
    </p:spTree>
    <p:extLst>
      <p:ext uri="{BB962C8B-B14F-4D97-AF65-F5344CB8AC3E}">
        <p14:creationId xmlns:p14="http://schemas.microsoft.com/office/powerpoint/2010/main" val="1740304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糖尿病、肥満のターゲットとして注目されているのが、</a:t>
            </a:r>
            <a:r>
              <a:rPr kumimoji="1" lang="en-US" altLang="ja-JP" dirty="0"/>
              <a:t>GLP-1R</a:t>
            </a:r>
            <a:r>
              <a:rPr kumimoji="1" lang="ja-JP" altLang="en-US"/>
              <a:t>と</a:t>
            </a:r>
            <a:r>
              <a:rPr kumimoji="1" lang="en-US" altLang="ja-JP" dirty="0"/>
              <a:t>GCGR</a:t>
            </a:r>
            <a:r>
              <a:rPr kumimoji="1" lang="ja-JP" altLang="en-US"/>
              <a:t>です。</a:t>
            </a:r>
            <a:endParaRPr kumimoji="1" lang="en-US" altLang="ja-JP" dirty="0"/>
          </a:p>
          <a:p>
            <a:pPr marL="171450" indent="-171450">
              <a:buFontTx/>
              <a:buChar char="-"/>
            </a:pPr>
            <a:endParaRPr kumimoji="1" lang="en-US" altLang="ja-JP" dirty="0"/>
          </a:p>
          <a:p>
            <a:pPr marL="171450" indent="-171450">
              <a:buFontTx/>
              <a:buChar char="-"/>
            </a:pPr>
            <a:r>
              <a:rPr kumimoji="1" lang="en-US" altLang="ja-JP" dirty="0"/>
              <a:t>GLP-1R</a:t>
            </a:r>
            <a:r>
              <a:rPr kumimoji="1" lang="ja-JP" altLang="en-US"/>
              <a:t>はグルカゴン様ペプチド</a:t>
            </a:r>
            <a:r>
              <a:rPr kumimoji="1" lang="en-US" altLang="ja-JP" dirty="0"/>
              <a:t>1</a:t>
            </a:r>
            <a:r>
              <a:rPr kumimoji="1" lang="ja-JP" altLang="en-US"/>
              <a:t>受容体で、</a:t>
            </a:r>
            <a:endParaRPr kumimoji="1" lang="en-US" altLang="ja-JP" dirty="0"/>
          </a:p>
          <a:p>
            <a:pPr marL="171450" indent="-171450">
              <a:buFontTx/>
              <a:buChar char="-"/>
            </a:pPr>
            <a:r>
              <a:rPr kumimoji="1" lang="ja-JP" altLang="en-US"/>
              <a:t>特に膵</a:t>
            </a:r>
            <a:r>
              <a:rPr kumimoji="1" lang="en-US" altLang="ja-JP" dirty="0"/>
              <a:t>β</a:t>
            </a:r>
            <a:r>
              <a:rPr kumimoji="1" lang="ja-JP" altLang="en-US"/>
              <a:t>細胞に発現している</a:t>
            </a:r>
            <a:r>
              <a:rPr kumimoji="1" lang="en-US" altLang="ja-JP" dirty="0"/>
              <a:t>GLP-1R</a:t>
            </a:r>
            <a:r>
              <a:rPr kumimoji="1" lang="ja-JP" altLang="en-US"/>
              <a:t>は</a:t>
            </a:r>
            <a:r>
              <a:rPr kumimoji="1" lang="en-US" altLang="ja-JP" dirty="0"/>
              <a:t>GLP-1</a:t>
            </a:r>
            <a:r>
              <a:rPr kumimoji="1" lang="ja-JP" altLang="en-US"/>
              <a:t>と結合してインスリン分泌をして血糖値を低下させます。</a:t>
            </a:r>
            <a:endParaRPr kumimoji="1" lang="en-US" altLang="ja-JP" dirty="0"/>
          </a:p>
          <a:p>
            <a:pPr marL="171450" indent="-171450">
              <a:buFontTx/>
              <a:buChar char="-"/>
            </a:pPr>
            <a:r>
              <a:rPr kumimoji="1" lang="ja-JP" altLang="en-US"/>
              <a:t>またインスリンは膵</a:t>
            </a:r>
            <a:r>
              <a:rPr kumimoji="1" lang="en-US" altLang="ja-JP" dirty="0"/>
              <a:t>α</a:t>
            </a:r>
            <a:r>
              <a:rPr kumimoji="1" lang="ja-JP" altLang="en-US"/>
              <a:t>細胞に作用して、血糖値を上昇させるグルカゴンの分泌を抑制します。</a:t>
            </a:r>
            <a:endParaRPr kumimoji="1" lang="en-US" altLang="ja-JP" dirty="0"/>
          </a:p>
          <a:p>
            <a:pPr marL="171450" indent="-171450">
              <a:buFontTx/>
              <a:buChar char="-"/>
            </a:pPr>
            <a:r>
              <a:rPr kumimoji="1" lang="ja-JP" altLang="en-US"/>
              <a:t>また、脳に作用して食欲の低下作用も持っています</a:t>
            </a:r>
            <a:endParaRPr kumimoji="1" lang="en-US" altLang="ja-JP" dirty="0"/>
          </a:p>
          <a:p>
            <a:pPr marL="171450" indent="-171450">
              <a:buFontTx/>
              <a:buChar char="-"/>
            </a:pPr>
            <a:r>
              <a:rPr kumimoji="1" lang="ja-JP" altLang="en-US"/>
              <a:t>現在、</a:t>
            </a:r>
            <a:r>
              <a:rPr kumimoji="1" lang="en-US" altLang="ja-JP" dirty="0"/>
              <a:t>GLP-1</a:t>
            </a:r>
            <a:r>
              <a:rPr kumimoji="1" lang="ja-JP" altLang="en-US"/>
              <a:t>受動態作動役は糖尿病治療薬として承認されている。</a:t>
            </a:r>
            <a:endParaRPr kumimoji="1" lang="en-US" altLang="ja-JP" dirty="0"/>
          </a:p>
          <a:p>
            <a:pPr marL="171450" indent="-171450">
              <a:buFontTx/>
              <a:buChar char="-"/>
            </a:pPr>
            <a:endParaRPr kumimoji="1" lang="en-US" altLang="ja-JP" dirty="0"/>
          </a:p>
          <a:p>
            <a:pPr marL="171450" indent="-171450">
              <a:buFontTx/>
              <a:buChar char="-"/>
            </a:pPr>
            <a:r>
              <a:rPr kumimoji="1" lang="ja-JP" altLang="en-US"/>
              <a:t>また</a:t>
            </a:r>
            <a:r>
              <a:rPr kumimoji="1" lang="en-US" altLang="ja-JP" dirty="0"/>
              <a:t>GCGR, </a:t>
            </a:r>
            <a:r>
              <a:rPr kumimoji="1" lang="ja-JP" altLang="en-US"/>
              <a:t>グルカゴン受容体は、</a:t>
            </a:r>
            <a:endParaRPr kumimoji="1" lang="en-US" altLang="ja-JP" dirty="0"/>
          </a:p>
          <a:p>
            <a:pPr marL="171450" indent="-171450">
              <a:buFontTx/>
              <a:buChar char="-"/>
            </a:pPr>
            <a:r>
              <a:rPr kumimoji="1" lang="ja-JP" altLang="en-US"/>
              <a:t>インスリン分泌の対抗として働き、肝臓での糖産生を増加させ、血糖値を上昇させますが、</a:t>
            </a:r>
            <a:endParaRPr kumimoji="1" lang="en-US" altLang="ja-JP" dirty="0"/>
          </a:p>
          <a:p>
            <a:pPr marL="171450" indent="-171450">
              <a:buFontTx/>
              <a:buChar char="-"/>
            </a:pPr>
            <a:r>
              <a:rPr kumimoji="1" lang="ja-JP" altLang="en-US"/>
              <a:t>人体に有益な作用を持つことが明らかになりました。</a:t>
            </a:r>
            <a:endParaRPr kumimoji="1" lang="en-US" altLang="ja-JP" dirty="0"/>
          </a:p>
          <a:p>
            <a:pPr marL="171450" indent="-171450">
              <a:buFontTx/>
              <a:buChar char="-"/>
            </a:pPr>
            <a:r>
              <a:rPr kumimoji="1" lang="ja-JP" altLang="en-US"/>
              <a:t>肝臓では</a:t>
            </a:r>
            <a:r>
              <a:rPr kumimoji="1" lang="el-GR" altLang="ja-JP" dirty="0"/>
              <a:t>Β</a:t>
            </a:r>
            <a:r>
              <a:rPr kumimoji="1" lang="ja-JP" altLang="en-US"/>
              <a:t>酸化による脂肪分解や、エネルギー消費があります。</a:t>
            </a:r>
            <a:endParaRPr kumimoji="1" lang="en-US" altLang="ja-JP" dirty="0"/>
          </a:p>
          <a:p>
            <a:pPr marL="171450" indent="-171450">
              <a:buFontTx/>
              <a:buChar char="-"/>
            </a:pPr>
            <a:r>
              <a:rPr kumimoji="1" lang="ja-JP" altLang="en-US"/>
              <a:t>また、中枢神経に作用して満腹感が誘導されます。</a:t>
            </a:r>
            <a:endParaRPr kumimoji="1" lang="en-US" altLang="ja-JP" dirty="0"/>
          </a:p>
          <a:p>
            <a:pPr marL="171450" indent="-171450">
              <a:buFontTx/>
              <a:buChar char="-"/>
            </a:pPr>
            <a:r>
              <a:rPr kumimoji="1" lang="ja-JP" altLang="en-US"/>
              <a:t>そのため、近年糖尿病や肥満の治療標的として注目されています。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a:t>
            </a:fld>
            <a:endParaRPr kumimoji="1" lang="ja-JP" altLang="en-US"/>
          </a:p>
        </p:txBody>
      </p:sp>
    </p:spTree>
    <p:extLst>
      <p:ext uri="{BB962C8B-B14F-4D97-AF65-F5344CB8AC3E}">
        <p14:creationId xmlns:p14="http://schemas.microsoft.com/office/powerpoint/2010/main" val="3148705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en-US" altLang="ja-JP" dirty="0"/>
              <a:t>WT</a:t>
            </a:r>
            <a:r>
              <a:rPr kumimoji="1" lang="ja-JP" altLang="en-US"/>
              <a:t>との比較</a:t>
            </a:r>
            <a:endParaRPr kumimoji="1" lang="en-US" altLang="ja-JP" dirty="0"/>
          </a:p>
          <a:p>
            <a:pPr marL="171450" indent="-171450">
              <a:buFontTx/>
              <a:buChar char="-"/>
            </a:pPr>
            <a:r>
              <a:rPr kumimoji="1" lang="en-US" altLang="ja-JP" dirty="0"/>
              <a:t>P11</a:t>
            </a:r>
            <a:r>
              <a:rPr kumimoji="1" lang="ja-JP" altLang="en-US"/>
              <a:t>だけが</a:t>
            </a:r>
            <a:r>
              <a:rPr kumimoji="1" lang="en-US" altLang="ja-JP" dirty="0"/>
              <a:t>hGLP-1</a:t>
            </a:r>
            <a:r>
              <a:rPr kumimoji="1" lang="ja-JP" altLang="en-US"/>
              <a:t>に近い類似体</a:t>
            </a:r>
            <a:endParaRPr kumimoji="1" lang="en-US" altLang="ja-JP" dirty="0"/>
          </a:p>
          <a:p>
            <a:pPr marL="628650" lvl="1" indent="-171450">
              <a:buFontTx/>
              <a:buChar char="-"/>
            </a:pPr>
            <a:r>
              <a:rPr kumimoji="1" lang="en-US" altLang="ja-JP" dirty="0"/>
              <a:t>11</a:t>
            </a:r>
            <a:r>
              <a:rPr kumimoji="1" lang="ja-JP" altLang="en-US"/>
              <a:t>位</a:t>
            </a:r>
            <a:r>
              <a:rPr kumimoji="1" lang="en-US" altLang="ja-JP" dirty="0"/>
              <a:t>(S-&gt;A) 24</a:t>
            </a:r>
            <a:r>
              <a:rPr kumimoji="1" lang="ja-JP" altLang="en-US"/>
              <a:t>位</a:t>
            </a:r>
            <a:r>
              <a:rPr kumimoji="1" lang="en-US" altLang="ja-JP" dirty="0"/>
              <a:t>(A-&gt;P)</a:t>
            </a:r>
          </a:p>
          <a:p>
            <a:pPr marL="628650" lvl="1" indent="-171450">
              <a:buFontTx/>
              <a:buChar char="-"/>
            </a:pPr>
            <a:r>
              <a:rPr kumimoji="1" lang="en-US" altLang="ja-JP" dirty="0"/>
              <a:t>GLP-1R</a:t>
            </a:r>
            <a:r>
              <a:rPr kumimoji="1" lang="ja-JP" altLang="en-US"/>
              <a:t>のペプチドの力価を</a:t>
            </a:r>
            <a:r>
              <a:rPr kumimoji="1" lang="en-US" altLang="ja-JP" dirty="0"/>
              <a:t>400</a:t>
            </a:r>
            <a:r>
              <a:rPr kumimoji="1" lang="ja-JP" altLang="en-US"/>
              <a:t>倍近く低下させた</a:t>
            </a:r>
            <a:endParaRPr kumimoji="1" lang="en-US" altLang="ja-JP" dirty="0"/>
          </a:p>
          <a:p>
            <a:pPr marL="628650" lvl="1" indent="-171450">
              <a:buFontTx/>
              <a:buChar char="-"/>
            </a:pPr>
            <a:r>
              <a:rPr kumimoji="1" lang="ja-JP" altLang="en-US"/>
              <a:t>この低下はトレーニングセットの例では</a:t>
            </a:r>
            <a:r>
              <a:rPr kumimoji="1" lang="en-US" altLang="ja-JP" dirty="0"/>
              <a:t>24</a:t>
            </a:r>
            <a:r>
              <a:rPr kumimoji="1" lang="ja-JP" altLang="en-US"/>
              <a:t>位に見られなかった</a:t>
            </a:r>
            <a:endParaRPr kumimoji="1" lang="en-US" altLang="ja-JP" dirty="0"/>
          </a:p>
          <a:p>
            <a:pPr marL="1085850" lvl="2" indent="-171450">
              <a:buFontTx/>
              <a:buChar char="-"/>
            </a:pPr>
            <a:r>
              <a:rPr kumimoji="1" lang="ja-JP" altLang="en-US"/>
              <a:t>プロリンのユニークな特性に起因している？</a:t>
            </a:r>
            <a:endParaRPr kumimoji="1" lang="en-US" altLang="ja-JP" dirty="0"/>
          </a:p>
          <a:p>
            <a:pPr marL="171450" indent="-171450">
              <a:buFontTx/>
              <a:buChar char="-"/>
            </a:pPr>
            <a:r>
              <a:rPr kumimoji="1" lang="en-US" altLang="ja-JP" dirty="0"/>
              <a:t>P12-P15</a:t>
            </a:r>
          </a:p>
          <a:p>
            <a:pPr marL="628650" lvl="1" indent="-171450">
              <a:buFontTx/>
              <a:buChar char="-"/>
            </a:pPr>
            <a:r>
              <a:rPr kumimoji="1" lang="en-US" altLang="ja-JP" dirty="0"/>
              <a:t>hGLP-1</a:t>
            </a:r>
            <a:r>
              <a:rPr kumimoji="1" lang="ja-JP" altLang="en-US"/>
              <a:t>に対して</a:t>
            </a:r>
            <a:r>
              <a:rPr kumimoji="1" lang="en-US" altLang="ja-JP" dirty="0"/>
              <a:t>13</a:t>
            </a:r>
            <a:r>
              <a:rPr kumimoji="1" lang="ja-JP" altLang="en-US"/>
              <a:t>残基の変更</a:t>
            </a:r>
            <a:endParaRPr kumimoji="1" lang="en-US" altLang="ja-JP" dirty="0"/>
          </a:p>
          <a:p>
            <a:pPr marL="628650" lvl="1" indent="-171450">
              <a:buFontTx/>
              <a:buChar char="-"/>
            </a:pPr>
            <a:r>
              <a:rPr kumimoji="1" lang="en-US" altLang="ja-JP" dirty="0"/>
              <a:t>GLP-1R</a:t>
            </a:r>
            <a:r>
              <a:rPr kumimoji="1" lang="ja-JP" altLang="en-US"/>
              <a:t>の活性化に重要とされている</a:t>
            </a:r>
            <a:r>
              <a:rPr kumimoji="1" lang="en-US" altLang="ja-JP" dirty="0"/>
              <a:t>4, 7, 9, 22, 23</a:t>
            </a:r>
            <a:r>
              <a:rPr kumimoji="1" lang="ja-JP" altLang="en-US"/>
              <a:t>位のアミノ酸を正しく保存した</a:t>
            </a:r>
            <a:endParaRPr kumimoji="1" lang="en-US" altLang="ja-JP" dirty="0"/>
          </a:p>
          <a:p>
            <a:pPr marL="628650" lvl="1" indent="-171450">
              <a:buFontTx/>
              <a:buChar char="-"/>
            </a:pPr>
            <a:r>
              <a:rPr kumimoji="1" lang="en-US" altLang="ja-JP" dirty="0"/>
              <a:t>23</a:t>
            </a:r>
            <a:r>
              <a:rPr kumimoji="1" lang="ja-JP" altLang="en-US"/>
              <a:t>位だけを、</a:t>
            </a:r>
            <a:r>
              <a:rPr kumimoji="1" lang="en-US" altLang="ja-JP" dirty="0"/>
              <a:t>I-&gt;V</a:t>
            </a:r>
            <a:r>
              <a:rPr kumimoji="1" lang="ja-JP" altLang="en-US"/>
              <a:t>という保存的置換で置き換えることができた</a:t>
            </a:r>
            <a:endParaRPr kumimoji="1" lang="en-US" altLang="ja-JP" dirty="0"/>
          </a:p>
          <a:p>
            <a:pPr marL="171450" indent="-171450">
              <a:buFontTx/>
              <a:buChar char="-"/>
            </a:pPr>
            <a:r>
              <a:rPr kumimoji="1" lang="en-US" altLang="ja-JP" dirty="0"/>
              <a:t>GLP-1R</a:t>
            </a:r>
            <a:r>
              <a:rPr kumimoji="1" lang="ja-JP" altLang="en-US"/>
              <a:t>に不活性になるようにデザインしたもの</a:t>
            </a:r>
            <a:endParaRPr kumimoji="1" lang="en-US" altLang="ja-JP" dirty="0"/>
          </a:p>
          <a:p>
            <a:pPr marL="628650" lvl="1" indent="-171450">
              <a:buFontTx/>
              <a:buChar char="-"/>
            </a:pPr>
            <a:r>
              <a:rPr kumimoji="1" lang="en-US" altLang="ja-JP" dirty="0"/>
              <a:t>23</a:t>
            </a:r>
            <a:r>
              <a:rPr kumimoji="1" lang="ja-JP" altLang="en-US"/>
              <a:t>位を特異的にターゲットにしている</a:t>
            </a:r>
            <a:endParaRPr kumimoji="1" lang="en-US" altLang="ja-JP" dirty="0"/>
          </a:p>
          <a:p>
            <a:pPr marL="628650" lvl="1" indent="-171450">
              <a:buFontTx/>
              <a:buChar char="-"/>
            </a:pPr>
            <a:r>
              <a:rPr kumimoji="1" lang="en-US" altLang="ja-JP" dirty="0"/>
              <a:t>27, 29, 30</a:t>
            </a:r>
            <a:r>
              <a:rPr kumimoji="1" lang="ja-JP" altLang="en-US"/>
              <a:t>位のアスパラギン酸はすべての</a:t>
            </a:r>
            <a:r>
              <a:rPr kumimoji="1" lang="en-US" altLang="ja-JP" dirty="0"/>
              <a:t>GLP-1R</a:t>
            </a:r>
            <a:r>
              <a:rPr kumimoji="1" lang="ja-JP" altLang="en-US"/>
              <a:t>不活性ペプチドで一貫して特徴的</a:t>
            </a:r>
            <a:endParaRPr kumimoji="1" lang="en-US" altLang="ja-JP" dirty="0"/>
          </a:p>
          <a:p>
            <a:pPr marL="171450" indent="-171450">
              <a:buFontTx/>
              <a:buChar char="-"/>
            </a:pPr>
            <a:r>
              <a:rPr kumimoji="1" lang="en-US" altLang="ja-JP" dirty="0"/>
              <a:t>P1</a:t>
            </a:r>
            <a:r>
              <a:rPr kumimoji="1" lang="ja-JP" altLang="en-US"/>
              <a:t>と</a:t>
            </a:r>
            <a:r>
              <a:rPr kumimoji="1" lang="en-US" altLang="ja-JP" dirty="0"/>
              <a:t>P3</a:t>
            </a:r>
          </a:p>
          <a:p>
            <a:pPr marL="628650" lvl="1" indent="-171450">
              <a:buFontTx/>
              <a:buChar char="-"/>
            </a:pPr>
            <a:r>
              <a:rPr kumimoji="1" lang="ja-JP" altLang="en-US"/>
              <a:t>天然</a:t>
            </a:r>
            <a:r>
              <a:rPr kumimoji="1" lang="en-US" altLang="ja-JP" dirty="0"/>
              <a:t>GLP-1</a:t>
            </a:r>
            <a:r>
              <a:rPr kumimoji="1" lang="ja-JP" altLang="en-US"/>
              <a:t>より、</a:t>
            </a:r>
            <a:r>
              <a:rPr kumimoji="1" lang="en-US" altLang="ja-JP" dirty="0"/>
              <a:t>2</a:t>
            </a:r>
            <a:r>
              <a:rPr kumimoji="1" lang="ja-JP" altLang="en-US"/>
              <a:t>倍と</a:t>
            </a:r>
            <a:r>
              <a:rPr kumimoji="1" lang="en-US" altLang="ja-JP" dirty="0"/>
              <a:t>3.6</a:t>
            </a:r>
            <a:r>
              <a:rPr kumimoji="1" lang="ja-JP" altLang="en-US"/>
              <a:t>倍高い</a:t>
            </a:r>
            <a:endParaRPr kumimoji="1" lang="en-US" altLang="ja-JP" dirty="0"/>
          </a:p>
          <a:p>
            <a:pPr marL="628650" lvl="1" indent="-171450">
              <a:buFontTx/>
              <a:buChar char="-"/>
            </a:pPr>
            <a:r>
              <a:rPr kumimoji="1" lang="en-US" altLang="ja-JP" dirty="0"/>
              <a:t>GLP-1R</a:t>
            </a:r>
            <a:r>
              <a:rPr kumimoji="1" lang="ja-JP" altLang="en-US"/>
              <a:t>活性化に重要である</a:t>
            </a:r>
            <a:r>
              <a:rPr kumimoji="1" lang="en-US" altLang="ja-JP" dirty="0"/>
              <a:t>29</a:t>
            </a:r>
            <a:r>
              <a:rPr kumimoji="1" lang="ja-JP" altLang="en-US"/>
              <a:t>位の変異、</a:t>
            </a:r>
            <a:r>
              <a:rPr kumimoji="1" lang="en-US" altLang="ja-JP" dirty="0"/>
              <a:t>G-&gt;H</a:t>
            </a:r>
            <a:r>
              <a:rPr kumimoji="1" lang="ja-JP" altLang="en-US"/>
              <a:t>と</a:t>
            </a:r>
            <a:r>
              <a:rPr kumimoji="1" lang="en-US" altLang="ja-JP" dirty="0"/>
              <a:t>G-&gt;L</a:t>
            </a:r>
            <a:r>
              <a:rPr kumimoji="1" lang="ja-JP" altLang="en-US"/>
              <a:t>を持っている</a:t>
            </a:r>
            <a:endParaRPr kumimoji="1" lang="en-US" altLang="ja-JP" dirty="0"/>
          </a:p>
          <a:p>
            <a:pPr marL="1085850" lvl="2" indent="-171450">
              <a:buFontTx/>
              <a:buChar char="-"/>
            </a:pPr>
            <a:r>
              <a:rPr kumimoji="1" lang="en-US" altLang="ja-JP" dirty="0"/>
              <a:t>L</a:t>
            </a:r>
            <a:r>
              <a:rPr kumimoji="1" lang="ja-JP" altLang="en-US"/>
              <a:t>はモデルによって導入された新規の置換</a:t>
            </a:r>
            <a:endParaRPr kumimoji="1" lang="en-US" altLang="ja-JP" dirty="0"/>
          </a:p>
          <a:p>
            <a:pPr marL="171450" indent="-171450">
              <a:buFontTx/>
              <a:buChar char="-"/>
            </a:pPr>
            <a:r>
              <a:rPr kumimoji="1" lang="ja-JP" altLang="en-US"/>
              <a:t>図</a:t>
            </a:r>
            <a:r>
              <a:rPr kumimoji="1" lang="en-US" altLang="ja-JP" dirty="0"/>
              <a:t>a</a:t>
            </a:r>
          </a:p>
          <a:p>
            <a:pPr marL="171450" indent="-171450">
              <a:buFontTx/>
              <a:buChar char="-"/>
            </a:pPr>
            <a:r>
              <a:rPr kumimoji="1" lang="en-US" altLang="ja-JP" dirty="0"/>
              <a:t>P1-P10</a:t>
            </a:r>
          </a:p>
          <a:p>
            <a:pPr marL="628650" lvl="1" indent="-171450">
              <a:buFontTx/>
              <a:buChar char="-"/>
            </a:pPr>
            <a:r>
              <a:rPr kumimoji="1" lang="en-US" altLang="ja-JP" dirty="0"/>
              <a:t>C</a:t>
            </a:r>
            <a:r>
              <a:rPr kumimoji="1" lang="ja-JP" altLang="en-US"/>
              <a:t>末端領域に</a:t>
            </a:r>
            <a:r>
              <a:rPr kumimoji="1" lang="en-US" altLang="ja-JP" dirty="0"/>
              <a:t>5-7</a:t>
            </a:r>
            <a:r>
              <a:rPr kumimoji="1" lang="ja-JP" altLang="en-US"/>
              <a:t>個の置換がある</a:t>
            </a:r>
            <a:r>
              <a:rPr kumimoji="1" lang="en-US" altLang="ja-JP" dirty="0" err="1"/>
              <a:t>hGCG</a:t>
            </a:r>
            <a:r>
              <a:rPr kumimoji="1" lang="ja-JP" altLang="en-US"/>
              <a:t>に近い類似体</a:t>
            </a:r>
            <a:endParaRPr kumimoji="1" lang="en-US" altLang="ja-JP" dirty="0"/>
          </a:p>
          <a:p>
            <a:pPr marL="628650" lvl="1" indent="-171450">
              <a:buFontTx/>
              <a:buChar char="-"/>
            </a:pPr>
            <a:r>
              <a:rPr kumimoji="1" lang="en-US" altLang="ja-JP" dirty="0"/>
              <a:t>GLP-1R</a:t>
            </a:r>
            <a:r>
              <a:rPr kumimoji="1" lang="ja-JP" altLang="en-US"/>
              <a:t>選択的ペプチドデザインは配列空間において</a:t>
            </a:r>
            <a:r>
              <a:rPr kumimoji="1" lang="en-US" altLang="ja-JP" dirty="0" err="1"/>
              <a:t>hGCG</a:t>
            </a:r>
            <a:r>
              <a:rPr kumimoji="1" lang="ja-JP" altLang="en-US"/>
              <a:t>から離れている</a:t>
            </a:r>
            <a:endParaRPr kumimoji="1" lang="en-US" altLang="ja-JP" dirty="0"/>
          </a:p>
          <a:p>
            <a:pPr marL="171450" indent="-171450">
              <a:buFontTx/>
              <a:buChar char="-"/>
            </a:pPr>
            <a:r>
              <a:rPr kumimoji="1" lang="en-US" altLang="ja-JP" dirty="0"/>
              <a:t>P1-P5</a:t>
            </a:r>
          </a:p>
          <a:p>
            <a:pPr marL="628650" lvl="1" indent="-171450">
              <a:buFontTx/>
              <a:buChar char="-"/>
            </a:pPr>
            <a:r>
              <a:rPr kumimoji="1" lang="en-US" altLang="ja-JP" dirty="0"/>
              <a:t>20</a:t>
            </a:r>
            <a:r>
              <a:rPr kumimoji="1" lang="ja-JP" altLang="en-US"/>
              <a:t>位と</a:t>
            </a:r>
            <a:r>
              <a:rPr kumimoji="1" lang="en-US" altLang="ja-JP" dirty="0"/>
              <a:t>C</a:t>
            </a:r>
            <a:r>
              <a:rPr kumimoji="1" lang="ja-JP" altLang="en-US"/>
              <a:t>末端の</a:t>
            </a:r>
            <a:r>
              <a:rPr kumimoji="1" lang="en-US" altLang="ja-JP" dirty="0"/>
              <a:t>27-29</a:t>
            </a:r>
            <a:r>
              <a:rPr kumimoji="1" lang="ja-JP" altLang="en-US"/>
              <a:t>位が変化する傾向</a:t>
            </a:r>
            <a:endParaRPr kumimoji="1" lang="en-US" altLang="ja-JP" dirty="0"/>
          </a:p>
          <a:p>
            <a:pPr marL="171450" indent="-171450">
              <a:buFontTx/>
              <a:buChar char="-"/>
            </a:pPr>
            <a:r>
              <a:rPr kumimoji="1" lang="ja-JP" altLang="en-US"/>
              <a:t>いくつかの研究</a:t>
            </a:r>
            <a:endParaRPr kumimoji="1" lang="en-US" altLang="ja-JP" dirty="0"/>
          </a:p>
          <a:p>
            <a:pPr marL="628650" lvl="1" indent="-171450">
              <a:buFontTx/>
              <a:buChar char="-"/>
            </a:pPr>
            <a:r>
              <a:rPr kumimoji="1" lang="en-US" altLang="ja-JP" dirty="0"/>
              <a:t>N</a:t>
            </a:r>
            <a:r>
              <a:rPr kumimoji="1" lang="ja-JP" altLang="en-US"/>
              <a:t>末端が重要といってる</a:t>
            </a:r>
            <a:endParaRPr kumimoji="1" lang="en-US" altLang="ja-JP" dirty="0"/>
          </a:p>
          <a:p>
            <a:pPr marL="628650" lvl="1" indent="-171450">
              <a:buFontTx/>
              <a:buChar char="-"/>
            </a:pPr>
            <a:r>
              <a:rPr kumimoji="1" lang="ja-JP" altLang="en-US"/>
              <a:t>モデルも</a:t>
            </a:r>
            <a:r>
              <a:rPr kumimoji="1" lang="en-US" altLang="ja-JP" dirty="0"/>
              <a:t>N</a:t>
            </a:r>
            <a:r>
              <a:rPr kumimoji="1" lang="ja-JP" altLang="en-US"/>
              <a:t>末端領域には変化を加えない傾向がある</a:t>
            </a:r>
            <a:endParaRPr kumimoji="1" lang="en-US" altLang="ja-JP" dirty="0"/>
          </a:p>
          <a:p>
            <a:pPr marL="171450" indent="-171450">
              <a:buFontTx/>
              <a:buChar char="-"/>
            </a:pPr>
            <a:r>
              <a:rPr kumimoji="1" lang="en-US" altLang="ja-JP" dirty="0"/>
              <a:t>GCGR</a:t>
            </a:r>
            <a:r>
              <a:rPr kumimoji="1" lang="ja-JP" altLang="en-US"/>
              <a:t>選択的のデザイン</a:t>
            </a:r>
            <a:endParaRPr kumimoji="1" lang="en-US" altLang="ja-JP" dirty="0"/>
          </a:p>
          <a:p>
            <a:pPr marL="628650" lvl="1" indent="-171450">
              <a:buFontTx/>
              <a:buChar char="-"/>
            </a:pPr>
            <a:r>
              <a:rPr kumimoji="1" lang="en-US" altLang="ja-JP" dirty="0"/>
              <a:t>11</a:t>
            </a:r>
            <a:r>
              <a:rPr kumimoji="1" lang="ja-JP" altLang="en-US"/>
              <a:t>位</a:t>
            </a:r>
            <a:r>
              <a:rPr kumimoji="1" lang="en-US" altLang="ja-JP" dirty="0"/>
              <a:t>(S-&gt;D), 23</a:t>
            </a:r>
            <a:r>
              <a:rPr kumimoji="1" lang="ja-JP" altLang="en-US"/>
              <a:t>位</a:t>
            </a:r>
            <a:r>
              <a:rPr kumimoji="1" lang="en-US" altLang="ja-JP" dirty="0"/>
              <a:t>(V-&gt;G, Q, R)</a:t>
            </a:r>
          </a:p>
          <a:p>
            <a:pPr marL="628650" lvl="1" indent="-171450">
              <a:buFontTx/>
              <a:buChar char="-"/>
            </a:pPr>
            <a:r>
              <a:rPr kumimoji="1" lang="en-US" altLang="ja-JP" dirty="0"/>
              <a:t>P8</a:t>
            </a:r>
            <a:r>
              <a:rPr kumimoji="1" lang="ja-JP" altLang="en-US"/>
              <a:t>は新しい変異</a:t>
            </a:r>
            <a:endParaRPr kumimoji="1" lang="en-US" altLang="ja-JP" dirty="0"/>
          </a:p>
          <a:p>
            <a:pPr marL="1085850" lvl="2" indent="-171450">
              <a:buFontTx/>
              <a:buChar char="-"/>
            </a:pPr>
            <a:r>
              <a:rPr kumimoji="1" lang="en-US" altLang="ja-JP" dirty="0"/>
              <a:t>20</a:t>
            </a:r>
            <a:r>
              <a:rPr kumimoji="1" lang="ja-JP" altLang="en-US"/>
              <a:t>位</a:t>
            </a:r>
            <a:r>
              <a:rPr kumimoji="1" lang="en-US" altLang="ja-JP" dirty="0"/>
              <a:t>H 22</a:t>
            </a:r>
            <a:r>
              <a:rPr kumimoji="1" lang="ja-JP" altLang="en-US"/>
              <a:t>位</a:t>
            </a:r>
            <a:r>
              <a:rPr kumimoji="1" lang="en-US" altLang="ja-JP" dirty="0"/>
              <a:t>Q</a:t>
            </a:r>
          </a:p>
          <a:p>
            <a:r>
              <a:rPr kumimoji="1" lang="en-US" altLang="ja-JP" dirty="0"/>
              <a:t>- </a:t>
            </a:r>
            <a:r>
              <a:rPr kumimoji="1" lang="ja-JP" altLang="en-US"/>
              <a:t>これらがペプチド親和性の喪失の原因と考える</a:t>
            </a:r>
            <a:endParaRPr kumimoji="1" lang="en-US" altLang="ja-JP" dirty="0"/>
          </a:p>
          <a:p>
            <a:endParaRPr kumimoji="1" lang="en-US" altLang="ja-JP" dirty="0"/>
          </a:p>
          <a:p>
            <a:r>
              <a:rPr kumimoji="1" lang="en-US" altLang="ja-JP" dirty="0"/>
              <a:t>-------------------------------------------------------------------</a:t>
            </a:r>
          </a:p>
          <a:p>
            <a:endParaRPr kumimoji="1" lang="en-US" altLang="ja-JP" dirty="0"/>
          </a:p>
          <a:p>
            <a:pPr marL="171450" indent="-171450">
              <a:buFontTx/>
              <a:buChar char="-"/>
            </a:pPr>
            <a:r>
              <a:rPr kumimoji="1" lang="ja-JP" altLang="en-US"/>
              <a:t>トレーニングセットとの比較</a:t>
            </a:r>
            <a:endParaRPr kumimoji="1" lang="en-US" altLang="ja-JP" dirty="0"/>
          </a:p>
          <a:p>
            <a:pPr marL="628650" lvl="1" indent="-171450">
              <a:buFontTx/>
              <a:buChar char="-"/>
            </a:pPr>
            <a:r>
              <a:rPr kumimoji="1" lang="ja-JP" altLang="en-US"/>
              <a:t>新しい複数の変異を導入している</a:t>
            </a:r>
            <a:endParaRPr kumimoji="1" lang="en-US" altLang="ja-JP" dirty="0"/>
          </a:p>
          <a:p>
            <a:pPr marL="628650" lvl="1" indent="-171450">
              <a:buFontTx/>
              <a:buChar char="-"/>
            </a:pPr>
            <a:r>
              <a:rPr kumimoji="1" lang="en-US" altLang="ja-JP" dirty="0"/>
              <a:t>P3</a:t>
            </a:r>
          </a:p>
          <a:p>
            <a:pPr marL="1085850" lvl="2" indent="-171450">
              <a:buFontTx/>
              <a:buChar char="-"/>
            </a:pPr>
            <a:r>
              <a:rPr kumimoji="1" lang="ja-JP" altLang="en-US"/>
              <a:t>トレーニングセットの配列</a:t>
            </a:r>
            <a:r>
              <a:rPr kumimoji="1" lang="en-US" altLang="ja-JP" dirty="0"/>
              <a:t>20%</a:t>
            </a:r>
            <a:r>
              <a:rPr kumimoji="1" lang="ja-JP" altLang="en-US"/>
              <a:t>未満で見られる</a:t>
            </a:r>
            <a:r>
              <a:rPr kumimoji="1" lang="en-US" altLang="ja-JP" dirty="0"/>
              <a:t>5</a:t>
            </a:r>
            <a:r>
              <a:rPr kumimoji="1" lang="ja-JP" altLang="en-US"/>
              <a:t>つの変異</a:t>
            </a:r>
            <a:endParaRPr kumimoji="1" lang="en-US" altLang="ja-JP" dirty="0"/>
          </a:p>
          <a:p>
            <a:pPr marL="1085850" lvl="2" indent="-171450">
              <a:buFontTx/>
              <a:buChar char="-"/>
            </a:pPr>
            <a:r>
              <a:rPr kumimoji="1" lang="ja-JP" altLang="en-US"/>
              <a:t>トレーニングデータではなかった</a:t>
            </a:r>
            <a:r>
              <a:rPr kumimoji="1" lang="en-US" altLang="ja-JP" dirty="0"/>
              <a:t>L</a:t>
            </a:r>
            <a:r>
              <a:rPr kumimoji="1" lang="ja-JP" altLang="en-US"/>
              <a:t>がある</a:t>
            </a:r>
            <a:endParaRPr kumimoji="1" lang="en-US" altLang="ja-JP" dirty="0"/>
          </a:p>
          <a:p>
            <a:pPr marL="628650" lvl="1" indent="-171450">
              <a:buFontTx/>
              <a:buChar char="-"/>
            </a:pPr>
            <a:r>
              <a:rPr kumimoji="1" lang="en-US" altLang="ja-JP" dirty="0"/>
              <a:t>P1,2,4,5</a:t>
            </a:r>
          </a:p>
          <a:p>
            <a:pPr marL="1085850" lvl="2" indent="-171450">
              <a:buFontTx/>
              <a:buChar char="-"/>
            </a:pPr>
            <a:r>
              <a:rPr kumimoji="1" lang="ja-JP" altLang="en-US"/>
              <a:t>トレーニングでっとでなかった</a:t>
            </a:r>
            <a:r>
              <a:rPr kumimoji="1" lang="en-US" altLang="ja-JP" dirty="0"/>
              <a:t>4〜6</a:t>
            </a:r>
            <a:r>
              <a:rPr kumimoji="1" lang="ja-JP" altLang="en-US"/>
              <a:t>の変異</a:t>
            </a:r>
            <a:endParaRPr kumimoji="1" lang="en-US" altLang="ja-JP" dirty="0"/>
          </a:p>
          <a:p>
            <a:pPr marL="1085850" lvl="2" indent="-171450">
              <a:buFontTx/>
              <a:buChar char="-"/>
            </a:pPr>
            <a:r>
              <a:rPr kumimoji="1" lang="ja-JP" altLang="en-US"/>
              <a:t>そのほとんどが</a:t>
            </a:r>
            <a:r>
              <a:rPr kumimoji="1" lang="en-US" altLang="ja-JP" dirty="0"/>
              <a:t>C</a:t>
            </a:r>
            <a:r>
              <a:rPr kumimoji="1" lang="ja-JP" altLang="en-US"/>
              <a:t>末端領域</a:t>
            </a:r>
            <a:endParaRPr kumimoji="1" lang="en-US" altLang="ja-JP" dirty="0"/>
          </a:p>
          <a:p>
            <a:pPr marL="628650" lvl="1" indent="-171450">
              <a:buFontTx/>
              <a:buChar char="-"/>
            </a:pPr>
            <a:r>
              <a:rPr kumimoji="1" lang="en-US" altLang="ja-JP" dirty="0"/>
              <a:t>P14</a:t>
            </a:r>
          </a:p>
          <a:p>
            <a:pPr marL="1085850" lvl="2" indent="-171450">
              <a:buFontTx/>
              <a:buChar char="-"/>
            </a:pPr>
            <a:r>
              <a:rPr kumimoji="1" lang="en-US" altLang="ja-JP" dirty="0"/>
              <a:t>4</a:t>
            </a:r>
            <a:r>
              <a:rPr kumimoji="1" lang="ja-JP" altLang="en-US"/>
              <a:t>つの定頻度の置換と</a:t>
            </a:r>
            <a:endParaRPr kumimoji="1" lang="en-US" altLang="ja-JP" dirty="0"/>
          </a:p>
          <a:p>
            <a:pPr marL="1085850" lvl="2" indent="-171450">
              <a:buFontTx/>
              <a:buChar char="-"/>
            </a:pPr>
            <a:r>
              <a:rPr kumimoji="1" lang="en-US" altLang="ja-JP" dirty="0"/>
              <a:t>2</a:t>
            </a:r>
            <a:r>
              <a:rPr kumimoji="1" lang="ja-JP" altLang="en-US"/>
              <a:t>つの新しい変異</a:t>
            </a:r>
            <a:r>
              <a:rPr kumimoji="1" lang="en-US" altLang="ja-JP" dirty="0"/>
              <a:t> 21</a:t>
            </a:r>
            <a:r>
              <a:rPr kumimoji="1" lang="ja-JP" altLang="en-US"/>
              <a:t>と</a:t>
            </a:r>
            <a:r>
              <a:rPr kumimoji="1" lang="en-US" altLang="ja-JP" dirty="0"/>
              <a:t>24</a:t>
            </a:r>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31</a:t>
            </a:fld>
            <a:endParaRPr kumimoji="1" lang="ja-JP" altLang="en-US"/>
          </a:p>
        </p:txBody>
      </p:sp>
    </p:spTree>
    <p:extLst>
      <p:ext uri="{BB962C8B-B14F-4D97-AF65-F5344CB8AC3E}">
        <p14:creationId xmlns:p14="http://schemas.microsoft.com/office/powerpoint/2010/main" val="4221575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en-US" altLang="ja-JP" dirty="0"/>
              <a:t>WT</a:t>
            </a:r>
            <a:r>
              <a:rPr kumimoji="1" lang="ja-JP" altLang="en-US"/>
              <a:t>との比較</a:t>
            </a:r>
            <a:endParaRPr kumimoji="1" lang="en-US" altLang="ja-JP" dirty="0"/>
          </a:p>
          <a:p>
            <a:pPr marL="171450" indent="-171450">
              <a:buFontTx/>
              <a:buChar char="-"/>
            </a:pPr>
            <a:r>
              <a:rPr kumimoji="1" lang="en-US" altLang="ja-JP" dirty="0"/>
              <a:t>P11</a:t>
            </a:r>
            <a:r>
              <a:rPr kumimoji="1" lang="ja-JP" altLang="en-US"/>
              <a:t>だけが</a:t>
            </a:r>
            <a:r>
              <a:rPr kumimoji="1" lang="en-US" altLang="ja-JP" dirty="0"/>
              <a:t>hGLP-1</a:t>
            </a:r>
            <a:r>
              <a:rPr kumimoji="1" lang="ja-JP" altLang="en-US"/>
              <a:t>に近い類似体</a:t>
            </a:r>
            <a:endParaRPr kumimoji="1" lang="en-US" altLang="ja-JP" dirty="0"/>
          </a:p>
          <a:p>
            <a:pPr marL="628650" lvl="1" indent="-171450">
              <a:buFontTx/>
              <a:buChar char="-"/>
            </a:pPr>
            <a:r>
              <a:rPr kumimoji="1" lang="en-US" altLang="ja-JP" dirty="0"/>
              <a:t>11</a:t>
            </a:r>
            <a:r>
              <a:rPr kumimoji="1" lang="ja-JP" altLang="en-US"/>
              <a:t>位</a:t>
            </a:r>
            <a:r>
              <a:rPr kumimoji="1" lang="en-US" altLang="ja-JP" dirty="0"/>
              <a:t>(S-&gt;A) 24</a:t>
            </a:r>
            <a:r>
              <a:rPr kumimoji="1" lang="ja-JP" altLang="en-US"/>
              <a:t>位</a:t>
            </a:r>
            <a:r>
              <a:rPr kumimoji="1" lang="en-US" altLang="ja-JP" dirty="0"/>
              <a:t>(A-&gt;P)</a:t>
            </a:r>
          </a:p>
          <a:p>
            <a:pPr marL="628650" lvl="1" indent="-171450">
              <a:buFontTx/>
              <a:buChar char="-"/>
            </a:pPr>
            <a:r>
              <a:rPr kumimoji="1" lang="en-US" altLang="ja-JP" dirty="0"/>
              <a:t>GLP-1R</a:t>
            </a:r>
            <a:r>
              <a:rPr kumimoji="1" lang="ja-JP" altLang="en-US"/>
              <a:t>のペプチドの力価を</a:t>
            </a:r>
            <a:r>
              <a:rPr kumimoji="1" lang="en-US" altLang="ja-JP" dirty="0"/>
              <a:t>400</a:t>
            </a:r>
            <a:r>
              <a:rPr kumimoji="1" lang="ja-JP" altLang="en-US"/>
              <a:t>倍近く低下させた</a:t>
            </a:r>
            <a:endParaRPr kumimoji="1" lang="en-US" altLang="ja-JP" dirty="0"/>
          </a:p>
          <a:p>
            <a:pPr marL="628650" lvl="1" indent="-171450">
              <a:buFontTx/>
              <a:buChar char="-"/>
            </a:pPr>
            <a:r>
              <a:rPr kumimoji="1" lang="ja-JP" altLang="en-US"/>
              <a:t>この低下はトレーニングセットの例では</a:t>
            </a:r>
            <a:r>
              <a:rPr kumimoji="1" lang="en-US" altLang="ja-JP" dirty="0"/>
              <a:t>24</a:t>
            </a:r>
            <a:r>
              <a:rPr kumimoji="1" lang="ja-JP" altLang="en-US"/>
              <a:t>位に見られなかった</a:t>
            </a:r>
            <a:endParaRPr kumimoji="1" lang="en-US" altLang="ja-JP" dirty="0"/>
          </a:p>
          <a:p>
            <a:pPr marL="1085850" lvl="2" indent="-171450">
              <a:buFontTx/>
              <a:buChar char="-"/>
            </a:pPr>
            <a:r>
              <a:rPr kumimoji="1" lang="ja-JP" altLang="en-US"/>
              <a:t>プロリンのユニークな特性に起因している？</a:t>
            </a:r>
            <a:endParaRPr kumimoji="1" lang="en-US" altLang="ja-JP" dirty="0"/>
          </a:p>
          <a:p>
            <a:pPr marL="171450" indent="-171450">
              <a:buFontTx/>
              <a:buChar char="-"/>
            </a:pPr>
            <a:r>
              <a:rPr kumimoji="1" lang="en-US" altLang="ja-JP" dirty="0"/>
              <a:t>P12-P15</a:t>
            </a:r>
          </a:p>
          <a:p>
            <a:pPr marL="628650" lvl="1" indent="-171450">
              <a:buFontTx/>
              <a:buChar char="-"/>
            </a:pPr>
            <a:r>
              <a:rPr kumimoji="1" lang="en-US" altLang="ja-JP" dirty="0"/>
              <a:t>hGLP-1</a:t>
            </a:r>
            <a:r>
              <a:rPr kumimoji="1" lang="ja-JP" altLang="en-US"/>
              <a:t>に対して</a:t>
            </a:r>
            <a:r>
              <a:rPr kumimoji="1" lang="en-US" altLang="ja-JP" dirty="0"/>
              <a:t>13</a:t>
            </a:r>
            <a:r>
              <a:rPr kumimoji="1" lang="ja-JP" altLang="en-US"/>
              <a:t>残基の変更</a:t>
            </a:r>
            <a:endParaRPr kumimoji="1" lang="en-US" altLang="ja-JP" dirty="0"/>
          </a:p>
          <a:p>
            <a:pPr marL="628650" lvl="1" indent="-171450">
              <a:buFontTx/>
              <a:buChar char="-"/>
            </a:pPr>
            <a:r>
              <a:rPr kumimoji="1" lang="en-US" altLang="ja-JP" dirty="0"/>
              <a:t>GLP-1R</a:t>
            </a:r>
            <a:r>
              <a:rPr kumimoji="1" lang="ja-JP" altLang="en-US"/>
              <a:t>の活性化に重要とされている</a:t>
            </a:r>
            <a:r>
              <a:rPr kumimoji="1" lang="en-US" altLang="ja-JP" dirty="0"/>
              <a:t>4, 7, 9, 22, 23</a:t>
            </a:r>
            <a:r>
              <a:rPr kumimoji="1" lang="ja-JP" altLang="en-US"/>
              <a:t>位のアミノ酸を正しく保存した</a:t>
            </a:r>
            <a:endParaRPr kumimoji="1" lang="en-US" altLang="ja-JP" dirty="0"/>
          </a:p>
          <a:p>
            <a:pPr marL="628650" lvl="1" indent="-171450">
              <a:buFontTx/>
              <a:buChar char="-"/>
            </a:pPr>
            <a:r>
              <a:rPr kumimoji="1" lang="en-US" altLang="ja-JP" dirty="0"/>
              <a:t>23</a:t>
            </a:r>
            <a:r>
              <a:rPr kumimoji="1" lang="ja-JP" altLang="en-US"/>
              <a:t>位だけを、</a:t>
            </a:r>
            <a:r>
              <a:rPr kumimoji="1" lang="en-US" altLang="ja-JP" dirty="0"/>
              <a:t>I-&gt;V</a:t>
            </a:r>
            <a:r>
              <a:rPr kumimoji="1" lang="ja-JP" altLang="en-US"/>
              <a:t>という保存的置換で置き換えることができた</a:t>
            </a:r>
            <a:endParaRPr kumimoji="1" lang="en-US" altLang="ja-JP" dirty="0"/>
          </a:p>
          <a:p>
            <a:pPr marL="171450" indent="-171450">
              <a:buFontTx/>
              <a:buChar char="-"/>
            </a:pPr>
            <a:r>
              <a:rPr kumimoji="1" lang="en-US" altLang="ja-JP" dirty="0"/>
              <a:t>GLP-1R</a:t>
            </a:r>
            <a:r>
              <a:rPr kumimoji="1" lang="ja-JP" altLang="en-US"/>
              <a:t>に不活性になるようにデザインしたもの</a:t>
            </a:r>
            <a:endParaRPr kumimoji="1" lang="en-US" altLang="ja-JP" dirty="0"/>
          </a:p>
          <a:p>
            <a:pPr marL="628650" lvl="1" indent="-171450">
              <a:buFontTx/>
              <a:buChar char="-"/>
            </a:pPr>
            <a:r>
              <a:rPr kumimoji="1" lang="en-US" altLang="ja-JP" dirty="0"/>
              <a:t>23</a:t>
            </a:r>
            <a:r>
              <a:rPr kumimoji="1" lang="ja-JP" altLang="en-US"/>
              <a:t>位を特異的にターゲットにしている</a:t>
            </a:r>
            <a:endParaRPr kumimoji="1" lang="en-US" altLang="ja-JP" dirty="0"/>
          </a:p>
          <a:p>
            <a:pPr marL="628650" lvl="1" indent="-171450">
              <a:buFontTx/>
              <a:buChar char="-"/>
            </a:pPr>
            <a:r>
              <a:rPr kumimoji="1" lang="en-US" altLang="ja-JP" dirty="0"/>
              <a:t>27, 29, 30</a:t>
            </a:r>
            <a:r>
              <a:rPr kumimoji="1" lang="ja-JP" altLang="en-US"/>
              <a:t>位のアスパラギン酸はすべての</a:t>
            </a:r>
            <a:r>
              <a:rPr kumimoji="1" lang="en-US" altLang="ja-JP" dirty="0"/>
              <a:t>GLP-1R</a:t>
            </a:r>
            <a:r>
              <a:rPr kumimoji="1" lang="ja-JP" altLang="en-US"/>
              <a:t>不活性ペプチドで一貫して特徴的</a:t>
            </a:r>
            <a:endParaRPr kumimoji="1" lang="en-US" altLang="ja-JP" dirty="0"/>
          </a:p>
          <a:p>
            <a:pPr marL="171450" indent="-171450">
              <a:buFontTx/>
              <a:buChar char="-"/>
            </a:pPr>
            <a:r>
              <a:rPr kumimoji="1" lang="en-US" altLang="ja-JP" dirty="0"/>
              <a:t>P1</a:t>
            </a:r>
            <a:r>
              <a:rPr kumimoji="1" lang="ja-JP" altLang="en-US"/>
              <a:t>と</a:t>
            </a:r>
            <a:r>
              <a:rPr kumimoji="1" lang="en-US" altLang="ja-JP" dirty="0"/>
              <a:t>P3</a:t>
            </a:r>
          </a:p>
          <a:p>
            <a:pPr marL="628650" lvl="1" indent="-171450">
              <a:buFontTx/>
              <a:buChar char="-"/>
            </a:pPr>
            <a:r>
              <a:rPr kumimoji="1" lang="ja-JP" altLang="en-US"/>
              <a:t>天然</a:t>
            </a:r>
            <a:r>
              <a:rPr kumimoji="1" lang="en-US" altLang="ja-JP" dirty="0"/>
              <a:t>GLP-1</a:t>
            </a:r>
            <a:r>
              <a:rPr kumimoji="1" lang="ja-JP" altLang="en-US"/>
              <a:t>より、</a:t>
            </a:r>
            <a:r>
              <a:rPr kumimoji="1" lang="en-US" altLang="ja-JP" dirty="0"/>
              <a:t>2</a:t>
            </a:r>
            <a:r>
              <a:rPr kumimoji="1" lang="ja-JP" altLang="en-US"/>
              <a:t>倍と</a:t>
            </a:r>
            <a:r>
              <a:rPr kumimoji="1" lang="en-US" altLang="ja-JP" dirty="0"/>
              <a:t>3.6</a:t>
            </a:r>
            <a:r>
              <a:rPr kumimoji="1" lang="ja-JP" altLang="en-US"/>
              <a:t>倍高い</a:t>
            </a:r>
            <a:endParaRPr kumimoji="1" lang="en-US" altLang="ja-JP" dirty="0"/>
          </a:p>
          <a:p>
            <a:pPr marL="628650" lvl="1" indent="-171450">
              <a:buFontTx/>
              <a:buChar char="-"/>
            </a:pPr>
            <a:r>
              <a:rPr kumimoji="1" lang="en-US" altLang="ja-JP" dirty="0"/>
              <a:t>GLP-1R</a:t>
            </a:r>
            <a:r>
              <a:rPr kumimoji="1" lang="ja-JP" altLang="en-US"/>
              <a:t>活性化に重要である</a:t>
            </a:r>
            <a:r>
              <a:rPr kumimoji="1" lang="en-US" altLang="ja-JP" dirty="0"/>
              <a:t>29</a:t>
            </a:r>
            <a:r>
              <a:rPr kumimoji="1" lang="ja-JP" altLang="en-US"/>
              <a:t>位の変異、</a:t>
            </a:r>
            <a:r>
              <a:rPr kumimoji="1" lang="en-US" altLang="ja-JP" dirty="0"/>
              <a:t>G-&gt;H</a:t>
            </a:r>
            <a:r>
              <a:rPr kumimoji="1" lang="ja-JP" altLang="en-US"/>
              <a:t>と</a:t>
            </a:r>
            <a:r>
              <a:rPr kumimoji="1" lang="en-US" altLang="ja-JP" dirty="0"/>
              <a:t>G-&gt;L</a:t>
            </a:r>
            <a:r>
              <a:rPr kumimoji="1" lang="ja-JP" altLang="en-US"/>
              <a:t>を持っている</a:t>
            </a:r>
            <a:endParaRPr kumimoji="1" lang="en-US" altLang="ja-JP" dirty="0"/>
          </a:p>
          <a:p>
            <a:pPr marL="1085850" lvl="2" indent="-171450">
              <a:buFontTx/>
              <a:buChar char="-"/>
            </a:pPr>
            <a:r>
              <a:rPr kumimoji="1" lang="en-US" altLang="ja-JP" dirty="0"/>
              <a:t>L</a:t>
            </a:r>
            <a:r>
              <a:rPr kumimoji="1" lang="ja-JP" altLang="en-US"/>
              <a:t>はモデルによって導入された新規の置換</a:t>
            </a:r>
            <a:endParaRPr kumimoji="1" lang="en-US" altLang="ja-JP" dirty="0"/>
          </a:p>
          <a:p>
            <a:pPr marL="171450" indent="-171450">
              <a:buFontTx/>
              <a:buChar char="-"/>
            </a:pPr>
            <a:r>
              <a:rPr kumimoji="1" lang="ja-JP" altLang="en-US"/>
              <a:t>図</a:t>
            </a:r>
            <a:r>
              <a:rPr kumimoji="1" lang="en-US" altLang="ja-JP" dirty="0"/>
              <a:t>a</a:t>
            </a:r>
          </a:p>
          <a:p>
            <a:pPr marL="171450" indent="-171450">
              <a:buFontTx/>
              <a:buChar char="-"/>
            </a:pPr>
            <a:r>
              <a:rPr kumimoji="1" lang="en-US" altLang="ja-JP" dirty="0"/>
              <a:t>P1-P10</a:t>
            </a:r>
          </a:p>
          <a:p>
            <a:pPr marL="628650" lvl="1" indent="-171450">
              <a:buFontTx/>
              <a:buChar char="-"/>
            </a:pPr>
            <a:r>
              <a:rPr kumimoji="1" lang="en-US" altLang="ja-JP" dirty="0"/>
              <a:t>C</a:t>
            </a:r>
            <a:r>
              <a:rPr kumimoji="1" lang="ja-JP" altLang="en-US"/>
              <a:t>末端領域に</a:t>
            </a:r>
            <a:r>
              <a:rPr kumimoji="1" lang="en-US" altLang="ja-JP" dirty="0"/>
              <a:t>5-7</a:t>
            </a:r>
            <a:r>
              <a:rPr kumimoji="1" lang="ja-JP" altLang="en-US"/>
              <a:t>個の置換がある</a:t>
            </a:r>
            <a:r>
              <a:rPr kumimoji="1" lang="en-US" altLang="ja-JP" dirty="0" err="1"/>
              <a:t>hGCG</a:t>
            </a:r>
            <a:r>
              <a:rPr kumimoji="1" lang="ja-JP" altLang="en-US"/>
              <a:t>に近い類似体</a:t>
            </a:r>
            <a:endParaRPr kumimoji="1" lang="en-US" altLang="ja-JP" dirty="0"/>
          </a:p>
          <a:p>
            <a:pPr marL="628650" lvl="1" indent="-171450">
              <a:buFontTx/>
              <a:buChar char="-"/>
            </a:pPr>
            <a:r>
              <a:rPr kumimoji="1" lang="en-US" altLang="ja-JP" dirty="0"/>
              <a:t>GLP-1R</a:t>
            </a:r>
            <a:r>
              <a:rPr kumimoji="1" lang="ja-JP" altLang="en-US"/>
              <a:t>選択的ペプチドデザインは配列空間において</a:t>
            </a:r>
            <a:r>
              <a:rPr kumimoji="1" lang="en-US" altLang="ja-JP" dirty="0" err="1"/>
              <a:t>hGCG</a:t>
            </a:r>
            <a:r>
              <a:rPr kumimoji="1" lang="ja-JP" altLang="en-US"/>
              <a:t>から離れている</a:t>
            </a:r>
            <a:endParaRPr kumimoji="1" lang="en-US" altLang="ja-JP" dirty="0"/>
          </a:p>
          <a:p>
            <a:pPr marL="171450" indent="-171450">
              <a:buFontTx/>
              <a:buChar char="-"/>
            </a:pPr>
            <a:r>
              <a:rPr kumimoji="1" lang="en-US" altLang="ja-JP" dirty="0"/>
              <a:t>P1-P5</a:t>
            </a:r>
          </a:p>
          <a:p>
            <a:pPr marL="628650" lvl="1" indent="-171450">
              <a:buFontTx/>
              <a:buChar char="-"/>
            </a:pPr>
            <a:r>
              <a:rPr kumimoji="1" lang="en-US" altLang="ja-JP" dirty="0"/>
              <a:t>20</a:t>
            </a:r>
            <a:r>
              <a:rPr kumimoji="1" lang="ja-JP" altLang="en-US"/>
              <a:t>位と</a:t>
            </a:r>
            <a:r>
              <a:rPr kumimoji="1" lang="en-US" altLang="ja-JP" dirty="0"/>
              <a:t>C</a:t>
            </a:r>
            <a:r>
              <a:rPr kumimoji="1" lang="ja-JP" altLang="en-US"/>
              <a:t>末端の</a:t>
            </a:r>
            <a:r>
              <a:rPr kumimoji="1" lang="en-US" altLang="ja-JP" dirty="0"/>
              <a:t>27-29</a:t>
            </a:r>
            <a:r>
              <a:rPr kumimoji="1" lang="ja-JP" altLang="en-US"/>
              <a:t>位が変化する傾向</a:t>
            </a:r>
            <a:endParaRPr kumimoji="1" lang="en-US" altLang="ja-JP" dirty="0"/>
          </a:p>
          <a:p>
            <a:pPr marL="171450" indent="-171450">
              <a:buFontTx/>
              <a:buChar char="-"/>
            </a:pPr>
            <a:r>
              <a:rPr kumimoji="1" lang="ja-JP" altLang="en-US"/>
              <a:t>いくつかの研究</a:t>
            </a:r>
            <a:endParaRPr kumimoji="1" lang="en-US" altLang="ja-JP" dirty="0"/>
          </a:p>
          <a:p>
            <a:pPr marL="628650" lvl="1" indent="-171450">
              <a:buFontTx/>
              <a:buChar char="-"/>
            </a:pPr>
            <a:r>
              <a:rPr kumimoji="1" lang="en-US" altLang="ja-JP" dirty="0"/>
              <a:t>N</a:t>
            </a:r>
            <a:r>
              <a:rPr kumimoji="1" lang="ja-JP" altLang="en-US"/>
              <a:t>末端が重要といってる</a:t>
            </a:r>
            <a:endParaRPr kumimoji="1" lang="en-US" altLang="ja-JP" dirty="0"/>
          </a:p>
          <a:p>
            <a:pPr marL="628650" lvl="1" indent="-171450">
              <a:buFontTx/>
              <a:buChar char="-"/>
            </a:pPr>
            <a:r>
              <a:rPr kumimoji="1" lang="ja-JP" altLang="en-US"/>
              <a:t>モデルも</a:t>
            </a:r>
            <a:r>
              <a:rPr kumimoji="1" lang="en-US" altLang="ja-JP" dirty="0"/>
              <a:t>N</a:t>
            </a:r>
            <a:r>
              <a:rPr kumimoji="1" lang="ja-JP" altLang="en-US"/>
              <a:t>末端領域には変化を加えない傾向がある</a:t>
            </a:r>
            <a:endParaRPr kumimoji="1" lang="en-US" altLang="ja-JP" dirty="0"/>
          </a:p>
          <a:p>
            <a:pPr marL="171450" indent="-171450">
              <a:buFontTx/>
              <a:buChar char="-"/>
            </a:pPr>
            <a:r>
              <a:rPr kumimoji="1" lang="en-US" altLang="ja-JP" dirty="0"/>
              <a:t>GCGR</a:t>
            </a:r>
            <a:r>
              <a:rPr kumimoji="1" lang="ja-JP" altLang="en-US"/>
              <a:t>選択的のデザイン</a:t>
            </a:r>
            <a:endParaRPr kumimoji="1" lang="en-US" altLang="ja-JP" dirty="0"/>
          </a:p>
          <a:p>
            <a:pPr marL="628650" lvl="1" indent="-171450">
              <a:buFontTx/>
              <a:buChar char="-"/>
            </a:pPr>
            <a:r>
              <a:rPr kumimoji="1" lang="en-US" altLang="ja-JP" dirty="0"/>
              <a:t>11</a:t>
            </a:r>
            <a:r>
              <a:rPr kumimoji="1" lang="ja-JP" altLang="en-US"/>
              <a:t>位</a:t>
            </a:r>
            <a:r>
              <a:rPr kumimoji="1" lang="en-US" altLang="ja-JP" dirty="0"/>
              <a:t>(S-&gt;D), 23</a:t>
            </a:r>
            <a:r>
              <a:rPr kumimoji="1" lang="ja-JP" altLang="en-US"/>
              <a:t>位</a:t>
            </a:r>
            <a:r>
              <a:rPr kumimoji="1" lang="en-US" altLang="ja-JP" dirty="0"/>
              <a:t>(V-&gt;G, Q, R)</a:t>
            </a:r>
          </a:p>
          <a:p>
            <a:pPr marL="628650" lvl="1" indent="-171450">
              <a:buFontTx/>
              <a:buChar char="-"/>
            </a:pPr>
            <a:r>
              <a:rPr kumimoji="1" lang="en-US" altLang="ja-JP" dirty="0"/>
              <a:t>P8</a:t>
            </a:r>
            <a:r>
              <a:rPr kumimoji="1" lang="ja-JP" altLang="en-US"/>
              <a:t>は新しい変異</a:t>
            </a:r>
            <a:endParaRPr kumimoji="1" lang="en-US" altLang="ja-JP" dirty="0"/>
          </a:p>
          <a:p>
            <a:pPr marL="1085850" lvl="2" indent="-171450">
              <a:buFontTx/>
              <a:buChar char="-"/>
            </a:pPr>
            <a:r>
              <a:rPr kumimoji="1" lang="en-US" altLang="ja-JP" dirty="0"/>
              <a:t>20</a:t>
            </a:r>
            <a:r>
              <a:rPr kumimoji="1" lang="ja-JP" altLang="en-US"/>
              <a:t>位</a:t>
            </a:r>
            <a:r>
              <a:rPr kumimoji="1" lang="en-US" altLang="ja-JP" dirty="0"/>
              <a:t>H 22</a:t>
            </a:r>
            <a:r>
              <a:rPr kumimoji="1" lang="ja-JP" altLang="en-US"/>
              <a:t>位</a:t>
            </a:r>
            <a:r>
              <a:rPr kumimoji="1" lang="en-US" altLang="ja-JP" dirty="0"/>
              <a:t>Q</a:t>
            </a:r>
          </a:p>
          <a:p>
            <a:r>
              <a:rPr kumimoji="1" lang="en-US" altLang="ja-JP" dirty="0"/>
              <a:t>- </a:t>
            </a:r>
            <a:r>
              <a:rPr kumimoji="1" lang="ja-JP" altLang="en-US"/>
              <a:t>これらがペプチド親和性の喪失の原因と考える</a:t>
            </a:r>
            <a:endParaRPr kumimoji="1" lang="en-US" altLang="ja-JP" dirty="0"/>
          </a:p>
          <a:p>
            <a:endParaRPr kumimoji="1" lang="en-US" altLang="ja-JP" dirty="0"/>
          </a:p>
          <a:p>
            <a:pPr marL="171450" indent="-171450">
              <a:buFontTx/>
              <a:buChar char="-"/>
            </a:pPr>
            <a:r>
              <a:rPr kumimoji="1" lang="ja-JP" altLang="en-US"/>
              <a:t>トレーニングセットとの比較</a:t>
            </a:r>
            <a:endParaRPr kumimoji="1" lang="en-US" altLang="ja-JP" dirty="0"/>
          </a:p>
          <a:p>
            <a:pPr marL="628650" lvl="1" indent="-171450">
              <a:buFontTx/>
              <a:buChar char="-"/>
            </a:pPr>
            <a:r>
              <a:rPr kumimoji="1" lang="ja-JP" altLang="en-US"/>
              <a:t>新しい複数の変異を導入している</a:t>
            </a:r>
            <a:endParaRPr kumimoji="1" lang="en-US" altLang="ja-JP" dirty="0"/>
          </a:p>
          <a:p>
            <a:pPr marL="628650" lvl="1" indent="-171450">
              <a:buFontTx/>
              <a:buChar char="-"/>
            </a:pPr>
            <a:r>
              <a:rPr kumimoji="1" lang="en-US" altLang="ja-JP" dirty="0"/>
              <a:t>P3</a:t>
            </a:r>
          </a:p>
          <a:p>
            <a:pPr marL="1085850" lvl="2" indent="-171450">
              <a:buFontTx/>
              <a:buChar char="-"/>
            </a:pPr>
            <a:r>
              <a:rPr kumimoji="1" lang="ja-JP" altLang="en-US"/>
              <a:t>トレーニングセットの配列</a:t>
            </a:r>
            <a:r>
              <a:rPr kumimoji="1" lang="en-US" altLang="ja-JP" dirty="0"/>
              <a:t>20%</a:t>
            </a:r>
            <a:r>
              <a:rPr kumimoji="1" lang="ja-JP" altLang="en-US"/>
              <a:t>未満で見られる</a:t>
            </a:r>
            <a:r>
              <a:rPr kumimoji="1" lang="en-US" altLang="ja-JP" dirty="0"/>
              <a:t>5</a:t>
            </a:r>
            <a:r>
              <a:rPr kumimoji="1" lang="ja-JP" altLang="en-US"/>
              <a:t>つの変異</a:t>
            </a:r>
            <a:endParaRPr kumimoji="1" lang="en-US" altLang="ja-JP" dirty="0"/>
          </a:p>
          <a:p>
            <a:pPr marL="1085850" lvl="2" indent="-171450">
              <a:buFontTx/>
              <a:buChar char="-"/>
            </a:pPr>
            <a:r>
              <a:rPr kumimoji="1" lang="ja-JP" altLang="en-US"/>
              <a:t>トレーニングデータではなかった</a:t>
            </a:r>
            <a:r>
              <a:rPr kumimoji="1" lang="en-US" altLang="ja-JP" dirty="0"/>
              <a:t>L</a:t>
            </a:r>
            <a:r>
              <a:rPr kumimoji="1" lang="ja-JP" altLang="en-US"/>
              <a:t>がある</a:t>
            </a:r>
            <a:endParaRPr kumimoji="1" lang="en-US" altLang="ja-JP" dirty="0"/>
          </a:p>
          <a:p>
            <a:pPr marL="628650" lvl="1" indent="-171450">
              <a:buFontTx/>
              <a:buChar char="-"/>
            </a:pPr>
            <a:r>
              <a:rPr kumimoji="1" lang="en-US" altLang="ja-JP" dirty="0"/>
              <a:t>P1,2,4,5</a:t>
            </a:r>
          </a:p>
          <a:p>
            <a:pPr marL="1085850" lvl="2" indent="-171450">
              <a:buFontTx/>
              <a:buChar char="-"/>
            </a:pPr>
            <a:r>
              <a:rPr kumimoji="1" lang="ja-JP" altLang="en-US"/>
              <a:t>トレーニングでっとでなかった</a:t>
            </a:r>
            <a:r>
              <a:rPr kumimoji="1" lang="en-US" altLang="ja-JP" dirty="0"/>
              <a:t>4〜6</a:t>
            </a:r>
            <a:r>
              <a:rPr kumimoji="1" lang="ja-JP" altLang="en-US"/>
              <a:t>の変異</a:t>
            </a:r>
            <a:endParaRPr kumimoji="1" lang="en-US" altLang="ja-JP" dirty="0"/>
          </a:p>
          <a:p>
            <a:pPr marL="1085850" lvl="2" indent="-171450">
              <a:buFontTx/>
              <a:buChar char="-"/>
            </a:pPr>
            <a:r>
              <a:rPr kumimoji="1" lang="ja-JP" altLang="en-US"/>
              <a:t>そのほとんどが</a:t>
            </a:r>
            <a:r>
              <a:rPr kumimoji="1" lang="en-US" altLang="ja-JP" dirty="0"/>
              <a:t>C</a:t>
            </a:r>
            <a:r>
              <a:rPr kumimoji="1" lang="ja-JP" altLang="en-US"/>
              <a:t>末端領域</a:t>
            </a:r>
            <a:endParaRPr kumimoji="1" lang="en-US" altLang="ja-JP" dirty="0"/>
          </a:p>
          <a:p>
            <a:pPr marL="628650" lvl="1" indent="-171450">
              <a:buFontTx/>
              <a:buChar char="-"/>
            </a:pPr>
            <a:r>
              <a:rPr kumimoji="1" lang="en-US" altLang="ja-JP" dirty="0"/>
              <a:t>P14</a:t>
            </a:r>
          </a:p>
          <a:p>
            <a:pPr marL="1085850" lvl="2" indent="-171450">
              <a:buFontTx/>
              <a:buChar char="-"/>
            </a:pPr>
            <a:r>
              <a:rPr kumimoji="1" lang="en-US" altLang="ja-JP" dirty="0"/>
              <a:t>4</a:t>
            </a:r>
            <a:r>
              <a:rPr kumimoji="1" lang="ja-JP" altLang="en-US"/>
              <a:t>つの定頻度の置換と</a:t>
            </a:r>
            <a:endParaRPr kumimoji="1" lang="en-US" altLang="ja-JP" dirty="0"/>
          </a:p>
          <a:p>
            <a:pPr marL="1085850" lvl="2" indent="-171450">
              <a:buFontTx/>
              <a:buChar char="-"/>
            </a:pPr>
            <a:r>
              <a:rPr kumimoji="1" lang="en-US" altLang="ja-JP" dirty="0"/>
              <a:t>2</a:t>
            </a:r>
            <a:r>
              <a:rPr kumimoji="1" lang="ja-JP" altLang="en-US"/>
              <a:t>つの新しい変異</a:t>
            </a:r>
            <a:r>
              <a:rPr kumimoji="1" lang="en-US" altLang="ja-JP" dirty="0"/>
              <a:t> 21</a:t>
            </a:r>
            <a:r>
              <a:rPr kumimoji="1" lang="ja-JP" altLang="en-US"/>
              <a:t>と</a:t>
            </a:r>
            <a:r>
              <a:rPr kumimoji="1" lang="en-US" altLang="ja-JP" dirty="0"/>
              <a:t>24</a:t>
            </a:r>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32</a:t>
            </a:fld>
            <a:endParaRPr kumimoji="1" lang="ja-JP" altLang="en-US"/>
          </a:p>
        </p:txBody>
      </p:sp>
    </p:spTree>
    <p:extLst>
      <p:ext uri="{BB962C8B-B14F-4D97-AF65-F5344CB8AC3E}">
        <p14:creationId xmlns:p14="http://schemas.microsoft.com/office/powerpoint/2010/main" val="3501028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en-US" altLang="ja-JP" dirty="0"/>
              <a:t>GLP-1</a:t>
            </a:r>
            <a:r>
              <a:rPr kumimoji="1" lang="ja-JP" altLang="en-US"/>
              <a:t>について</a:t>
            </a:r>
            <a:endParaRPr kumimoji="1" lang="en-US" altLang="ja-JP" dirty="0"/>
          </a:p>
          <a:p>
            <a:pPr marL="171450" indent="-171450">
              <a:buFontTx/>
              <a:buChar char="-"/>
            </a:pPr>
            <a:r>
              <a:rPr kumimoji="1" lang="en-US" altLang="ja-JP" dirty="0"/>
              <a:t>GLP-1</a:t>
            </a:r>
            <a:r>
              <a:rPr kumimoji="1" lang="ja-JP" altLang="en-US"/>
              <a:t>は、</a:t>
            </a:r>
            <a:r>
              <a:rPr kumimoji="1" lang="en-US" altLang="ja-JP" dirty="0"/>
              <a:t>G</a:t>
            </a:r>
            <a:r>
              <a:rPr kumimoji="1" lang="ja-JP" altLang="en-US"/>
              <a:t>タンパク質共役受容体である</a:t>
            </a:r>
            <a:r>
              <a:rPr kumimoji="1" lang="en-US" altLang="ja-JP" dirty="0"/>
              <a:t>GLP-1</a:t>
            </a:r>
            <a:r>
              <a:rPr kumimoji="1" lang="ja-JP" altLang="en-US"/>
              <a:t>受容体にシグナルを送り作動させることで、代謝恒常性の維持に重要な役割を果たすペプチドホルモンです。</a:t>
            </a:r>
            <a:endParaRPr kumimoji="1" lang="en-US" altLang="ja-JP" dirty="0"/>
          </a:p>
          <a:p>
            <a:pPr marL="171450" indent="-171450">
              <a:buFontTx/>
              <a:buChar char="-"/>
            </a:pPr>
            <a:r>
              <a:rPr kumimoji="1" lang="en-US" altLang="ja-JP" dirty="0"/>
              <a:t>GLP-1R</a:t>
            </a:r>
            <a:r>
              <a:rPr kumimoji="1" lang="ja-JP" altLang="en-US"/>
              <a:t>が作動することで、</a:t>
            </a:r>
            <a:r>
              <a:rPr kumimoji="1" lang="en-US" altLang="ja-JP" dirty="0"/>
              <a:t>cAMP</a:t>
            </a:r>
            <a:r>
              <a:rPr kumimoji="1" lang="ja-JP" altLang="en-US"/>
              <a:t>が産生され、インスリンの分泌を促進します。</a:t>
            </a:r>
            <a:endParaRPr kumimoji="1" lang="en-US" altLang="ja-JP" dirty="0"/>
          </a:p>
          <a:p>
            <a:pPr marL="171450" indent="-171450">
              <a:buFontTx/>
              <a:buChar char="-"/>
            </a:pPr>
            <a:r>
              <a:rPr kumimoji="1" lang="ja-JP" altLang="en-US"/>
              <a:t>これによって、血糖値の低下、食欲の低下、体重の減少などの作用があります。</a:t>
            </a:r>
            <a:endParaRPr kumimoji="1" lang="en-US" altLang="ja-JP" dirty="0"/>
          </a:p>
          <a:p>
            <a:pPr marL="171450" indent="-171450">
              <a:buFontTx/>
              <a:buChar char="-"/>
            </a:pPr>
            <a:r>
              <a:rPr kumimoji="1" lang="en-US" altLang="ja-JP" dirty="0"/>
              <a:t>GLP-1</a:t>
            </a:r>
            <a:r>
              <a:rPr kumimoji="1" lang="ja-JP" altLang="en-US"/>
              <a:t>の化学アナログは、現在、２型糖尿病、肥満症の治療薬として承認されています。</a:t>
            </a:r>
            <a:endParaRPr kumimoji="1" lang="en-US" altLang="ja-JP" dirty="0"/>
          </a:p>
          <a:p>
            <a:pPr marL="171450" indent="-171450">
              <a:buFontTx/>
              <a:buChar char="-"/>
            </a:pPr>
            <a:r>
              <a:rPr kumimoji="1" lang="ja-JP" altLang="en-US"/>
              <a:t>そのため、</a:t>
            </a:r>
            <a:r>
              <a:rPr kumimoji="1" lang="en-US" altLang="ja-JP" dirty="0"/>
              <a:t>GLP-1R</a:t>
            </a:r>
            <a:r>
              <a:rPr kumimoji="1" lang="ja-JP" altLang="en-US"/>
              <a:t>は、</a:t>
            </a:r>
            <a:r>
              <a:rPr kumimoji="1" lang="en-US" altLang="ja-JP" dirty="0"/>
              <a:t>T2D, </a:t>
            </a:r>
            <a:r>
              <a:rPr kumimoji="1" lang="ja-JP" altLang="en-US"/>
              <a:t>肥満症</a:t>
            </a:r>
            <a:r>
              <a:rPr kumimoji="1" lang="en-US" altLang="ja-JP" dirty="0"/>
              <a:t>, MASH</a:t>
            </a:r>
            <a:r>
              <a:rPr kumimoji="1" lang="ja-JP" altLang="en-US"/>
              <a:t>の治療標的です。</a:t>
            </a:r>
            <a:endParaRPr kumimoji="1" lang="en-US" altLang="ja-JP" dirty="0"/>
          </a:p>
          <a:p>
            <a:endParaRPr kumimoji="1" lang="en-US" altLang="ja-JP" dirty="0"/>
          </a:p>
          <a:p>
            <a:endParaRPr kumimoji="1" lang="en-US" altLang="ja-JP" dirty="0"/>
          </a:p>
          <a:p>
            <a:r>
              <a:rPr kumimoji="1" lang="ja-JP" altLang="en-US"/>
              <a:t>ペプチドホルモン</a:t>
            </a:r>
            <a:endParaRPr kumimoji="1" lang="en-US" altLang="ja-JP" dirty="0"/>
          </a:p>
          <a:p>
            <a:pPr lvl="1"/>
            <a:r>
              <a:rPr lang="ja-JP" altLang="en-US"/>
              <a:t>細胞膜レセプターを介してシグナルを伝達</a:t>
            </a:r>
            <a:endParaRPr lang="en-US" altLang="ja-JP" dirty="0"/>
          </a:p>
          <a:p>
            <a:pPr lvl="1"/>
            <a:r>
              <a:rPr kumimoji="1" lang="ja-JP" altLang="en-US"/>
              <a:t>エネルギー代謝、成長、睡眠、血圧などの生理学的プロセスを制御</a:t>
            </a:r>
            <a:endParaRPr kumimoji="1" lang="en-US" altLang="ja-JP" dirty="0"/>
          </a:p>
          <a:p>
            <a:r>
              <a:rPr lang="ja-JP" altLang="en-US"/>
              <a:t>代謝恒常性の維持に重要な役割を果たす螺旋状ペプチド</a:t>
            </a:r>
            <a:endParaRPr lang="en-US" altLang="ja-JP" dirty="0"/>
          </a:p>
          <a:p>
            <a:pPr lvl="1"/>
            <a:r>
              <a:rPr lang="ja-JP" altLang="en-US"/>
              <a:t>グルカゴン</a:t>
            </a:r>
            <a:r>
              <a:rPr lang="en-US" altLang="ja-JP" dirty="0"/>
              <a:t>(GCG)</a:t>
            </a:r>
          </a:p>
          <a:p>
            <a:pPr lvl="1"/>
            <a:r>
              <a:rPr lang="ja-JP" altLang="en-US"/>
              <a:t>グルカゴン様ペプチド</a:t>
            </a:r>
            <a:r>
              <a:rPr lang="en-US" altLang="ja-JP" dirty="0"/>
              <a:t>(GLP-1)</a:t>
            </a:r>
          </a:p>
          <a:p>
            <a:pPr lvl="1"/>
            <a:r>
              <a:rPr lang="ja-JP" altLang="en-US"/>
              <a:t>それぞれ</a:t>
            </a:r>
            <a:r>
              <a:rPr lang="en-US" altLang="ja-JP" dirty="0"/>
              <a:t>G</a:t>
            </a:r>
            <a:r>
              <a:rPr lang="ja-JP" altLang="en-US"/>
              <a:t>タンパク質共役型受容体</a:t>
            </a:r>
            <a:r>
              <a:rPr lang="en-US" altLang="ja-JP" dirty="0"/>
              <a:t>(GPCR)</a:t>
            </a:r>
            <a:r>
              <a:rPr lang="ja-JP" altLang="en-US"/>
              <a:t>の</a:t>
            </a:r>
            <a:r>
              <a:rPr lang="en-US" altLang="ja-JP" dirty="0"/>
              <a:t>GCGR</a:t>
            </a:r>
            <a:r>
              <a:rPr lang="ja-JP" altLang="en-US"/>
              <a:t>と</a:t>
            </a:r>
            <a:r>
              <a:rPr lang="en-US" altLang="ja-JP" dirty="0"/>
              <a:t>GLP-1R</a:t>
            </a:r>
            <a:r>
              <a:rPr lang="ja-JP" altLang="en-US"/>
              <a:t>にシグナルを送り作動させる</a:t>
            </a:r>
            <a:endParaRPr lang="en-US" altLang="ja-JP" dirty="0"/>
          </a:p>
          <a:p>
            <a:r>
              <a:rPr kumimoji="1" lang="en-US" altLang="ja-JP" dirty="0"/>
              <a:t>GLP-1R</a:t>
            </a:r>
            <a:r>
              <a:rPr kumimoji="1" lang="ja-JP" altLang="en-US"/>
              <a:t>アゴニスト</a:t>
            </a:r>
            <a:endParaRPr kumimoji="1" lang="en-US" altLang="ja-JP" dirty="0"/>
          </a:p>
          <a:p>
            <a:pPr lvl="1"/>
            <a:r>
              <a:rPr lang="ja-JP" altLang="en-US"/>
              <a:t>血糖値を下げ、摂食を抑制し、体重を減少させる</a:t>
            </a:r>
            <a:endParaRPr lang="en-US" altLang="ja-JP" dirty="0"/>
          </a:p>
          <a:p>
            <a:pPr lvl="1"/>
            <a:r>
              <a:rPr kumimoji="1" lang="en-US" altLang="ja-JP" dirty="0"/>
              <a:t>2</a:t>
            </a:r>
            <a:r>
              <a:rPr kumimoji="1" lang="ja-JP" altLang="en-US"/>
              <a:t>型糖尿病および肥満症の治療薬として承認されている</a:t>
            </a:r>
            <a:endParaRPr kumimoji="1" lang="en-US" altLang="ja-JP" dirty="0"/>
          </a:p>
          <a:p>
            <a:r>
              <a:rPr lang="en-US" altLang="ja-JP" dirty="0"/>
              <a:t>GLP-1R</a:t>
            </a:r>
            <a:r>
              <a:rPr lang="ja-JP" altLang="en-US"/>
              <a:t>と</a:t>
            </a:r>
            <a:r>
              <a:rPr lang="en-US" altLang="ja-JP" dirty="0"/>
              <a:t>GCGR</a:t>
            </a:r>
            <a:r>
              <a:rPr lang="ja-JP" altLang="en-US"/>
              <a:t>の両方の単分子コアアゴニストのペプチド類似体</a:t>
            </a:r>
            <a:endParaRPr lang="en-US" altLang="ja-JP" dirty="0"/>
          </a:p>
          <a:p>
            <a:pPr lvl="1"/>
            <a:r>
              <a:rPr lang="en-US" altLang="ja-JP" dirty="0"/>
              <a:t>T2D</a:t>
            </a:r>
            <a:r>
              <a:rPr lang="ja-JP" altLang="en-US"/>
              <a:t>、肥満症、非アルコール性脂肪肝炎</a:t>
            </a:r>
            <a:r>
              <a:rPr lang="en-US" altLang="ja-JP" dirty="0"/>
              <a:t>(MASH)</a:t>
            </a:r>
            <a:r>
              <a:rPr lang="ja-JP" altLang="en-US"/>
              <a:t>の治療薬として臨床開発中</a:t>
            </a:r>
            <a:endParaRPr lang="en-US" altLang="ja-JP" dirty="0"/>
          </a:p>
          <a:p>
            <a:endParaRPr kumimoji="1" lang="en-US" altLang="ja-JP" dirty="0"/>
          </a:p>
          <a:p>
            <a:r>
              <a:rPr kumimoji="1" lang="en-US" altLang="ja-JP" dirty="0"/>
              <a:t>- GLP-1</a:t>
            </a:r>
            <a:r>
              <a:rPr kumimoji="1" lang="ja-JP" altLang="en-US"/>
              <a:t>の動作</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33</a:t>
            </a:fld>
            <a:endParaRPr kumimoji="1" lang="ja-JP" altLang="en-US"/>
          </a:p>
        </p:txBody>
      </p:sp>
    </p:spTree>
    <p:extLst>
      <p:ext uri="{BB962C8B-B14F-4D97-AF65-F5344CB8AC3E}">
        <p14:creationId xmlns:p14="http://schemas.microsoft.com/office/powerpoint/2010/main" val="2942146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新しいクラス</a:t>
            </a:r>
            <a:r>
              <a:rPr kumimoji="1" lang="en-US" altLang="ja-JP" dirty="0"/>
              <a:t>B GCGR</a:t>
            </a:r>
            <a:r>
              <a:rPr kumimoji="1" lang="ja-JP" altLang="en-US"/>
              <a:t>の標的薬の創製を目標に幾つかの研究</a:t>
            </a:r>
            <a:endParaRPr kumimoji="1" lang="en-US" altLang="ja-JP" dirty="0"/>
          </a:p>
          <a:p>
            <a:pPr marL="171450" indent="-171450">
              <a:buFontTx/>
              <a:buChar char="-"/>
            </a:pPr>
            <a:r>
              <a:rPr kumimoji="1" lang="ja-JP" altLang="en-US"/>
              <a:t>高力価の単分子</a:t>
            </a:r>
            <a:r>
              <a:rPr kumimoji="1" lang="en-US" altLang="ja-JP" dirty="0"/>
              <a:t>GCGR.GLP-1R</a:t>
            </a:r>
            <a:r>
              <a:rPr kumimoji="1" lang="ja-JP" altLang="en-US"/>
              <a:t>デュアルアゴニストの設計</a:t>
            </a:r>
            <a:endParaRPr kumimoji="1" lang="en-US" altLang="ja-JP" dirty="0"/>
          </a:p>
          <a:p>
            <a:pPr marL="628650" lvl="1" indent="-171450">
              <a:buFontTx/>
              <a:buChar char="-"/>
            </a:pPr>
            <a:r>
              <a:rPr kumimoji="1" lang="ja-JP" altLang="en-US"/>
              <a:t>類似体の中間</a:t>
            </a:r>
            <a:endParaRPr kumimoji="1" lang="en-US" altLang="ja-JP" dirty="0"/>
          </a:p>
          <a:p>
            <a:pPr marL="628650" lvl="1" indent="-171450">
              <a:buFontTx/>
              <a:buChar char="-"/>
            </a:pPr>
            <a:r>
              <a:rPr kumimoji="1" lang="en-US" altLang="ja-JP" dirty="0"/>
              <a:t>C</a:t>
            </a:r>
            <a:r>
              <a:rPr kumimoji="1" lang="ja-JP" altLang="en-US"/>
              <a:t>末端セグメントの置換</a:t>
            </a:r>
            <a:endParaRPr kumimoji="1" lang="en-US" altLang="ja-JP" dirty="0"/>
          </a:p>
          <a:p>
            <a:pPr marL="171450" indent="-171450">
              <a:buFontTx/>
              <a:buChar char="-"/>
            </a:pPr>
            <a:r>
              <a:rPr kumimoji="1" lang="ja-JP" altLang="en-US"/>
              <a:t>受容体とリガンドの共結晶構造の決定と変異研究</a:t>
            </a:r>
            <a:endParaRPr kumimoji="1" lang="en-US" altLang="ja-JP" dirty="0"/>
          </a:p>
          <a:p>
            <a:pPr marL="628650" lvl="1" indent="-171450">
              <a:buFontTx/>
              <a:buChar char="-"/>
            </a:pPr>
            <a:r>
              <a:rPr kumimoji="1" lang="ja-JP" altLang="en-US"/>
              <a:t>ペプチド結合と受容体活性化の</a:t>
            </a:r>
            <a:r>
              <a:rPr kumimoji="1" lang="en-US" altLang="ja-JP" dirty="0"/>
              <a:t>2</a:t>
            </a:r>
            <a:r>
              <a:rPr kumimoji="1" lang="ja-JP" altLang="en-US"/>
              <a:t>段階モデルを導いた</a:t>
            </a:r>
            <a:endParaRPr kumimoji="1" lang="en-US" altLang="ja-JP" dirty="0"/>
          </a:p>
          <a:p>
            <a:pPr marL="628650" lvl="1" indent="-171450">
              <a:buFontTx/>
              <a:buChar char="-"/>
            </a:pPr>
            <a:r>
              <a:rPr kumimoji="1" lang="ja-JP" altLang="en-US"/>
              <a:t>メカニズム</a:t>
            </a:r>
            <a:endParaRPr kumimoji="1" lang="en-US" altLang="ja-JP" dirty="0"/>
          </a:p>
          <a:p>
            <a:pPr marL="1085850" lvl="2" indent="-171450">
              <a:buFontTx/>
              <a:buChar char="-"/>
            </a:pPr>
            <a:r>
              <a:rPr kumimoji="1" lang="ja-JP" altLang="en-US"/>
              <a:t>ペプチドの</a:t>
            </a:r>
            <a:r>
              <a:rPr kumimoji="1" lang="en-US" altLang="ja-JP" dirty="0"/>
              <a:t>C</a:t>
            </a:r>
            <a:r>
              <a:rPr kumimoji="1" lang="ja-JP" altLang="en-US"/>
              <a:t>末端が受容体の細胞外ドメインに結合し、</a:t>
            </a:r>
            <a:endParaRPr kumimoji="1" lang="en-US" altLang="ja-JP" dirty="0"/>
          </a:p>
          <a:p>
            <a:pPr marL="1085850" lvl="2" indent="-171450">
              <a:buFontTx/>
              <a:buChar char="-"/>
            </a:pPr>
            <a:r>
              <a:rPr kumimoji="1" lang="ja-JP" altLang="en-US"/>
              <a:t>ペプチドの</a:t>
            </a:r>
            <a:r>
              <a:rPr kumimoji="1" lang="en-US" altLang="ja-JP" dirty="0"/>
              <a:t>N</a:t>
            </a:r>
            <a:r>
              <a:rPr kumimoji="1" lang="ja-JP" altLang="en-US"/>
              <a:t>末端が膜貫通ヘリックスと細胞外ループによって形成されるポケットに挿入され</a:t>
            </a:r>
            <a:endParaRPr kumimoji="1" lang="en-US" altLang="ja-JP" dirty="0"/>
          </a:p>
          <a:p>
            <a:pPr marL="1085850" lvl="2" indent="-171450">
              <a:buFontTx/>
              <a:buChar char="-"/>
            </a:pPr>
            <a:r>
              <a:rPr kumimoji="1" lang="ja-JP" altLang="en-US"/>
              <a:t>受容体の活性化とシグナル伝達を引き起こすと考えられる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34</a:t>
            </a:fld>
            <a:endParaRPr kumimoji="1" lang="ja-JP" altLang="en-US"/>
          </a:p>
        </p:txBody>
      </p:sp>
    </p:spTree>
    <p:extLst>
      <p:ext uri="{BB962C8B-B14F-4D97-AF65-F5344CB8AC3E}">
        <p14:creationId xmlns:p14="http://schemas.microsoft.com/office/powerpoint/2010/main" val="205119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en-US" altLang="ja-JP" dirty="0"/>
              <a:t>GLP-1</a:t>
            </a:r>
            <a:r>
              <a:rPr kumimoji="1" lang="ja-JP" altLang="en-US"/>
              <a:t>は</a:t>
            </a:r>
            <a:r>
              <a:rPr kumimoji="1" lang="en-US" altLang="ja-JP" dirty="0"/>
              <a:t>T2D</a:t>
            </a:r>
            <a:r>
              <a:rPr kumimoji="1" lang="ja-JP" altLang="en-US"/>
              <a:t>などに効く代謝作用がありますが、強力な活性化は、吐き気などの有害事象を誘発することがあります。</a:t>
            </a:r>
            <a:endParaRPr kumimoji="1" lang="en-US" altLang="ja-JP" dirty="0"/>
          </a:p>
          <a:p>
            <a:pPr marL="171450" indent="-171450">
              <a:buFontTx/>
              <a:buChar char="-"/>
            </a:pPr>
            <a:r>
              <a:rPr kumimoji="1" lang="ja-JP" altLang="en-US"/>
              <a:t>そのため、</a:t>
            </a:r>
            <a:r>
              <a:rPr kumimoji="1" lang="en-US" altLang="ja-JP" dirty="0"/>
              <a:t>GLP-1</a:t>
            </a:r>
            <a:r>
              <a:rPr kumimoji="1" lang="ja-JP" altLang="en-US"/>
              <a:t>の糖尿病治療薬は、用量を調整して投与されます。</a:t>
            </a:r>
            <a:endParaRPr kumimoji="1" lang="en-US" altLang="ja-JP" dirty="0"/>
          </a:p>
          <a:p>
            <a:pPr marL="171450" indent="-171450">
              <a:buFontTx/>
              <a:buChar char="-"/>
            </a:pPr>
            <a:r>
              <a:rPr kumimoji="1" lang="ja-JP" altLang="en-US"/>
              <a:t>現在は副作用の少ない、より効果的な治療法の開発が期待されています。</a:t>
            </a:r>
            <a:endParaRPr kumimoji="1" lang="en-US" altLang="ja-JP" dirty="0"/>
          </a:p>
          <a:p>
            <a:pPr marL="171450" indent="-171450">
              <a:buFontTx/>
              <a:buChar char="-"/>
            </a:pPr>
            <a:endParaRPr kumimoji="1" lang="en-US" altLang="ja-JP" dirty="0"/>
          </a:p>
          <a:p>
            <a:pPr marL="171450" indent="-171450">
              <a:buFontTx/>
              <a:buChar char="-"/>
            </a:pPr>
            <a:r>
              <a:rPr kumimoji="1" lang="ja-JP" altLang="en-US"/>
              <a:t>そこで注目されているのが</a:t>
            </a:r>
            <a:r>
              <a:rPr kumimoji="1" lang="en-US" altLang="ja-JP" dirty="0"/>
              <a:t>GCGR/GLP-1R</a:t>
            </a:r>
            <a:r>
              <a:rPr kumimoji="1" lang="ja-JP" altLang="en-US"/>
              <a:t>デュアルアゴニストです。</a:t>
            </a:r>
            <a:endParaRPr kumimoji="1" lang="en-US" altLang="ja-JP" dirty="0"/>
          </a:p>
          <a:p>
            <a:pPr marL="171450" indent="-171450">
              <a:buFontTx/>
              <a:buChar char="-"/>
            </a:pPr>
            <a:r>
              <a:rPr kumimoji="1" lang="ja-JP" altLang="en-US"/>
              <a:t>グルカゴン受容体と</a:t>
            </a:r>
            <a:r>
              <a:rPr kumimoji="1" lang="en-US" altLang="ja-JP" dirty="0"/>
              <a:t>GLP-1</a:t>
            </a:r>
            <a:r>
              <a:rPr kumimoji="1" lang="ja-JP" altLang="en-US"/>
              <a:t>受容体を同時に活性化することができる単分子のアゴニストです。</a:t>
            </a:r>
            <a:endParaRPr kumimoji="1" lang="en-US" altLang="ja-JP" dirty="0"/>
          </a:p>
          <a:p>
            <a:pPr marL="171450" indent="-171450">
              <a:buFontTx/>
              <a:buChar char="-"/>
            </a:pPr>
            <a:r>
              <a:rPr kumimoji="1" lang="ja-JP" altLang="en-US"/>
              <a:t>グルカゴン受容体の活性化は、食事摂取量の減少、エネルギー消費量の増加をもたらしますが、糖新生による血糖値上昇があります。</a:t>
            </a:r>
            <a:endParaRPr kumimoji="1" lang="en-US" altLang="ja-JP" dirty="0"/>
          </a:p>
          <a:p>
            <a:pPr marL="171450" indent="-171450">
              <a:buFontTx/>
              <a:buChar char="-"/>
            </a:pPr>
            <a:r>
              <a:rPr kumimoji="1" lang="ja-JP" altLang="en-US"/>
              <a:t>それを</a:t>
            </a:r>
            <a:r>
              <a:rPr kumimoji="1" lang="en-US" altLang="ja-JP" dirty="0"/>
              <a:t>GLP-1R</a:t>
            </a:r>
            <a:r>
              <a:rPr kumimoji="1" lang="ja-JP" altLang="en-US"/>
              <a:t>と同時に作用させることで、血糖コントロール効果を打ち消し、良い作用は相加的に作動させます。</a:t>
            </a:r>
            <a:endParaRPr kumimoji="1" lang="en-US" altLang="ja-JP" dirty="0"/>
          </a:p>
          <a:p>
            <a:pPr marL="171450" indent="-171450">
              <a:buFontTx/>
              <a:buChar char="-"/>
            </a:pPr>
            <a:r>
              <a:rPr kumimoji="1" lang="ja-JP" altLang="en-US"/>
              <a:t>それによって、食欲低下作用や、肝臓での脂肪分解が</a:t>
            </a:r>
            <a:r>
              <a:rPr kumimoji="1" lang="en-US" altLang="ja-JP" dirty="0"/>
              <a:t>dual agonist</a:t>
            </a:r>
            <a:r>
              <a:rPr kumimoji="1" lang="ja-JP" altLang="en-US"/>
              <a:t>によって誘導されます。</a:t>
            </a:r>
            <a:endParaRPr kumimoji="1" lang="en-US" altLang="ja-JP" dirty="0"/>
          </a:p>
          <a:p>
            <a:pPr marL="171450" indent="-171450">
              <a:buFontTx/>
              <a:buChar char="-"/>
            </a:pPr>
            <a:r>
              <a:rPr kumimoji="1" lang="ja-JP" altLang="en-US"/>
              <a:t>そのため、グルカゴン</a:t>
            </a:r>
            <a:r>
              <a:rPr kumimoji="1" lang="en-US" altLang="ja-JP" dirty="0"/>
              <a:t>/GLP-1</a:t>
            </a:r>
            <a:r>
              <a:rPr kumimoji="1" lang="ja-JP" altLang="en-US"/>
              <a:t>デュアルアゴニストはより安全な治療薬となる可能性があります。</a:t>
            </a:r>
            <a:endParaRPr kumimoji="1" lang="en-US" altLang="ja-JP" dirty="0"/>
          </a:p>
          <a:p>
            <a:endParaRPr kumimoji="1" lang="en-US" altLang="ja-JP" dirty="0"/>
          </a:p>
          <a:p>
            <a:endParaRPr kumimoji="1" lang="en-US" altLang="ja-JP" dirty="0"/>
          </a:p>
          <a:p>
            <a:r>
              <a:rPr kumimoji="1" lang="en-US" altLang="ja-JP" dirty="0"/>
              <a:t>- </a:t>
            </a:r>
            <a:r>
              <a:rPr kumimoji="1" lang="ja-JP" altLang="en-US"/>
              <a:t>デュアルアゴニストの何が何につながるのかの目的を明らかに</a:t>
            </a:r>
            <a:endParaRPr kumimoji="1" lang="en-US" altLang="ja-JP" dirty="0"/>
          </a:p>
          <a:p>
            <a:endParaRPr kumimoji="1" lang="en-US" altLang="ja-JP" dirty="0"/>
          </a:p>
          <a:p>
            <a:endParaRPr kumimoji="1" lang="en-US" altLang="ja-JP" dirty="0"/>
          </a:p>
          <a:p>
            <a:endParaRPr kumimoji="1" lang="en-US" altLang="ja-JP" dirty="0"/>
          </a:p>
          <a:p>
            <a:r>
              <a:rPr kumimoji="1" lang="ja-JP" altLang="en-US"/>
              <a:t>ペプチドホルモン</a:t>
            </a:r>
            <a:endParaRPr kumimoji="1" lang="en-US" altLang="ja-JP" dirty="0"/>
          </a:p>
          <a:p>
            <a:pPr lvl="1"/>
            <a:r>
              <a:rPr lang="ja-JP" altLang="en-US"/>
              <a:t>細胞膜レセプターを介してシグナルを伝達</a:t>
            </a:r>
            <a:endParaRPr lang="en-US" altLang="ja-JP" dirty="0"/>
          </a:p>
          <a:p>
            <a:pPr lvl="1"/>
            <a:r>
              <a:rPr kumimoji="1" lang="ja-JP" altLang="en-US"/>
              <a:t>エネルギー代謝、成長、睡眠、血圧などの生理学的プロセスを制御</a:t>
            </a:r>
            <a:endParaRPr kumimoji="1" lang="en-US" altLang="ja-JP" dirty="0"/>
          </a:p>
          <a:p>
            <a:r>
              <a:rPr lang="ja-JP" altLang="en-US"/>
              <a:t>代謝恒常性の維持に重要な役割を果たす螺旋状ペプチド</a:t>
            </a:r>
            <a:endParaRPr lang="en-US" altLang="ja-JP" dirty="0"/>
          </a:p>
          <a:p>
            <a:pPr lvl="1"/>
            <a:r>
              <a:rPr lang="ja-JP" altLang="en-US"/>
              <a:t>グルカゴン</a:t>
            </a:r>
            <a:r>
              <a:rPr lang="en-US" altLang="ja-JP" dirty="0"/>
              <a:t>(GCG)</a:t>
            </a:r>
          </a:p>
          <a:p>
            <a:pPr lvl="1"/>
            <a:r>
              <a:rPr lang="ja-JP" altLang="en-US"/>
              <a:t>グルカゴン様ペプチド</a:t>
            </a:r>
            <a:r>
              <a:rPr lang="en-US" altLang="ja-JP" dirty="0"/>
              <a:t>(GLP-1)</a:t>
            </a:r>
          </a:p>
          <a:p>
            <a:pPr lvl="1"/>
            <a:r>
              <a:rPr lang="ja-JP" altLang="en-US"/>
              <a:t>それぞれ</a:t>
            </a:r>
            <a:r>
              <a:rPr lang="en-US" altLang="ja-JP" dirty="0"/>
              <a:t>G</a:t>
            </a:r>
            <a:r>
              <a:rPr lang="ja-JP" altLang="en-US"/>
              <a:t>タンパク質共役型受容体</a:t>
            </a:r>
            <a:r>
              <a:rPr lang="en-US" altLang="ja-JP" dirty="0"/>
              <a:t>(GPCR)</a:t>
            </a:r>
            <a:r>
              <a:rPr lang="ja-JP" altLang="en-US"/>
              <a:t>の</a:t>
            </a:r>
            <a:r>
              <a:rPr lang="en-US" altLang="ja-JP" dirty="0"/>
              <a:t>GCGR</a:t>
            </a:r>
            <a:r>
              <a:rPr lang="ja-JP" altLang="en-US"/>
              <a:t>と</a:t>
            </a:r>
            <a:r>
              <a:rPr lang="en-US" altLang="ja-JP" dirty="0"/>
              <a:t>GLP-1R</a:t>
            </a:r>
            <a:r>
              <a:rPr lang="ja-JP" altLang="en-US"/>
              <a:t>にシグナルを送り作動させる</a:t>
            </a:r>
            <a:endParaRPr lang="en-US" altLang="ja-JP" dirty="0"/>
          </a:p>
          <a:p>
            <a:r>
              <a:rPr kumimoji="1" lang="en-US" altLang="ja-JP" dirty="0"/>
              <a:t>GLP-1R</a:t>
            </a:r>
            <a:r>
              <a:rPr kumimoji="1" lang="ja-JP" altLang="en-US"/>
              <a:t>アゴニスト</a:t>
            </a:r>
            <a:endParaRPr kumimoji="1" lang="en-US" altLang="ja-JP" dirty="0"/>
          </a:p>
          <a:p>
            <a:pPr lvl="1"/>
            <a:r>
              <a:rPr lang="ja-JP" altLang="en-US"/>
              <a:t>血糖値を下げ、摂食を抑制し、体重を減少させる</a:t>
            </a:r>
            <a:endParaRPr lang="en-US" altLang="ja-JP" dirty="0"/>
          </a:p>
          <a:p>
            <a:pPr lvl="1"/>
            <a:r>
              <a:rPr kumimoji="1" lang="en-US" altLang="ja-JP" dirty="0"/>
              <a:t>2</a:t>
            </a:r>
            <a:r>
              <a:rPr kumimoji="1" lang="ja-JP" altLang="en-US"/>
              <a:t>型糖尿病および肥満症の治療薬として承認されている</a:t>
            </a:r>
            <a:endParaRPr kumimoji="1" lang="en-US" altLang="ja-JP" dirty="0"/>
          </a:p>
          <a:p>
            <a:r>
              <a:rPr lang="en-US" altLang="ja-JP" dirty="0"/>
              <a:t>GLP-1R</a:t>
            </a:r>
            <a:r>
              <a:rPr lang="ja-JP" altLang="en-US"/>
              <a:t>と</a:t>
            </a:r>
            <a:r>
              <a:rPr lang="en-US" altLang="ja-JP" dirty="0"/>
              <a:t>GCGR</a:t>
            </a:r>
            <a:r>
              <a:rPr lang="ja-JP" altLang="en-US"/>
              <a:t>の両方の単分子コアアゴニストのペプチド類似体</a:t>
            </a:r>
            <a:endParaRPr lang="en-US" altLang="ja-JP" dirty="0"/>
          </a:p>
          <a:p>
            <a:pPr lvl="1"/>
            <a:r>
              <a:rPr lang="en-US" altLang="ja-JP" dirty="0"/>
              <a:t>T2D</a:t>
            </a:r>
            <a:r>
              <a:rPr lang="ja-JP" altLang="en-US"/>
              <a:t>、肥満症、非アルコール性脂肪肝炎</a:t>
            </a:r>
            <a:r>
              <a:rPr lang="en-US" altLang="ja-JP" dirty="0"/>
              <a:t>(MASH)</a:t>
            </a:r>
            <a:r>
              <a:rPr lang="ja-JP" altLang="en-US"/>
              <a:t>の治療薬として臨床開発中</a:t>
            </a:r>
            <a:endParaRPr lang="en-US" altLang="ja-JP" dirty="0"/>
          </a:p>
          <a:p>
            <a:endParaRPr kumimoji="1" lang="en-US" altLang="ja-JP" dirty="0"/>
          </a:p>
          <a:p>
            <a:r>
              <a:rPr kumimoji="1" lang="en-US" altLang="ja-JP" dirty="0"/>
              <a:t>- GLP-1</a:t>
            </a:r>
            <a:r>
              <a:rPr kumimoji="1" lang="ja-JP" altLang="en-US"/>
              <a:t>の動作</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a:t>
            </a:fld>
            <a:endParaRPr kumimoji="1" lang="ja-JP" altLang="en-US"/>
          </a:p>
        </p:txBody>
      </p:sp>
    </p:spTree>
    <p:extLst>
      <p:ext uri="{BB962C8B-B14F-4D97-AF65-F5344CB8AC3E}">
        <p14:creationId xmlns:p14="http://schemas.microsoft.com/office/powerpoint/2010/main" val="723333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デュアルアゴニストとして作用するペプチドのデザインをする必要がありますが、</a:t>
            </a:r>
            <a:endParaRPr kumimoji="1" lang="en-US" altLang="ja-JP" dirty="0"/>
          </a:p>
          <a:p>
            <a:pPr marL="171450" indent="-171450">
              <a:buFontTx/>
              <a:buChar char="-"/>
            </a:pPr>
            <a:r>
              <a:rPr kumimoji="1" lang="ja-JP" altLang="en-US"/>
              <a:t>新しいペプチド設計には時間とコストがかかります。</a:t>
            </a:r>
            <a:endParaRPr kumimoji="1" lang="en-US" altLang="ja-JP" dirty="0"/>
          </a:p>
          <a:p>
            <a:pPr marL="171450" indent="-171450">
              <a:buFontTx/>
              <a:buChar char="-"/>
            </a:pPr>
            <a:r>
              <a:rPr kumimoji="1" lang="ja-JP" altLang="en-US"/>
              <a:t>合成するペプチドをデザインし、実際に合成し、アッセイして、データの解析をしてのサイクルを繰り返して、膨大な量のペプチドのデザイン、合成を行う必要があります。</a:t>
            </a:r>
            <a:endParaRPr kumimoji="1" lang="en-US" altLang="ja-JP" dirty="0"/>
          </a:p>
          <a:p>
            <a:pPr marL="171450" indent="-171450">
              <a:buFontTx/>
              <a:buChar char="-"/>
            </a:pPr>
            <a:r>
              <a:rPr kumimoji="1" lang="ja-JP" altLang="en-US"/>
              <a:t>本論文では、新しいペプチド設計をする際の効果的な方法として、機械学習モデルを用いたアゴニストペプチドの予測を提案しています。</a:t>
            </a:r>
            <a:endParaRPr kumimoji="1" lang="en-US" altLang="ja-JP" dirty="0"/>
          </a:p>
          <a:p>
            <a:pPr marL="171450" indent="-171450">
              <a:buFontTx/>
              <a:buChar char="-"/>
            </a:pPr>
            <a:r>
              <a:rPr kumimoji="1" lang="ja-JP" altLang="en-US"/>
              <a:t>近年、ペプチドや低分子の設計のための</a:t>
            </a:r>
            <a:r>
              <a:rPr kumimoji="1" lang="en-US" altLang="ja-JP" dirty="0"/>
              <a:t>ML</a:t>
            </a:r>
            <a:r>
              <a:rPr kumimoji="1" lang="ja-JP" altLang="en-US"/>
              <a:t>モデルの開発の成功も見られており、今回のテーマにも適応できると考えています。</a:t>
            </a:r>
            <a:endParaRPr kumimoji="1" lang="en-US" altLang="ja-JP" dirty="0"/>
          </a:p>
          <a:p>
            <a:pPr marL="171450" indent="-171450">
              <a:buFontTx/>
              <a:buChar char="-"/>
            </a:pPr>
            <a:r>
              <a:rPr kumimoji="1" lang="ja-JP" altLang="en-US"/>
              <a:t>機械学習を用いてペプチドをデザインした例として、抗菌ペプチドの設計や、抗がん性ペプチドの設計があり、どちらも成功しています。</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r>
              <a:rPr kumimoji="1" lang="ja-JP" altLang="en-US"/>
              <a:t>受容体活性化のメカニズムの解明が進んでいる</a:t>
            </a:r>
            <a:endParaRPr kumimoji="1" lang="en-US" altLang="ja-JP" dirty="0"/>
          </a:p>
          <a:p>
            <a:pPr marL="171450" indent="-171450">
              <a:buFontTx/>
              <a:buChar char="-"/>
            </a:pPr>
            <a:r>
              <a:rPr kumimoji="1" lang="ja-JP" altLang="en-US"/>
              <a:t>ペプチドの配列と機能活性の関係は完全には理解されていない</a:t>
            </a:r>
            <a:endParaRPr kumimoji="1" lang="en-US" altLang="ja-JP" dirty="0"/>
          </a:p>
          <a:p>
            <a:pPr marL="171450" indent="-171450">
              <a:buFontTx/>
              <a:buChar char="-"/>
            </a:pPr>
            <a:r>
              <a:rPr kumimoji="1" lang="ja-JP" altLang="en-US"/>
              <a:t>希望する選択性を持つ新しいペプチドを設計するには</a:t>
            </a:r>
            <a:endParaRPr kumimoji="1" lang="en-US" altLang="ja-JP" dirty="0"/>
          </a:p>
          <a:p>
            <a:pPr marL="628650" lvl="1" indent="-171450">
              <a:buFontTx/>
              <a:buChar char="-"/>
            </a:pPr>
            <a:r>
              <a:rPr kumimoji="1" lang="ja-JP" altLang="en-US"/>
              <a:t>時間とコストのかかる</a:t>
            </a:r>
            <a:r>
              <a:rPr kumimoji="1" lang="en-US" altLang="ja-JP" dirty="0"/>
              <a:t>DMTA</a:t>
            </a:r>
            <a:r>
              <a:rPr kumimoji="1" lang="ja-JP" altLang="en-US"/>
              <a:t>作業が必要</a:t>
            </a:r>
            <a:endParaRPr kumimoji="1" lang="en-US" altLang="ja-JP" dirty="0"/>
          </a:p>
          <a:p>
            <a:pPr marL="171450" indent="-171450">
              <a:buFontTx/>
              <a:buChar char="-"/>
            </a:pPr>
            <a:r>
              <a:rPr kumimoji="1" lang="ja-JP" altLang="en-US"/>
              <a:t>この問題を解決するために、既存の実験データを用いて機械学習モデルを学習させることを提案</a:t>
            </a:r>
            <a:endParaRPr kumimoji="1" lang="en-US" altLang="ja-JP" dirty="0"/>
          </a:p>
          <a:p>
            <a:pPr marL="171450" indent="-171450">
              <a:buFontTx/>
              <a:buChar char="-"/>
            </a:pPr>
            <a:r>
              <a:rPr kumimoji="1" lang="ja-JP" altLang="en-US"/>
              <a:t>新規の多特異的ペプチド類似体の活性を正確に予測するために、配列空間を外挿することができる</a:t>
            </a:r>
            <a:endParaRPr kumimoji="1" lang="en-US" altLang="ja-JP" dirty="0"/>
          </a:p>
          <a:p>
            <a:pPr marL="171450" indent="-171450">
              <a:buFontTx/>
              <a:buChar char="-"/>
            </a:pPr>
            <a:r>
              <a:rPr kumimoji="1" lang="ja-JP" altLang="en-US"/>
              <a:t>近年、ペプチドや低分子設計のための</a:t>
            </a:r>
            <a:r>
              <a:rPr kumimoji="1" lang="en-US" altLang="ja-JP" dirty="0"/>
              <a:t>ML</a:t>
            </a:r>
            <a:r>
              <a:rPr kumimoji="1" lang="ja-JP" altLang="en-US"/>
              <a:t>モデルの開発に幾つかの取り組み</a:t>
            </a:r>
            <a:endParaRPr kumimoji="1" lang="en-US" altLang="ja-JP" dirty="0"/>
          </a:p>
          <a:p>
            <a:pPr marL="628650" lvl="1" indent="-171450">
              <a:buFontTx/>
              <a:buChar char="-"/>
            </a:pPr>
            <a:r>
              <a:rPr kumimoji="1" lang="ja-JP" altLang="en-US"/>
              <a:t>機能性分子の</a:t>
            </a:r>
            <a:r>
              <a:rPr kumimoji="1" lang="en-US" altLang="ja-JP" dirty="0"/>
              <a:t>de novo</a:t>
            </a:r>
            <a:r>
              <a:rPr kumimoji="1" lang="ja-JP" altLang="en-US"/>
              <a:t>予測におけるアプローチの成功が実証されている</a:t>
            </a: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a:p>
            <a:pPr marL="171450" indent="-171450">
              <a:buFontTx/>
              <a:buChar char="-"/>
            </a:pP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a:t>
            </a:fld>
            <a:endParaRPr kumimoji="1" lang="ja-JP" altLang="en-US"/>
          </a:p>
        </p:txBody>
      </p:sp>
    </p:spTree>
    <p:extLst>
      <p:ext uri="{BB962C8B-B14F-4D97-AF65-F5344CB8AC3E}">
        <p14:creationId xmlns:p14="http://schemas.microsoft.com/office/powerpoint/2010/main" val="2034812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本研究のアプローチです。</a:t>
            </a:r>
            <a:endParaRPr kumimoji="1" lang="en-US" altLang="ja-JP" dirty="0"/>
          </a:p>
          <a:p>
            <a:pPr marL="171450" indent="-171450">
              <a:buFontTx/>
              <a:buChar char="-"/>
            </a:pPr>
            <a:r>
              <a:rPr kumimoji="1" lang="ja-JP" altLang="en-US"/>
              <a:t>まず、実験的に</a:t>
            </a:r>
            <a:r>
              <a:rPr kumimoji="1" lang="en-US" altLang="ja-JP" dirty="0"/>
              <a:t>EC50</a:t>
            </a:r>
            <a:r>
              <a:rPr kumimoji="1" lang="ja-JP" altLang="en-US"/>
              <a:t>が測定された、</a:t>
            </a:r>
            <a:r>
              <a:rPr kumimoji="1" lang="en-US" altLang="ja-JP" dirty="0"/>
              <a:t>125</a:t>
            </a:r>
            <a:r>
              <a:rPr kumimoji="1" lang="ja-JP" altLang="en-US"/>
              <a:t>のペプチド類似体のデータを用意します。</a:t>
            </a:r>
            <a:endParaRPr kumimoji="1" lang="en-US" altLang="ja-JP" dirty="0"/>
          </a:p>
          <a:p>
            <a:pPr marL="171450" indent="-171450">
              <a:buFontTx/>
              <a:buChar char="-"/>
            </a:pPr>
            <a:r>
              <a:rPr kumimoji="1" lang="ja-JP" altLang="en-US"/>
              <a:t>そのデータから、</a:t>
            </a:r>
            <a:r>
              <a:rPr kumimoji="1" lang="en-US" altLang="ja-JP" dirty="0"/>
              <a:t>GCGR</a:t>
            </a:r>
            <a:r>
              <a:rPr kumimoji="1" lang="ja-JP" altLang="en-US"/>
              <a:t>と</a:t>
            </a:r>
            <a:r>
              <a:rPr kumimoji="1" lang="en-US" altLang="ja-JP" dirty="0"/>
              <a:t>GLP-1R</a:t>
            </a:r>
            <a:r>
              <a:rPr kumimoji="1" lang="ja-JP" altLang="en-US"/>
              <a:t>の両方において、ペプチド配列と受容体活性化の関係を捉えることのできる機械学習モデルを訓練します</a:t>
            </a:r>
            <a:endParaRPr kumimoji="1" lang="en-US" altLang="ja-JP" dirty="0"/>
          </a:p>
          <a:p>
            <a:pPr marL="171450" indent="-171450">
              <a:buFontTx/>
              <a:buChar char="-"/>
            </a:pPr>
            <a:r>
              <a:rPr kumimoji="1" lang="ja-JP" altLang="en-US"/>
              <a:t>そのモデルを用いて、データセットから数点変異させた、未知のペプチド配列の活性を予測します。</a:t>
            </a:r>
            <a:endParaRPr kumimoji="1" lang="en-US" altLang="ja-JP" dirty="0"/>
          </a:p>
          <a:p>
            <a:pPr marL="171450" indent="-171450">
              <a:buFontTx/>
              <a:buChar char="-"/>
            </a:pPr>
            <a:r>
              <a:rPr kumimoji="1" lang="ja-JP" altLang="en-US"/>
              <a:t>良い活性が得られると予測された結果から、実験的にペプチドを合成し、</a:t>
            </a:r>
            <a:r>
              <a:rPr kumimoji="1" lang="en-US" altLang="ja-JP" dirty="0"/>
              <a:t>GCGR</a:t>
            </a:r>
            <a:r>
              <a:rPr kumimoji="1" lang="ja-JP" altLang="en-US"/>
              <a:t>と</a:t>
            </a:r>
            <a:r>
              <a:rPr kumimoji="1" lang="en-US" altLang="ja-JP" dirty="0"/>
              <a:t>GLP-1R</a:t>
            </a:r>
            <a:r>
              <a:rPr kumimoji="1" lang="ja-JP" altLang="en-US"/>
              <a:t>活性を確認しました。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5</a:t>
            </a:fld>
            <a:endParaRPr kumimoji="1" lang="ja-JP" altLang="en-US"/>
          </a:p>
        </p:txBody>
      </p:sp>
    </p:spTree>
    <p:extLst>
      <p:ext uri="{BB962C8B-B14F-4D97-AF65-F5344CB8AC3E}">
        <p14:creationId xmlns:p14="http://schemas.microsoft.com/office/powerpoint/2010/main" val="2708491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本論文では</a:t>
            </a:r>
            <a:endParaRPr kumimoji="1" lang="en-US" altLang="ja-JP" dirty="0"/>
          </a:p>
          <a:p>
            <a:pPr marL="171450" indent="-171450">
              <a:buFontTx/>
              <a:buChar char="-"/>
            </a:pPr>
            <a:r>
              <a:rPr kumimoji="1" lang="en-US" altLang="ja-JP" dirty="0"/>
              <a:t>GCGR</a:t>
            </a:r>
            <a:r>
              <a:rPr kumimoji="1" lang="ja-JP" altLang="en-US"/>
              <a:t>と</a:t>
            </a:r>
            <a:r>
              <a:rPr kumimoji="1" lang="en-US" altLang="ja-JP" dirty="0"/>
              <a:t>GLP-1R</a:t>
            </a:r>
            <a:r>
              <a:rPr kumimoji="1" lang="ja-JP" altLang="en-US"/>
              <a:t>の両方において、ペプチド配列と受容体活性化の関係を捉えるモデルを構築することが目的です</a:t>
            </a:r>
            <a:endParaRPr kumimoji="1" lang="en-US" altLang="ja-JP" dirty="0"/>
          </a:p>
          <a:p>
            <a:pPr marL="171450" indent="-171450">
              <a:buFontTx/>
              <a:buChar char="-"/>
            </a:pPr>
            <a:r>
              <a:rPr kumimoji="1" lang="ja-JP" altLang="en-US"/>
              <a:t>新規制は</a:t>
            </a:r>
            <a:endParaRPr kumimoji="1" lang="en-US" altLang="ja-JP" dirty="0"/>
          </a:p>
          <a:p>
            <a:pPr marL="171450" indent="-171450">
              <a:buFontTx/>
              <a:buChar char="-"/>
            </a:pPr>
            <a:r>
              <a:rPr kumimoji="1" lang="ja-JP" altLang="en-US"/>
              <a:t>機械学習モデルを用いて、新規の多特異的ペプチド類似体の活性の予測に成功しました。</a:t>
            </a:r>
            <a:endParaRPr kumimoji="1" lang="en-US" altLang="ja-JP" dirty="0"/>
          </a:p>
          <a:p>
            <a:pPr marL="171450" indent="-171450">
              <a:buFontTx/>
              <a:buChar char="-"/>
            </a:pPr>
            <a:r>
              <a:rPr kumimoji="1" lang="ja-JP" altLang="en-US"/>
              <a:t>選定理由は</a:t>
            </a:r>
            <a:endParaRPr kumimoji="1" lang="en-US" altLang="ja-JP" dirty="0"/>
          </a:p>
          <a:p>
            <a:pPr marL="171450" indent="-171450">
              <a:buFontTx/>
              <a:buChar char="-"/>
            </a:pPr>
            <a:r>
              <a:rPr kumimoji="1" lang="ja-JP" altLang="en-US"/>
              <a:t>自分の研究で</a:t>
            </a:r>
            <a:r>
              <a:rPr kumimoji="1" lang="en-US" altLang="ja-JP" dirty="0"/>
              <a:t>TGR5</a:t>
            </a:r>
            <a:r>
              <a:rPr kumimoji="1" lang="ja-JP" altLang="en-US"/>
              <a:t>活性化により</a:t>
            </a:r>
            <a:r>
              <a:rPr kumimoji="1" lang="en-US" altLang="ja-JP" dirty="0"/>
              <a:t>GLP-1</a:t>
            </a:r>
            <a:r>
              <a:rPr kumimoji="1" lang="ja-JP" altLang="en-US"/>
              <a:t>分泌を促進する目的があり、</a:t>
            </a:r>
            <a:r>
              <a:rPr kumimoji="1" lang="en-US" altLang="ja-JP" dirty="0"/>
              <a:t>GLP-1</a:t>
            </a:r>
            <a:r>
              <a:rPr kumimoji="1" lang="ja-JP" altLang="en-US"/>
              <a:t>の知識が勉強になると感じたため</a:t>
            </a:r>
            <a:endParaRPr kumimoji="1" lang="en-US" altLang="ja-JP" dirty="0"/>
          </a:p>
          <a:p>
            <a:pPr marL="171450" indent="-171450">
              <a:buFontTx/>
              <a:buChar char="-"/>
            </a:pPr>
            <a:r>
              <a:rPr kumimoji="1" lang="ja-JP" altLang="en-US"/>
              <a:t>機械学習によってデュアルアゴニストペプチドの予測をする手法が面白いと感じたためです。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6</a:t>
            </a:fld>
            <a:endParaRPr kumimoji="1" lang="ja-JP" altLang="en-US"/>
          </a:p>
        </p:txBody>
      </p:sp>
    </p:spTree>
    <p:extLst>
      <p:ext uri="{BB962C8B-B14F-4D97-AF65-F5344CB8AC3E}">
        <p14:creationId xmlns:p14="http://schemas.microsoft.com/office/powerpoint/2010/main" val="1968872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a:t>
            </a:r>
            <a:r>
              <a:rPr kumimoji="1" lang="ja-JP" altLang="en-US"/>
              <a:t>の流れです。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7</a:t>
            </a:fld>
            <a:endParaRPr kumimoji="1" lang="ja-JP" altLang="en-US"/>
          </a:p>
        </p:txBody>
      </p:sp>
    </p:spTree>
    <p:extLst>
      <p:ext uri="{BB962C8B-B14F-4D97-AF65-F5344CB8AC3E}">
        <p14:creationId xmlns:p14="http://schemas.microsoft.com/office/powerpoint/2010/main" val="237098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Fig1, 2</a:t>
            </a:r>
            <a:r>
              <a:rPr kumimoji="1" lang="ja-JP" altLang="en-US"/>
              <a:t>について最初に説明します。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8</a:t>
            </a:fld>
            <a:endParaRPr kumimoji="1" lang="ja-JP" altLang="en-US"/>
          </a:p>
        </p:txBody>
      </p:sp>
    </p:spTree>
    <p:extLst>
      <p:ext uri="{BB962C8B-B14F-4D97-AF65-F5344CB8AC3E}">
        <p14:creationId xmlns:p14="http://schemas.microsoft.com/office/powerpoint/2010/main" val="852129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524000" y="2570163"/>
            <a:ext cx="9144000" cy="2387600"/>
          </a:xfrm>
        </p:spPr>
        <p:txBody>
          <a:bodyPr anchor="b">
            <a:noAutofit/>
          </a:bodyPr>
          <a:lstStyle>
            <a:lvl1pPr algn="l">
              <a:defRPr sz="4800" b="1" i="0">
                <a:solidFill>
                  <a:schemeClr val="tx1"/>
                </a:solidFill>
                <a:latin typeface="+mj-ea"/>
                <a:ea typeface="+mj-ea"/>
              </a:defRPr>
            </a:lvl1pPr>
          </a:lstStyle>
          <a:p>
            <a:r>
              <a:rPr kumimoji="1" lang="ja-JP" altLang="en-US" dirty="0"/>
              <a:t>発表の内容と構成が想像できる</a:t>
            </a:r>
            <a:br>
              <a:rPr kumimoji="1" lang="en-US" altLang="ja-JP" dirty="0"/>
            </a:br>
            <a:r>
              <a:rPr kumimoji="1" lang="ja-JP" altLang="en-US" dirty="0"/>
              <a:t>発表題目をここに書く．</a:t>
            </a:r>
            <a:br>
              <a:rPr kumimoji="1" lang="en-US" altLang="ja-JP" dirty="0"/>
            </a:br>
            <a:r>
              <a:rPr kumimoji="1" lang="ja-JP" altLang="en-US" dirty="0"/>
              <a:t>単語の途中で改行しない．</a:t>
            </a:r>
          </a:p>
        </p:txBody>
      </p:sp>
      <p:sp>
        <p:nvSpPr>
          <p:cNvPr id="3" name="サブタイトル 2"/>
          <p:cNvSpPr>
            <a:spLocks noGrp="1"/>
          </p:cNvSpPr>
          <p:nvPr>
            <p:ph type="subTitle" idx="1" hasCustomPrompt="1"/>
          </p:nvPr>
        </p:nvSpPr>
        <p:spPr>
          <a:xfrm>
            <a:off x="1524000" y="5110163"/>
            <a:ext cx="9144000" cy="561975"/>
          </a:xfrm>
        </p:spPr>
        <p:txBody>
          <a:bodyPr>
            <a:noAutofit/>
          </a:bodyPr>
          <a:lstStyle>
            <a:lvl1pPr marL="0" indent="0" algn="l">
              <a:buNone/>
              <a:defRPr sz="3600" b="1" i="0">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発表者名</a:t>
            </a:r>
            <a:endParaRPr kumimoji="1" lang="en-US" altLang="ja-JP" dirty="0"/>
          </a:p>
        </p:txBody>
      </p:sp>
      <p:sp>
        <p:nvSpPr>
          <p:cNvPr id="11" name="テキスト プレースホルダー 10"/>
          <p:cNvSpPr>
            <a:spLocks noGrp="1"/>
          </p:cNvSpPr>
          <p:nvPr>
            <p:ph type="body" sz="quarter" idx="11" hasCustomPrompt="1"/>
          </p:nvPr>
        </p:nvSpPr>
        <p:spPr>
          <a:xfrm>
            <a:off x="1524000" y="5740400"/>
            <a:ext cx="9144000" cy="469900"/>
          </a:xfrm>
        </p:spPr>
        <p:txBody>
          <a:bodyPr/>
          <a:lstStyle>
            <a:lvl1pPr marL="0" indent="0" algn="l">
              <a:buNone/>
              <a:defRPr b="0">
                <a:latin typeface="+mj-lt"/>
                <a:ea typeface="+mn-ea"/>
              </a:defRPr>
            </a:lvl1pPr>
          </a:lstStyle>
          <a:p>
            <a:pPr lvl="0"/>
            <a:r>
              <a:rPr kumimoji="1" lang="ja-JP" altLang="en-US" dirty="0"/>
              <a:t>身分や所属など．関連する</a:t>
            </a:r>
            <a:r>
              <a:rPr kumimoji="1" lang="en-US" altLang="ja-JP" dirty="0"/>
              <a:t>SNS</a:t>
            </a:r>
            <a:r>
              <a:rPr kumimoji="1" lang="ja-JP" altLang="en-US" dirty="0"/>
              <a:t>アカウントなども．</a:t>
            </a:r>
          </a:p>
        </p:txBody>
      </p:sp>
      <p:cxnSp>
        <p:nvCxnSpPr>
          <p:cNvPr id="13" name="直線コネクタ 12"/>
          <p:cNvCxnSpPr/>
          <p:nvPr userDrawn="1"/>
        </p:nvCxnSpPr>
        <p:spPr>
          <a:xfrm flipV="1">
            <a:off x="0" y="5029200"/>
            <a:ext cx="121920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テキスト プレースホルダー 14"/>
          <p:cNvSpPr>
            <a:spLocks noGrp="1"/>
          </p:cNvSpPr>
          <p:nvPr>
            <p:ph type="body" sz="quarter" idx="12" hasCustomPrompt="1"/>
          </p:nvPr>
        </p:nvSpPr>
        <p:spPr>
          <a:xfrm>
            <a:off x="8420098" y="152399"/>
            <a:ext cx="3594101" cy="378541"/>
          </a:xfrm>
          <a:ln>
            <a:noFill/>
          </a:ln>
        </p:spPr>
        <p:txBody>
          <a:bodyPr>
            <a:noAutofit/>
          </a:bodyPr>
          <a:lstStyle>
            <a:lvl1pPr marL="0" indent="0">
              <a:buNone/>
              <a:defRPr sz="2000">
                <a:solidFill>
                  <a:schemeClr val="tx2"/>
                </a:solidFill>
                <a:latin typeface="游ゴシック Medium" panose="020B0500000000000000" pitchFamily="50" charset="-128"/>
                <a:ea typeface="游ゴシック Medium" panose="020B0500000000000000" pitchFamily="50" charset="-128"/>
              </a:defRPr>
            </a:lvl1pPr>
          </a:lstStyle>
          <a:p>
            <a:pPr lvl="0"/>
            <a:r>
              <a:rPr kumimoji="1" lang="ja-JP" altLang="en-US" dirty="0"/>
              <a:t>会議名と日程を書いておく</a:t>
            </a:r>
          </a:p>
        </p:txBody>
      </p:sp>
      <p:sp>
        <p:nvSpPr>
          <p:cNvPr id="17" name="図プレースホルダー 16"/>
          <p:cNvSpPr>
            <a:spLocks noGrp="1"/>
          </p:cNvSpPr>
          <p:nvPr>
            <p:ph type="pic" sz="quarter" idx="13" hasCustomPrompt="1"/>
          </p:nvPr>
        </p:nvSpPr>
        <p:spPr>
          <a:xfrm>
            <a:off x="1523999" y="647700"/>
            <a:ext cx="9144000" cy="1841500"/>
          </a:xfrm>
        </p:spPr>
        <p:txBody>
          <a:bodyPr/>
          <a:lstStyle>
            <a:lvl1pPr marL="0" indent="0">
              <a:buNone/>
              <a:defRPr>
                <a:solidFill>
                  <a:schemeClr val="bg2"/>
                </a:solidFill>
                <a:latin typeface="游ゴシック Medium" panose="020B0500000000000000" pitchFamily="50" charset="-128"/>
                <a:ea typeface="游ゴシック Medium" panose="020B0500000000000000" pitchFamily="50" charset="-128"/>
              </a:defRPr>
            </a:lvl1pPr>
          </a:lstStyle>
          <a:p>
            <a:r>
              <a:rPr kumimoji="1" lang="ja-JP" altLang="en-US" dirty="0"/>
              <a:t>題目の説明の助けになる図や動画があれば載せる．</a:t>
            </a:r>
            <a:endParaRPr kumimoji="1" lang="en-US" altLang="ja-JP" dirty="0"/>
          </a:p>
        </p:txBody>
      </p:sp>
    </p:spTree>
    <p:extLst>
      <p:ext uri="{BB962C8B-B14F-4D97-AF65-F5344CB8AC3E}">
        <p14:creationId xmlns:p14="http://schemas.microsoft.com/office/powerpoint/2010/main" val="421259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パラグラフスライ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46100" y="6048519"/>
            <a:ext cx="11099800" cy="698304"/>
          </a:xfrm>
        </p:spPr>
        <p:txBody>
          <a:bodyPr>
            <a:noAutofit/>
          </a:bodyPr>
          <a:lstStyle>
            <a:lvl1pPr algn="ctr">
              <a:lnSpc>
                <a:spcPct val="100000"/>
              </a:lnSpc>
              <a:defRPr sz="2400" b="1" u="sng">
                <a:solidFill>
                  <a:schemeClr val="tx1"/>
                </a:solidFill>
                <a:latin typeface="+mj-ea"/>
                <a:ea typeface="+mj-ea"/>
              </a:defRPr>
            </a:lvl1pPr>
          </a:lstStyle>
          <a:p>
            <a:r>
              <a:rPr kumimoji="1" lang="ja-JP" altLang="en-US" dirty="0"/>
              <a:t>話題について伝えるべきメッセージ（問いの答え）</a:t>
            </a:r>
          </a:p>
        </p:txBody>
      </p:sp>
      <p:sp>
        <p:nvSpPr>
          <p:cNvPr id="3" name="コンテンツ プレースホルダー 2"/>
          <p:cNvSpPr>
            <a:spLocks noGrp="1"/>
          </p:cNvSpPr>
          <p:nvPr>
            <p:ph idx="1" hasCustomPrompt="1"/>
          </p:nvPr>
        </p:nvSpPr>
        <p:spPr>
          <a:xfrm>
            <a:off x="546100" y="1038483"/>
            <a:ext cx="11099800" cy="4875289"/>
          </a:xfrm>
        </p:spPr>
        <p:txBody>
          <a:bodyPr/>
          <a:lstStyle>
            <a:lvl1pPr marL="342900" indent="-342900">
              <a:lnSpc>
                <a:spcPct val="150000"/>
              </a:lnSpc>
              <a:spcBef>
                <a:spcPts val="0"/>
              </a:spcBef>
              <a:buFont typeface="Wingdings" pitchFamily="2" charset="2"/>
              <a:buChar char="l"/>
              <a:defRPr>
                <a:solidFill>
                  <a:schemeClr val="tx1"/>
                </a:solidFill>
                <a:latin typeface="+mn-ea"/>
                <a:ea typeface="+mn-ea"/>
              </a:defRPr>
            </a:lvl1pPr>
            <a:lvl2pPr marL="8001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solidFill>
                  <a:schemeClr val="tx1"/>
                </a:solidFill>
                <a:latin typeface="+mn-ea"/>
                <a:ea typeface="+mn-ea"/>
              </a:defRPr>
            </a:lvl2pPr>
            <a:lvl3pPr marL="1252538" indent="-338138">
              <a:lnSpc>
                <a:spcPct val="150000"/>
              </a:lnSpc>
              <a:spcBef>
                <a:spcPts val="0"/>
              </a:spcBef>
              <a:buFont typeface="Wingdings" pitchFamily="2" charset="2"/>
              <a:buChar char="l"/>
              <a:defRPr>
                <a:solidFill>
                  <a:schemeClr val="tx1"/>
                </a:solidFill>
              </a:defRPr>
            </a:lvl3pPr>
            <a:lvl4pPr marL="1706563" indent="-334963">
              <a:lnSpc>
                <a:spcPct val="150000"/>
              </a:lnSpc>
              <a:spcBef>
                <a:spcPts val="0"/>
              </a:spcBef>
              <a:buFont typeface="Wingdings" pitchFamily="2" charset="2"/>
              <a:buChar char="l"/>
              <a:defRPr>
                <a:solidFill>
                  <a:schemeClr val="tx1"/>
                </a:solidFill>
              </a:defRPr>
            </a:lvl4pPr>
            <a:lvl5pPr marL="2151063" indent="-322263">
              <a:lnSpc>
                <a:spcPct val="150000"/>
              </a:lnSpc>
              <a:spcBef>
                <a:spcPts val="0"/>
              </a:spcBef>
              <a:buFont typeface="Wingdings" pitchFamily="2" charset="2"/>
              <a:buChar char="l"/>
              <a:defRPr>
                <a:solidFill>
                  <a:schemeClr val="tx1"/>
                </a:solidFill>
              </a:defRPr>
            </a:lvl5pPr>
          </a:lstStyle>
          <a:p>
            <a:pPr lvl="0"/>
            <a:r>
              <a:rPr kumimoji="1" lang="en-US" altLang="ja-JP" dirty="0" err="1"/>
              <a:t>afa</a:t>
            </a:r>
            <a:endParaRPr kumimoji="1" lang="en-US" altLang="ja-JP" dirty="0"/>
          </a:p>
          <a:p>
            <a:pPr lvl="0"/>
            <a:r>
              <a:rPr kumimoji="1" lang="ja-JP" altLang="en-US"/>
              <a:t>メッセージの補足説明（根拠／解説／具体例）</a:t>
            </a:r>
            <a:endParaRPr kumimoji="1" lang="en-US" altLang="ja-JP" dirty="0"/>
          </a:p>
          <a:p>
            <a:pPr lvl="1"/>
            <a:r>
              <a:rPr kumimoji="1" lang="ja-JP" altLang="en-US"/>
              <a:t>第</a:t>
            </a:r>
            <a:r>
              <a:rPr kumimoji="1" lang="en-US" altLang="ja-JP" dirty="0"/>
              <a:t>2</a:t>
            </a:r>
            <a:r>
              <a:rPr kumimoji="1" lang="ja-JP" altLang="en-US"/>
              <a:t>段</a:t>
            </a:r>
            <a:endParaRPr kumimoji="1" lang="en-US" altLang="ja-JP" dirty="0"/>
          </a:p>
          <a:p>
            <a:pPr lvl="2"/>
            <a:r>
              <a:rPr kumimoji="1" lang="ja-JP" altLang="en-US"/>
              <a:t>第３段</a:t>
            </a:r>
            <a:endParaRPr kumimoji="1" lang="en-US" altLang="ja-JP" dirty="0"/>
          </a:p>
          <a:p>
            <a:pPr lvl="3"/>
            <a:r>
              <a:rPr kumimoji="1" lang="ja-JP" altLang="en-US"/>
              <a:t>第４段</a:t>
            </a:r>
            <a:endParaRPr kumimoji="1" lang="en-US" altLang="ja-JP" dirty="0"/>
          </a:p>
          <a:p>
            <a:pPr lvl="4"/>
            <a:r>
              <a:rPr kumimoji="1" lang="ja-JP" altLang="en-US"/>
              <a:t>第５弾</a:t>
            </a:r>
            <a:endParaRPr kumimoji="1" lang="en-US" altLang="ja-JP" dirty="0"/>
          </a:p>
          <a:p>
            <a:pPr lvl="1"/>
            <a:endParaRPr kumimoji="1" lang="en-US" altLang="ja-JP" dirty="0"/>
          </a:p>
          <a:p>
            <a:pPr lvl="4"/>
            <a:endParaRPr kumimoji="1" lang="en-US" altLang="ja-JP" dirty="0"/>
          </a:p>
          <a:p>
            <a:pPr lvl="3"/>
            <a:endParaRPr kumimoji="1" lang="en-US" altLang="ja-JP" dirty="0"/>
          </a:p>
          <a:p>
            <a:pPr lvl="3"/>
            <a:endParaRPr kumimoji="1" lang="en-US" altLang="ja-JP" dirty="0"/>
          </a:p>
          <a:p>
            <a:pPr lvl="1"/>
            <a:endParaRPr kumimoji="1" lang="en-US" altLang="ja-JP" dirty="0"/>
          </a:p>
          <a:p>
            <a:pPr lvl="0"/>
            <a:endParaRPr kumimoji="1" lang="en-US" altLang="ja-JP" dirty="0"/>
          </a:p>
          <a:p>
            <a:pPr lvl="0"/>
            <a:endParaRPr kumimoji="1" lang="en-US" altLang="ja-JP" dirty="0"/>
          </a:p>
          <a:p>
            <a:pPr lvl="1"/>
            <a:endParaRPr kumimoji="1" lang="en-US" altLang="ja-JP" dirty="0"/>
          </a:p>
        </p:txBody>
      </p:sp>
      <p:sp>
        <p:nvSpPr>
          <p:cNvPr id="18" name="テキスト プレースホルダー 17"/>
          <p:cNvSpPr>
            <a:spLocks noGrp="1"/>
          </p:cNvSpPr>
          <p:nvPr>
            <p:ph type="body" sz="quarter" idx="11" hasCustomPrompt="1"/>
          </p:nvPr>
        </p:nvSpPr>
        <p:spPr>
          <a:xfrm>
            <a:off x="210574" y="348226"/>
            <a:ext cx="11455400" cy="469900"/>
          </a:xfrm>
        </p:spPr>
        <p:txBody>
          <a:bodyPr/>
          <a:lstStyle>
            <a:lvl1pPr marL="0" indent="0">
              <a:buNone/>
              <a:defRPr b="0">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スライドの話題＝問い</a:t>
            </a:r>
            <a:r>
              <a:rPr kumimoji="1" lang="en-US" altLang="ja-JP" dirty="0"/>
              <a:t>=</a:t>
            </a:r>
            <a:r>
              <a:rPr kumimoji="1" lang="ja-JP" altLang="en-US" dirty="0"/>
              <a:t>論点</a:t>
            </a:r>
            <a:endParaRPr kumimoji="1" lang="en-US" altLang="ja-JP" dirty="0"/>
          </a:p>
        </p:txBody>
      </p:sp>
      <p:sp>
        <p:nvSpPr>
          <p:cNvPr id="23" name="テキスト ボックス 22"/>
          <p:cNvSpPr txBox="1"/>
          <p:nvPr userDrawn="1"/>
        </p:nvSpPr>
        <p:spPr>
          <a:xfrm>
            <a:off x="11183256" y="340852"/>
            <a:ext cx="989373" cy="461665"/>
          </a:xfrm>
          <a:prstGeom prst="rect">
            <a:avLst/>
          </a:prstGeom>
          <a:noFill/>
        </p:spPr>
        <p:txBody>
          <a:bodyPr wrap="none" rtlCol="0">
            <a:spAutoFit/>
          </a:bodyPr>
          <a:lstStyle/>
          <a:p>
            <a:fld id="{F8A53700-8F90-3442-A47C-78139B6BC0ED}" type="slidenum">
              <a:rPr kumimoji="1" lang="ja-JP" altLang="en-US" sz="2400" smtClean="0">
                <a:solidFill>
                  <a:schemeClr val="tx1"/>
                </a:solidFill>
                <a:latin typeface="+mn-lt"/>
                <a:ea typeface="游ゴシック Medium" panose="020B0500000000000000" pitchFamily="50" charset="-128"/>
              </a:rPr>
              <a:t>‹#›</a:t>
            </a:fld>
            <a:r>
              <a:rPr kumimoji="1" lang="en-US" altLang="ja-JP" sz="2400" dirty="0">
                <a:solidFill>
                  <a:schemeClr val="tx1"/>
                </a:solidFill>
                <a:latin typeface="+mn-lt"/>
                <a:ea typeface="游ゴシック Medium" panose="020B0500000000000000" pitchFamily="50" charset="-128"/>
              </a:rPr>
              <a:t>/25</a:t>
            </a:r>
            <a:endParaRPr kumimoji="1" lang="ja-JP" altLang="en-US" sz="2400" dirty="0">
              <a:solidFill>
                <a:schemeClr val="tx1"/>
              </a:solidFill>
              <a:latin typeface="+mn-lt"/>
              <a:ea typeface="游ゴシック Medium" panose="020B0500000000000000" pitchFamily="50" charset="-128"/>
            </a:endParaRPr>
          </a:p>
        </p:txBody>
      </p:sp>
      <p:cxnSp>
        <p:nvCxnSpPr>
          <p:cNvPr id="26" name="直線コネクタ 25"/>
          <p:cNvCxnSpPr/>
          <p:nvPr userDrawn="1"/>
        </p:nvCxnSpPr>
        <p:spPr>
          <a:xfrm>
            <a:off x="0" y="825500"/>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98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カー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638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JP" altLang="en-US" dirty="0"/>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3D9B2-A3E9-9949-B706-993C7CA3857D}" type="datetime1">
              <a:rPr kumimoji="1" lang="ja-JP" altLang="en-US" smtClean="0"/>
              <a:t>2024/9/19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B92D0-3845-473E-8E13-C70357A36CF6}" type="slidenum">
              <a:rPr kumimoji="1" lang="ja-JP" altLang="en-US" smtClean="0"/>
              <a:t>‹#›</a:t>
            </a:fld>
            <a:endParaRPr kumimoji="1" lang="ja-JP" altLang="en-US"/>
          </a:p>
        </p:txBody>
      </p:sp>
    </p:spTree>
    <p:extLst>
      <p:ext uri="{BB962C8B-B14F-4D97-AF65-F5344CB8AC3E}">
        <p14:creationId xmlns:p14="http://schemas.microsoft.com/office/powerpoint/2010/main" val="3069340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100000"/>
        </a:lnSpc>
        <a:spcBef>
          <a:spcPct val="0"/>
        </a:spcBef>
        <a:buNone/>
        <a:defRPr kumimoji="1" sz="4400" kern="1200">
          <a:solidFill>
            <a:schemeClr val="tx1"/>
          </a:solidFill>
          <a:latin typeface="+mj-lt"/>
          <a:ea typeface="+mj-ea"/>
          <a:cs typeface="+mj-cs"/>
        </a:defRPr>
      </a:lvl1pPr>
    </p:titleStyle>
    <p:bodyStyle>
      <a:lvl1pPr marL="446088" indent="-446088" algn="l" defTabSz="914400" rtl="0" eaLnBrk="1" latinLnBrk="0" hangingPunct="1">
        <a:lnSpc>
          <a:spcPct val="150000"/>
        </a:lnSpc>
        <a:spcBef>
          <a:spcPts val="1800"/>
        </a:spcBef>
        <a:buClr>
          <a:schemeClr val="accent4"/>
        </a:buClr>
        <a:buFont typeface="Wingdings" panose="05000000000000000000" pitchFamily="2" charset="2"/>
        <a:buChar char="l"/>
        <a:defRPr kumimoji="1" sz="2000" b="1" kern="1200">
          <a:solidFill>
            <a:schemeClr val="tx1"/>
          </a:solidFill>
          <a:latin typeface="+mn-ea"/>
          <a:ea typeface="+mn-ea"/>
          <a:cs typeface="+mn-cs"/>
        </a:defRPr>
      </a:lvl1pPr>
      <a:lvl2pPr marL="898525" indent="-441325" algn="l" defTabSz="914400" rtl="0" eaLnBrk="1" latinLnBrk="0" hangingPunct="1">
        <a:lnSpc>
          <a:spcPct val="150000"/>
        </a:lnSpc>
        <a:spcBef>
          <a:spcPts val="0"/>
        </a:spcBef>
        <a:buFont typeface="Wingdings" panose="05000000000000000000" pitchFamily="2" charset="2"/>
        <a:buChar char="l"/>
        <a:defRPr kumimoji="1" sz="1800" kern="1200">
          <a:solidFill>
            <a:schemeClr val="tx1"/>
          </a:solidFill>
          <a:latin typeface="+mn-lt"/>
          <a:ea typeface="+mn-ea"/>
          <a:cs typeface="+mn-cs"/>
        </a:defRPr>
      </a:lvl2pPr>
      <a:lvl3pPr marL="1252538" indent="-338138" algn="l" defTabSz="914400" rtl="0" eaLnBrk="1" latinLnBrk="0" hangingPunct="1">
        <a:lnSpc>
          <a:spcPct val="150000"/>
        </a:lnSpc>
        <a:spcBef>
          <a:spcPts val="0"/>
        </a:spcBef>
        <a:buFont typeface="Wingdings" panose="05000000000000000000" pitchFamily="2" charset="2"/>
        <a:buChar char="l"/>
        <a:defRPr kumimoji="1" sz="1600" kern="1200">
          <a:solidFill>
            <a:schemeClr val="tx1"/>
          </a:solidFill>
          <a:latin typeface="+mn-lt"/>
          <a:ea typeface="+mn-ea"/>
          <a:cs typeface="+mn-cs"/>
        </a:defRPr>
      </a:lvl3pPr>
      <a:lvl4pPr marL="1706563" indent="-334963" algn="l" defTabSz="914400" rtl="0" eaLnBrk="1" latinLnBrk="0" hangingPunct="1">
        <a:lnSpc>
          <a:spcPct val="150000"/>
        </a:lnSpc>
        <a:spcBef>
          <a:spcPts val="0"/>
        </a:spcBef>
        <a:buFont typeface="Wingdings" panose="05000000000000000000" pitchFamily="2" charset="2"/>
        <a:buChar char="l"/>
        <a:defRPr kumimoji="1" sz="1600" kern="1200">
          <a:solidFill>
            <a:schemeClr val="tx1"/>
          </a:solidFill>
          <a:latin typeface="+mn-lt"/>
          <a:ea typeface="+mn-ea"/>
          <a:cs typeface="+mn-cs"/>
        </a:defRPr>
      </a:lvl4pPr>
      <a:lvl5pPr marL="2151063" indent="-322263" algn="l" defTabSz="914400" rtl="0" eaLnBrk="1" latinLnBrk="0" hangingPunct="1">
        <a:lnSpc>
          <a:spcPct val="150000"/>
        </a:lnSpc>
        <a:spcBef>
          <a:spcPts val="0"/>
        </a:spcBef>
        <a:buFont typeface="Wingdings" panose="05000000000000000000" pitchFamily="2" charset="2"/>
        <a:buChar char="l"/>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6E_EEFFC625.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6F_22C4DCF7.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50_837D1251.xml"/><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56_D7CD5685.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www.nature.com/articles/s41557-024-01532-x#ref-CR15"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57_8434A2FB.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5C_B30997CC.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8/10/relationships/comments" Target="../comments/modernComment_171_D517B35B.xm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microsoft.com/office/2018/10/relationships/comments" Target="../comments/modernComment_15D_3E40EC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5A_87665.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18/10/relationships/comments" Target="../comments/modernComment_168_2E423E0D.xml"/><Relationship Id="rId7" Type="http://schemas.openxmlformats.org/officeDocument/2006/relationships/image" Target="../media/image36.png"/><Relationship Id="rId12"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70_3FADC396.xml"/><Relationship Id="rId7" Type="http://schemas.openxmlformats.org/officeDocument/2006/relationships/hyperlink" Target="https://www.sciencedirect.com/topics/pharmacology-toxicology-and-pharmaceutical-science/proglucag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sciencedirect.com/topics/medicine-and-dentistry/small-intestine" TargetMode="External"/><Relationship Id="rId5" Type="http://schemas.openxmlformats.org/officeDocument/2006/relationships/hyperlink" Target="https://www.sciencedirect.com/topics/medicine-and-dentistry/ingestion" TargetMode="Externa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18/10/relationships/comments" Target="../comments/modernComment_16A_7E414A22.xml"/><Relationship Id="rId7"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image" Target="../media/image52.png"/><Relationship Id="rId4" Type="http://schemas.openxmlformats.org/officeDocument/2006/relationships/image" Target="../media/image47.jpe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35.png"/><Relationship Id="rId12"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40.png"/><Relationship Id="rId10" Type="http://schemas.openxmlformats.org/officeDocument/2006/relationships/image" Target="../media/image39.png"/><Relationship Id="rId4" Type="http://schemas.openxmlformats.org/officeDocument/2006/relationships/image" Target="../media/image56.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65_901B6DCA.xm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F0535-4030-4C35-945F-92B453107136}"/>
              </a:ext>
            </a:extLst>
          </p:cNvPr>
          <p:cNvSpPr>
            <a:spLocks noGrp="1"/>
          </p:cNvSpPr>
          <p:nvPr>
            <p:ph type="ctrTitle"/>
          </p:nvPr>
        </p:nvSpPr>
        <p:spPr/>
        <p:txBody>
          <a:bodyPr/>
          <a:lstStyle/>
          <a:p>
            <a:r>
              <a:rPr lang="en" altLang="ja-JP" b="1" i="0" dirty="0">
                <a:effectLst/>
                <a:latin typeface="+mj-lt"/>
              </a:rPr>
              <a:t>Machine learning designs new GCGR/GLP-1R dual agonists with enhanced biological potency</a:t>
            </a:r>
            <a:endParaRPr kumimoji="1" lang="ja-JP" altLang="en-US" dirty="0">
              <a:latin typeface="+mj-lt"/>
            </a:endParaRPr>
          </a:p>
        </p:txBody>
      </p:sp>
      <p:sp>
        <p:nvSpPr>
          <p:cNvPr id="3" name="字幕 2">
            <a:extLst>
              <a:ext uri="{FF2B5EF4-FFF2-40B4-BE49-F238E27FC236}">
                <a16:creationId xmlns:a16="http://schemas.microsoft.com/office/drawing/2014/main" id="{42FD679A-CDD2-4005-984B-113143E13B1F}"/>
              </a:ext>
            </a:extLst>
          </p:cNvPr>
          <p:cNvSpPr>
            <a:spLocks noGrp="1"/>
          </p:cNvSpPr>
          <p:nvPr>
            <p:ph type="subTitle" idx="1"/>
          </p:nvPr>
        </p:nvSpPr>
        <p:spPr/>
        <p:txBody>
          <a:bodyPr/>
          <a:lstStyle/>
          <a:p>
            <a:pPr>
              <a:lnSpc>
                <a:spcPct val="100000"/>
              </a:lnSpc>
            </a:pPr>
            <a:r>
              <a:rPr kumimoji="1" lang="en-US" altLang="ja-JP" dirty="0"/>
              <a:t>B4 </a:t>
            </a:r>
            <a:r>
              <a:rPr kumimoji="1" lang="ja-JP" altLang="en-US"/>
              <a:t>中村優作</a:t>
            </a:r>
            <a:endParaRPr kumimoji="1" lang="ja-JP" altLang="en-US" dirty="0"/>
          </a:p>
        </p:txBody>
      </p:sp>
      <p:sp>
        <p:nvSpPr>
          <p:cNvPr id="4" name="テキスト プレースホルダー 3">
            <a:extLst>
              <a:ext uri="{FF2B5EF4-FFF2-40B4-BE49-F238E27FC236}">
                <a16:creationId xmlns:a16="http://schemas.microsoft.com/office/drawing/2014/main" id="{47B2A5E6-B11B-4CED-B03E-250BCC27035B}"/>
              </a:ext>
            </a:extLst>
          </p:cNvPr>
          <p:cNvSpPr>
            <a:spLocks noGrp="1"/>
          </p:cNvSpPr>
          <p:nvPr>
            <p:ph type="body" sz="quarter" idx="11"/>
          </p:nvPr>
        </p:nvSpPr>
        <p:spPr>
          <a:xfrm>
            <a:off x="1524000" y="5819989"/>
            <a:ext cx="9144000" cy="469900"/>
          </a:xfrm>
        </p:spPr>
        <p:txBody>
          <a:bodyPr>
            <a:normAutofit/>
          </a:bodyPr>
          <a:lstStyle/>
          <a:p>
            <a:pPr>
              <a:lnSpc>
                <a:spcPct val="110000"/>
              </a:lnSpc>
            </a:pPr>
            <a:r>
              <a:rPr lang="en-US" altLang="ja-JP" dirty="0"/>
              <a:t>2024/09/30 </a:t>
            </a:r>
            <a:r>
              <a:rPr lang="ja-JP" altLang="en-US"/>
              <a:t>後期雑誌会</a:t>
            </a:r>
            <a:endParaRPr lang="en-US" altLang="ja-JP" dirty="0"/>
          </a:p>
        </p:txBody>
      </p:sp>
      <p:sp>
        <p:nvSpPr>
          <p:cNvPr id="5" name="テキスト プレースホルダー 4">
            <a:extLst>
              <a:ext uri="{FF2B5EF4-FFF2-40B4-BE49-F238E27FC236}">
                <a16:creationId xmlns:a16="http://schemas.microsoft.com/office/drawing/2014/main" id="{1F08FD74-8A95-4CC4-8A3E-A416E77C6F43}"/>
              </a:ext>
            </a:extLst>
          </p:cNvPr>
          <p:cNvSpPr>
            <a:spLocks noGrp="1"/>
          </p:cNvSpPr>
          <p:nvPr>
            <p:ph type="body" sz="quarter" idx="12"/>
          </p:nvPr>
        </p:nvSpPr>
        <p:spPr/>
        <p:txBody>
          <a:bodyPr/>
          <a:lstStyle/>
          <a:p>
            <a:endParaRPr kumimoji="1" lang="ja-JP" altLang="en-US" dirty="0"/>
          </a:p>
        </p:txBody>
      </p:sp>
      <p:sp>
        <p:nvSpPr>
          <p:cNvPr id="11" name="正方形/長方形 10">
            <a:extLst>
              <a:ext uri="{FF2B5EF4-FFF2-40B4-BE49-F238E27FC236}">
                <a16:creationId xmlns:a16="http://schemas.microsoft.com/office/drawing/2014/main" id="{120687FF-EB66-2306-1906-81D0E7A7EEA0}"/>
              </a:ext>
            </a:extLst>
          </p:cNvPr>
          <p:cNvSpPr/>
          <p:nvPr/>
        </p:nvSpPr>
        <p:spPr>
          <a:xfrm>
            <a:off x="0" y="-2"/>
            <a:ext cx="12192000" cy="5025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1F1D5867-85D7-D973-453D-E21A46314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15" y="-124572"/>
            <a:ext cx="10341769" cy="5135709"/>
          </a:xfrm>
          <a:prstGeom prst="rect">
            <a:avLst/>
          </a:prstGeom>
        </p:spPr>
      </p:pic>
    </p:spTree>
    <p:extLst>
      <p:ext uri="{BB962C8B-B14F-4D97-AF65-F5344CB8AC3E}">
        <p14:creationId xmlns:p14="http://schemas.microsoft.com/office/powerpoint/2010/main" val="1462107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74797-BFB1-9F23-923D-FF981A38766E}"/>
              </a:ext>
            </a:extLst>
          </p:cNvPr>
          <p:cNvSpPr>
            <a:spLocks noGrp="1"/>
          </p:cNvSpPr>
          <p:nvPr>
            <p:ph type="title"/>
          </p:nvPr>
        </p:nvSpPr>
        <p:spPr/>
        <p:txBody>
          <a:bodyPr/>
          <a:lstStyle/>
          <a:p>
            <a:r>
              <a:rPr kumimoji="1" lang="en-US" altLang="ja-JP" dirty="0"/>
              <a:t>125</a:t>
            </a:r>
            <a:r>
              <a:rPr kumimoji="1" lang="ja-JP" altLang="en-US"/>
              <a:t>のペプチドの</a:t>
            </a:r>
            <a:r>
              <a:rPr lang="en-US" altLang="ja-JP" dirty="0"/>
              <a:t>GCGR/GLP-1R</a:t>
            </a:r>
            <a:r>
              <a:rPr lang="ja-JP" altLang="en-US"/>
              <a:t>に対する</a:t>
            </a:r>
            <a:r>
              <a:rPr lang="en-US" altLang="ja-JP" dirty="0"/>
              <a:t>EC50</a:t>
            </a:r>
            <a:r>
              <a:rPr lang="ja-JP" altLang="en-US"/>
              <a:t>のデータを作成</a:t>
            </a:r>
            <a:endParaRPr kumimoji="1" lang="ja-JP" altLang="en-US"/>
          </a:p>
        </p:txBody>
      </p:sp>
      <p:sp>
        <p:nvSpPr>
          <p:cNvPr id="3" name="コンテンツ プレースホルダー 2">
            <a:extLst>
              <a:ext uri="{FF2B5EF4-FFF2-40B4-BE49-F238E27FC236}">
                <a16:creationId xmlns:a16="http://schemas.microsoft.com/office/drawing/2014/main" id="{589FAA91-EE49-E5F4-44B2-AE9E7F9C081B}"/>
              </a:ext>
            </a:extLst>
          </p:cNvPr>
          <p:cNvSpPr>
            <a:spLocks noGrp="1"/>
          </p:cNvSpPr>
          <p:nvPr>
            <p:ph idx="1"/>
          </p:nvPr>
        </p:nvSpPr>
        <p:spPr>
          <a:xfrm>
            <a:off x="546100" y="1038483"/>
            <a:ext cx="5549900" cy="4875289"/>
          </a:xfrm>
        </p:spPr>
        <p:txBody>
          <a:bodyPr>
            <a:normAutofit/>
          </a:bodyPr>
          <a:lstStyle/>
          <a:p>
            <a:pPr marL="0" indent="0">
              <a:buNone/>
            </a:pPr>
            <a:r>
              <a:rPr lang="ja-JP" altLang="en-US"/>
              <a:t>機械学習に用いるデータの測定</a:t>
            </a:r>
            <a:endParaRPr lang="en-US" altLang="ja-JP" dirty="0"/>
          </a:p>
          <a:p>
            <a:r>
              <a:rPr lang="ja-JP" altLang="en-US" sz="1800" b="0"/>
              <a:t>チャイニーズハムスター卵巣</a:t>
            </a:r>
            <a:r>
              <a:rPr lang="en-US" altLang="ja-JP" sz="1800" b="0" dirty="0"/>
              <a:t>(CHO)</a:t>
            </a:r>
            <a:r>
              <a:rPr lang="ja-JP" altLang="en-US" sz="1800" b="0"/>
              <a:t>細胞に</a:t>
            </a:r>
            <a:r>
              <a:rPr lang="en-US" altLang="ja-JP" sz="1800" b="0" dirty="0" err="1"/>
              <a:t>hGCGR</a:t>
            </a:r>
            <a:r>
              <a:rPr lang="ja-JP" altLang="en-US" sz="1800" b="0"/>
              <a:t>と</a:t>
            </a:r>
            <a:r>
              <a:rPr lang="en-US" altLang="ja-JP" sz="1800" b="0" dirty="0"/>
              <a:t>hGLP-1R</a:t>
            </a:r>
            <a:r>
              <a:rPr lang="ja-JP" altLang="en-US" sz="1800" b="0"/>
              <a:t>を発現させ、ペプチドを添加してそれぞれの</a:t>
            </a:r>
            <a:r>
              <a:rPr lang="en-US" altLang="ja-JP" sz="1800" b="0" dirty="0"/>
              <a:t>EC50</a:t>
            </a:r>
            <a:r>
              <a:rPr lang="ja-JP" altLang="en-US" sz="1800" b="0"/>
              <a:t>値を測定</a:t>
            </a:r>
            <a:endParaRPr lang="en-US" altLang="ja-JP" sz="1800" b="0" dirty="0"/>
          </a:p>
          <a:p>
            <a:r>
              <a:rPr lang="en-US" altLang="ja-JP" sz="1800" b="0" dirty="0"/>
              <a:t>125</a:t>
            </a:r>
            <a:r>
              <a:rPr lang="ja-JP" altLang="en-US" sz="1800" b="0"/>
              <a:t>個のペプチドに対して実験</a:t>
            </a:r>
            <a:endParaRPr lang="en-US" altLang="ja-JP" sz="1800" b="0" dirty="0"/>
          </a:p>
          <a:p>
            <a:r>
              <a:rPr lang="ja-JP" altLang="en-US" sz="1800" b="0"/>
              <a:t>データを</a:t>
            </a:r>
            <a:r>
              <a:rPr lang="en-US" altLang="ja-JP" sz="1800" b="0" dirty="0"/>
              <a:t>4</a:t>
            </a:r>
            <a:r>
              <a:rPr lang="ja-JP" altLang="en-US" sz="1800" b="0"/>
              <a:t>つの活性領域に分割</a:t>
            </a:r>
            <a:endParaRPr lang="en-US" altLang="ja-JP" sz="1800" b="0" dirty="0"/>
          </a:p>
          <a:p>
            <a:pPr lvl="1"/>
            <a:r>
              <a:rPr lang="ja-JP" altLang="en-US"/>
              <a:t>両方の受容体で活性</a:t>
            </a:r>
            <a:endParaRPr lang="en-US" altLang="ja-JP" dirty="0"/>
          </a:p>
          <a:p>
            <a:pPr lvl="1"/>
            <a:r>
              <a:rPr lang="en-US" altLang="ja-JP" b="0" dirty="0"/>
              <a:t>hGLP-1R</a:t>
            </a:r>
            <a:r>
              <a:rPr lang="ja-JP" altLang="en-US" b="0"/>
              <a:t>選択的</a:t>
            </a:r>
            <a:endParaRPr lang="en-US" altLang="ja-JP" b="0" dirty="0"/>
          </a:p>
          <a:p>
            <a:pPr lvl="1"/>
            <a:r>
              <a:rPr lang="en-US" altLang="ja-JP" dirty="0" err="1"/>
              <a:t>hGCGR</a:t>
            </a:r>
            <a:r>
              <a:rPr lang="ja-JP" altLang="en-US"/>
              <a:t>選択的</a:t>
            </a:r>
            <a:endParaRPr lang="en-US" altLang="ja-JP" dirty="0"/>
          </a:p>
          <a:p>
            <a:pPr lvl="1"/>
            <a:r>
              <a:rPr lang="ja-JP" altLang="en-US" b="0"/>
              <a:t>両方の受容体で不活性</a:t>
            </a:r>
            <a:endParaRPr lang="en-US" altLang="ja-JP" b="0" dirty="0"/>
          </a:p>
        </p:txBody>
      </p:sp>
      <p:sp>
        <p:nvSpPr>
          <p:cNvPr id="4" name="テキスト プレースホルダー 3">
            <a:extLst>
              <a:ext uri="{FF2B5EF4-FFF2-40B4-BE49-F238E27FC236}">
                <a16:creationId xmlns:a16="http://schemas.microsoft.com/office/drawing/2014/main" id="{08DA4992-763F-AA6E-9969-4FCE15BA6BBE}"/>
              </a:ext>
            </a:extLst>
          </p:cNvPr>
          <p:cNvSpPr>
            <a:spLocks noGrp="1"/>
          </p:cNvSpPr>
          <p:nvPr>
            <p:ph type="body" sz="quarter" idx="11"/>
          </p:nvPr>
        </p:nvSpPr>
        <p:spPr/>
        <p:txBody>
          <a:bodyPr>
            <a:normAutofit lnSpcReduction="10000"/>
          </a:bodyPr>
          <a:lstStyle/>
          <a:p>
            <a:r>
              <a:rPr kumimoji="1" lang="en-US" altLang="ja-JP" dirty="0"/>
              <a:t>Fig1 </a:t>
            </a:r>
            <a:r>
              <a:rPr kumimoji="1" lang="ja-JP" altLang="en-US"/>
              <a:t>トレーニングデータの作成</a:t>
            </a:r>
          </a:p>
        </p:txBody>
      </p:sp>
      <p:pic>
        <p:nvPicPr>
          <p:cNvPr id="26626" name="Picture 2" descr="figure 1">
            <a:extLst>
              <a:ext uri="{FF2B5EF4-FFF2-40B4-BE49-F238E27FC236}">
                <a16:creationId xmlns:a16="http://schemas.microsoft.com/office/drawing/2014/main" id="{BDF45CF8-5F24-AC36-8B8D-1D82D94E41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545" b="50543"/>
          <a:stretch/>
        </p:blipFill>
        <p:spPr bwMode="auto">
          <a:xfrm>
            <a:off x="6226215" y="1038482"/>
            <a:ext cx="5419686" cy="4875289"/>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76F8C777-D01B-8F6D-4449-B5A6557CF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4259" y="1038482"/>
            <a:ext cx="5127905" cy="54469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05BF856-9001-A7BA-8A30-75844F11A3BA}"/>
              </a:ext>
            </a:extLst>
          </p:cNvPr>
          <p:cNvSpPr txBox="1"/>
          <p:nvPr/>
        </p:nvSpPr>
        <p:spPr>
          <a:xfrm>
            <a:off x="13904259" y="348226"/>
            <a:ext cx="796052" cy="369332"/>
          </a:xfrm>
          <a:prstGeom prst="rect">
            <a:avLst/>
          </a:prstGeom>
          <a:noFill/>
        </p:spPr>
        <p:txBody>
          <a:bodyPr wrap="none" rtlCol="0">
            <a:spAutoFit/>
          </a:bodyPr>
          <a:lstStyle/>
          <a:p>
            <a:r>
              <a:rPr kumimoji="1" lang="en-US" altLang="ja-JP" dirty="0"/>
              <a:t>HRTF</a:t>
            </a:r>
            <a:endParaRPr kumimoji="1" lang="ja-JP" altLang="en-US"/>
          </a:p>
        </p:txBody>
      </p:sp>
      <p:sp>
        <p:nvSpPr>
          <p:cNvPr id="7" name="テキスト ボックス 6">
            <a:extLst>
              <a:ext uri="{FF2B5EF4-FFF2-40B4-BE49-F238E27FC236}">
                <a16:creationId xmlns:a16="http://schemas.microsoft.com/office/drawing/2014/main" id="{A8DBFE2C-9009-6216-0F89-736A64A8A440}"/>
              </a:ext>
            </a:extLst>
          </p:cNvPr>
          <p:cNvSpPr txBox="1"/>
          <p:nvPr/>
        </p:nvSpPr>
        <p:spPr>
          <a:xfrm>
            <a:off x="14700311" y="324022"/>
            <a:ext cx="9521190" cy="369332"/>
          </a:xfrm>
          <a:prstGeom prst="rect">
            <a:avLst/>
          </a:prstGeom>
          <a:noFill/>
        </p:spPr>
        <p:txBody>
          <a:bodyPr wrap="square">
            <a:spAutoFit/>
          </a:bodyPr>
          <a:lstStyle/>
          <a:p>
            <a:r>
              <a:rPr lang="ja-JP" altLang="en-US"/>
              <a:t>ホモジニアス時間分解蛍光</a:t>
            </a:r>
          </a:p>
        </p:txBody>
      </p:sp>
      <p:sp>
        <p:nvSpPr>
          <p:cNvPr id="8" name="テキスト ボックス 7">
            <a:extLst>
              <a:ext uri="{FF2B5EF4-FFF2-40B4-BE49-F238E27FC236}">
                <a16:creationId xmlns:a16="http://schemas.microsoft.com/office/drawing/2014/main" id="{E2DF192C-FE09-270D-79E9-87D3A558B1D9}"/>
              </a:ext>
            </a:extLst>
          </p:cNvPr>
          <p:cNvSpPr txBox="1"/>
          <p:nvPr/>
        </p:nvSpPr>
        <p:spPr>
          <a:xfrm>
            <a:off x="13904259" y="6858000"/>
            <a:ext cx="8089074" cy="369332"/>
          </a:xfrm>
          <a:prstGeom prst="rect">
            <a:avLst/>
          </a:prstGeom>
          <a:noFill/>
        </p:spPr>
        <p:txBody>
          <a:bodyPr wrap="none" rtlCol="0">
            <a:spAutoFit/>
          </a:bodyPr>
          <a:lstStyle/>
          <a:p>
            <a:r>
              <a:rPr lang="ja-JP" altLang="en-US"/>
              <a:t>ホモジニアスとは、溶液中のすべての成分が混合したままで測定が可能ということ</a:t>
            </a:r>
            <a:endParaRPr kumimoji="1" lang="ja-JP" altLang="en-US"/>
          </a:p>
        </p:txBody>
      </p:sp>
    </p:spTree>
    <p:extLst>
      <p:ext uri="{BB962C8B-B14F-4D97-AF65-F5344CB8AC3E}">
        <p14:creationId xmlns:p14="http://schemas.microsoft.com/office/powerpoint/2010/main" val="4009739813"/>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932C8-C19B-AC5B-B205-4A467525C263}"/>
              </a:ext>
            </a:extLst>
          </p:cNvPr>
          <p:cNvSpPr>
            <a:spLocks noGrp="1"/>
          </p:cNvSpPr>
          <p:nvPr>
            <p:ph type="title"/>
          </p:nvPr>
        </p:nvSpPr>
        <p:spPr>
          <a:xfrm>
            <a:off x="546100" y="6048519"/>
            <a:ext cx="6621182" cy="698304"/>
          </a:xfrm>
        </p:spPr>
        <p:txBody>
          <a:bodyPr/>
          <a:lstStyle/>
          <a:p>
            <a:r>
              <a:rPr kumimoji="1" lang="ja-JP" altLang="en-US"/>
              <a:t>ペプチド配列を学習可能な形式にエンコード</a:t>
            </a:r>
          </a:p>
        </p:txBody>
      </p:sp>
      <p:sp>
        <p:nvSpPr>
          <p:cNvPr id="3" name="コンテンツ プレースホルダー 2">
            <a:extLst>
              <a:ext uri="{FF2B5EF4-FFF2-40B4-BE49-F238E27FC236}">
                <a16:creationId xmlns:a16="http://schemas.microsoft.com/office/drawing/2014/main" id="{4D370593-838A-13D8-DA12-77A99CF49ED6}"/>
              </a:ext>
            </a:extLst>
          </p:cNvPr>
          <p:cNvSpPr>
            <a:spLocks noGrp="1"/>
          </p:cNvSpPr>
          <p:nvPr>
            <p:ph idx="1"/>
          </p:nvPr>
        </p:nvSpPr>
        <p:spPr>
          <a:xfrm>
            <a:off x="546100" y="1038483"/>
            <a:ext cx="6621182" cy="2129745"/>
          </a:xfrm>
        </p:spPr>
        <p:txBody>
          <a:bodyPr/>
          <a:lstStyle/>
          <a:p>
            <a:pPr marL="0" indent="0">
              <a:buNone/>
            </a:pPr>
            <a:r>
              <a:rPr lang="en-US" altLang="ja-JP" dirty="0" err="1"/>
              <a:t>hGCG</a:t>
            </a:r>
            <a:r>
              <a:rPr lang="ja-JP" altLang="en-US"/>
              <a:t>と</a:t>
            </a:r>
            <a:r>
              <a:rPr lang="en-US" altLang="ja-JP" dirty="0"/>
              <a:t>hGLP-1</a:t>
            </a:r>
            <a:r>
              <a:rPr lang="ja-JP" altLang="en-US"/>
              <a:t>の配列</a:t>
            </a:r>
            <a:endParaRPr lang="en-US" altLang="ja-JP" dirty="0"/>
          </a:p>
          <a:p>
            <a:endParaRPr lang="en-US" altLang="ja-JP" dirty="0"/>
          </a:p>
          <a:p>
            <a:pPr marL="0" indent="0">
              <a:buNone/>
            </a:pPr>
            <a:endParaRPr lang="en-US" altLang="ja-JP" dirty="0"/>
          </a:p>
          <a:p>
            <a:pPr marL="0" indent="0">
              <a:buNone/>
            </a:pPr>
            <a:r>
              <a:rPr lang="en-US" altLang="ja-JP" dirty="0"/>
              <a:t>-&gt; 30</a:t>
            </a:r>
            <a:r>
              <a:rPr lang="ja-JP" altLang="en-US"/>
              <a:t>残基中</a:t>
            </a:r>
            <a:r>
              <a:rPr lang="en-US" altLang="ja-JP" dirty="0"/>
              <a:t>14</a:t>
            </a:r>
            <a:r>
              <a:rPr lang="ja-JP" altLang="en-US"/>
              <a:t>個のアミノ酸が共通</a:t>
            </a:r>
            <a:endParaRPr lang="en-US" altLang="ja-JP" dirty="0"/>
          </a:p>
        </p:txBody>
      </p:sp>
      <p:sp>
        <p:nvSpPr>
          <p:cNvPr id="4" name="テキスト プレースホルダー 3">
            <a:extLst>
              <a:ext uri="{FF2B5EF4-FFF2-40B4-BE49-F238E27FC236}">
                <a16:creationId xmlns:a16="http://schemas.microsoft.com/office/drawing/2014/main" id="{2E8B3404-D0F4-CAFD-FF53-7275C8FF7BF4}"/>
              </a:ext>
            </a:extLst>
          </p:cNvPr>
          <p:cNvSpPr>
            <a:spLocks noGrp="1"/>
          </p:cNvSpPr>
          <p:nvPr>
            <p:ph type="body" sz="quarter" idx="11"/>
          </p:nvPr>
        </p:nvSpPr>
        <p:spPr/>
        <p:txBody>
          <a:bodyPr>
            <a:normAutofit lnSpcReduction="10000"/>
          </a:bodyPr>
          <a:lstStyle/>
          <a:p>
            <a:r>
              <a:rPr kumimoji="1" lang="en-US" altLang="ja-JP" dirty="0"/>
              <a:t>Fig1 </a:t>
            </a:r>
            <a:r>
              <a:rPr kumimoji="1" lang="ja-JP" altLang="en-US"/>
              <a:t>トレーニングデータのエンコード</a:t>
            </a:r>
          </a:p>
        </p:txBody>
      </p:sp>
      <p:pic>
        <p:nvPicPr>
          <p:cNvPr id="27650" name="Picture 2" descr="figure 1">
            <a:extLst>
              <a:ext uri="{FF2B5EF4-FFF2-40B4-BE49-F238E27FC236}">
                <a16:creationId xmlns:a16="http://schemas.microsoft.com/office/drawing/2014/main" id="{4B76A73C-01DD-2A25-39B9-18754B6D19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929" t="50553"/>
          <a:stretch/>
        </p:blipFill>
        <p:spPr bwMode="auto">
          <a:xfrm>
            <a:off x="7664825" y="2894989"/>
            <a:ext cx="4257394" cy="385183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B617DCEC-F067-3D70-7355-841B3449568E}"/>
              </a:ext>
            </a:extLst>
          </p:cNvPr>
          <p:cNvGrpSpPr/>
          <p:nvPr/>
        </p:nvGrpSpPr>
        <p:grpSpPr>
          <a:xfrm>
            <a:off x="7664825" y="971248"/>
            <a:ext cx="4257394" cy="1856506"/>
            <a:chOff x="5938274" y="1195243"/>
            <a:chExt cx="4114800" cy="1590820"/>
          </a:xfrm>
        </p:grpSpPr>
        <p:pic>
          <p:nvPicPr>
            <p:cNvPr id="5" name="Picture 2" descr="figure 1">
              <a:extLst>
                <a:ext uri="{FF2B5EF4-FFF2-40B4-BE49-F238E27FC236}">
                  <a16:creationId xmlns:a16="http://schemas.microsoft.com/office/drawing/2014/main" id="{81615AD8-B0BF-CF8D-92DE-4DFBF18850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 t="50553" r="65051" b="26251"/>
            <a:stretch/>
          </p:blipFill>
          <p:spPr bwMode="auto">
            <a:xfrm>
              <a:off x="5938274" y="1195243"/>
              <a:ext cx="2057400" cy="15908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ure 1">
              <a:extLst>
                <a:ext uri="{FF2B5EF4-FFF2-40B4-BE49-F238E27FC236}">
                  <a16:creationId xmlns:a16="http://schemas.microsoft.com/office/drawing/2014/main" id="{540BDAC1-F636-55A6-33C2-FC66D0D1FC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418" r="64829" b="5386"/>
            <a:stretch/>
          </p:blipFill>
          <p:spPr bwMode="auto">
            <a:xfrm>
              <a:off x="7995674" y="1195243"/>
              <a:ext cx="2057400" cy="159082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テキスト ボックス 9">
            <a:extLst>
              <a:ext uri="{FF2B5EF4-FFF2-40B4-BE49-F238E27FC236}">
                <a16:creationId xmlns:a16="http://schemas.microsoft.com/office/drawing/2014/main" id="{8D66B397-C9A0-A6C1-5B97-209B56D7EBF2}"/>
              </a:ext>
            </a:extLst>
          </p:cNvPr>
          <p:cNvSpPr txBox="1"/>
          <p:nvPr/>
        </p:nvSpPr>
        <p:spPr>
          <a:xfrm>
            <a:off x="524762" y="5497389"/>
            <a:ext cx="6670288" cy="369332"/>
          </a:xfrm>
          <a:prstGeom prst="rect">
            <a:avLst/>
          </a:prstGeom>
          <a:noFill/>
        </p:spPr>
        <p:txBody>
          <a:bodyPr wrap="none" rtlCol="0">
            <a:spAutoFit/>
          </a:bodyPr>
          <a:lstStyle/>
          <a:p>
            <a:r>
              <a:rPr kumimoji="1" lang="en-US" altLang="ja-JP" dirty="0"/>
              <a:t>[H,S,Q,G,T,F,T,S,D,Y,S,K,Y,L,D,S,R,R,A,Q,D,F,V,Q,W,L,M,N,T,-]</a:t>
            </a:r>
            <a:endParaRPr kumimoji="1" lang="ja-JP" altLang="en-US"/>
          </a:p>
        </p:txBody>
      </p:sp>
      <p:grpSp>
        <p:nvGrpSpPr>
          <p:cNvPr id="14" name="グループ化 13">
            <a:extLst>
              <a:ext uri="{FF2B5EF4-FFF2-40B4-BE49-F238E27FC236}">
                <a16:creationId xmlns:a16="http://schemas.microsoft.com/office/drawing/2014/main" id="{7560461C-5CEC-3743-F3A6-95ABFA601025}"/>
              </a:ext>
            </a:extLst>
          </p:cNvPr>
          <p:cNvGrpSpPr/>
          <p:nvPr/>
        </p:nvGrpSpPr>
        <p:grpSpPr>
          <a:xfrm>
            <a:off x="524762" y="1639969"/>
            <a:ext cx="6022592" cy="748900"/>
            <a:chOff x="286052" y="2466109"/>
            <a:chExt cx="6022592" cy="748900"/>
          </a:xfrm>
        </p:grpSpPr>
        <p:sp>
          <p:nvSpPr>
            <p:cNvPr id="8" name="テキスト ボックス 7">
              <a:extLst>
                <a:ext uri="{FF2B5EF4-FFF2-40B4-BE49-F238E27FC236}">
                  <a16:creationId xmlns:a16="http://schemas.microsoft.com/office/drawing/2014/main" id="{B1474A8B-FB0A-3301-836E-A8C79D7CB79F}"/>
                </a:ext>
              </a:extLst>
            </p:cNvPr>
            <p:cNvSpPr txBox="1"/>
            <p:nvPr/>
          </p:nvSpPr>
          <p:spPr>
            <a:xfrm>
              <a:off x="1399309" y="2466109"/>
              <a:ext cx="4826962" cy="369332"/>
            </a:xfrm>
            <a:prstGeom prst="rect">
              <a:avLst/>
            </a:prstGeom>
            <a:noFill/>
          </p:spPr>
          <p:txBody>
            <a:bodyPr wrap="none" rtlCol="0">
              <a:spAutoFit/>
            </a:bodyPr>
            <a:lstStyle/>
            <a:p>
              <a:r>
                <a:rPr kumimoji="1" lang="en-US" altLang="ja-JP" dirty="0">
                  <a:solidFill>
                    <a:schemeClr val="accent4"/>
                  </a:solidFill>
                </a:rPr>
                <a:t>H</a:t>
              </a:r>
              <a:r>
                <a:rPr kumimoji="1" lang="en-US" altLang="ja-JP" dirty="0"/>
                <a:t>SQ</a:t>
              </a:r>
              <a:r>
                <a:rPr kumimoji="1" lang="en-US" altLang="ja-JP" dirty="0">
                  <a:solidFill>
                    <a:schemeClr val="accent4"/>
                  </a:solidFill>
                </a:rPr>
                <a:t>GTFTSD</a:t>
              </a:r>
              <a:r>
                <a:rPr kumimoji="1" lang="en-US" altLang="ja-JP" dirty="0"/>
                <a:t>Y</a:t>
              </a:r>
              <a:r>
                <a:rPr kumimoji="1" lang="en-US" altLang="ja-JP" dirty="0">
                  <a:solidFill>
                    <a:schemeClr val="accent4"/>
                  </a:solidFill>
                </a:rPr>
                <a:t>S</a:t>
              </a:r>
              <a:r>
                <a:rPr kumimoji="1" lang="en-US" altLang="ja-JP" dirty="0"/>
                <a:t>K</a:t>
              </a:r>
              <a:r>
                <a:rPr kumimoji="1" lang="en-US" altLang="ja-JP" dirty="0">
                  <a:solidFill>
                    <a:schemeClr val="accent4"/>
                  </a:solidFill>
                </a:rPr>
                <a:t>YL</a:t>
              </a:r>
              <a:r>
                <a:rPr kumimoji="1" lang="en-US" altLang="ja-JP" dirty="0"/>
                <a:t>DSRR</a:t>
              </a:r>
              <a:r>
                <a:rPr kumimoji="1" lang="en-US" altLang="ja-JP" dirty="0">
                  <a:solidFill>
                    <a:schemeClr val="accent4"/>
                  </a:solidFill>
                </a:rPr>
                <a:t>A</a:t>
              </a:r>
              <a:r>
                <a:rPr kumimoji="1" lang="en-US" altLang="ja-JP" dirty="0"/>
                <a:t>QD</a:t>
              </a:r>
              <a:r>
                <a:rPr kumimoji="1" lang="en-US" altLang="ja-JP" dirty="0">
                  <a:solidFill>
                    <a:schemeClr val="accent4"/>
                  </a:solidFill>
                </a:rPr>
                <a:t>F</a:t>
              </a:r>
              <a:r>
                <a:rPr kumimoji="1" lang="en-US" altLang="ja-JP" dirty="0"/>
                <a:t>VQ</a:t>
              </a:r>
              <a:r>
                <a:rPr kumimoji="1" lang="en-US" altLang="ja-JP" dirty="0">
                  <a:solidFill>
                    <a:schemeClr val="accent4"/>
                  </a:solidFill>
                </a:rPr>
                <a:t>WL</a:t>
              </a:r>
              <a:r>
                <a:rPr kumimoji="1" lang="en-US" altLang="ja-JP" dirty="0"/>
                <a:t>MNT</a:t>
              </a:r>
              <a:endParaRPr kumimoji="1" lang="ja-JP" altLang="en-US"/>
            </a:p>
          </p:txBody>
        </p:sp>
        <p:sp>
          <p:nvSpPr>
            <p:cNvPr id="9" name="テキスト ボックス 8">
              <a:extLst>
                <a:ext uri="{FF2B5EF4-FFF2-40B4-BE49-F238E27FC236}">
                  <a16:creationId xmlns:a16="http://schemas.microsoft.com/office/drawing/2014/main" id="{F75CAA2F-58A9-7599-C0A9-6587832F431B}"/>
                </a:ext>
              </a:extLst>
            </p:cNvPr>
            <p:cNvSpPr txBox="1"/>
            <p:nvPr/>
          </p:nvSpPr>
          <p:spPr>
            <a:xfrm>
              <a:off x="1404737" y="2845677"/>
              <a:ext cx="4903907" cy="369332"/>
            </a:xfrm>
            <a:prstGeom prst="rect">
              <a:avLst/>
            </a:prstGeom>
            <a:noFill/>
          </p:spPr>
          <p:txBody>
            <a:bodyPr wrap="none" rtlCol="0">
              <a:spAutoFit/>
            </a:bodyPr>
            <a:lstStyle/>
            <a:p>
              <a:r>
                <a:rPr kumimoji="1" lang="en-US" altLang="ja-JP" dirty="0">
                  <a:solidFill>
                    <a:schemeClr val="accent4"/>
                  </a:solidFill>
                </a:rPr>
                <a:t>H</a:t>
              </a:r>
              <a:r>
                <a:rPr kumimoji="1" lang="en-US" altLang="ja-JP" dirty="0"/>
                <a:t>AE</a:t>
              </a:r>
              <a:r>
                <a:rPr kumimoji="1" lang="en-US" altLang="ja-JP" dirty="0">
                  <a:solidFill>
                    <a:schemeClr val="accent4"/>
                  </a:solidFill>
                </a:rPr>
                <a:t>GTFTSD</a:t>
              </a:r>
              <a:r>
                <a:rPr kumimoji="1" lang="en-US" altLang="ja-JP" dirty="0"/>
                <a:t>V</a:t>
              </a:r>
              <a:r>
                <a:rPr kumimoji="1" lang="en-US" altLang="ja-JP" dirty="0">
                  <a:solidFill>
                    <a:schemeClr val="accent4"/>
                  </a:solidFill>
                </a:rPr>
                <a:t>S</a:t>
              </a:r>
              <a:r>
                <a:rPr kumimoji="1" lang="en-US" altLang="ja-JP" dirty="0"/>
                <a:t>S</a:t>
              </a:r>
              <a:r>
                <a:rPr kumimoji="1" lang="en-US" altLang="ja-JP" dirty="0">
                  <a:solidFill>
                    <a:schemeClr val="accent4"/>
                  </a:solidFill>
                </a:rPr>
                <a:t>YL</a:t>
              </a:r>
              <a:r>
                <a:rPr kumimoji="1" lang="en-US" altLang="ja-JP" dirty="0"/>
                <a:t>EGQA</a:t>
              </a:r>
              <a:r>
                <a:rPr kumimoji="1" lang="en-US" altLang="ja-JP" dirty="0">
                  <a:solidFill>
                    <a:schemeClr val="accent4"/>
                  </a:solidFill>
                </a:rPr>
                <a:t>A</a:t>
              </a:r>
              <a:r>
                <a:rPr kumimoji="1" lang="en-US" altLang="ja-JP" dirty="0"/>
                <a:t>KE</a:t>
              </a:r>
              <a:r>
                <a:rPr kumimoji="1" lang="en-US" altLang="ja-JP" dirty="0">
                  <a:solidFill>
                    <a:schemeClr val="accent4"/>
                  </a:solidFill>
                </a:rPr>
                <a:t>F</a:t>
              </a:r>
              <a:r>
                <a:rPr kumimoji="1" lang="en-US" altLang="ja-JP" dirty="0"/>
                <a:t> I A</a:t>
              </a:r>
              <a:r>
                <a:rPr kumimoji="1" lang="en-US" altLang="ja-JP" dirty="0">
                  <a:solidFill>
                    <a:schemeClr val="accent4"/>
                  </a:solidFill>
                </a:rPr>
                <a:t>WL</a:t>
              </a:r>
              <a:r>
                <a:rPr kumimoji="1" lang="en-US" altLang="ja-JP" dirty="0"/>
                <a:t>VKGR</a:t>
              </a:r>
              <a:endParaRPr kumimoji="1" lang="ja-JP" altLang="en-US"/>
            </a:p>
          </p:txBody>
        </p:sp>
        <p:sp>
          <p:nvSpPr>
            <p:cNvPr id="12" name="テキスト ボックス 11">
              <a:extLst>
                <a:ext uri="{FF2B5EF4-FFF2-40B4-BE49-F238E27FC236}">
                  <a16:creationId xmlns:a16="http://schemas.microsoft.com/office/drawing/2014/main" id="{D39800DF-95EF-B1DC-5BAF-FDED2FEB6AFB}"/>
                </a:ext>
              </a:extLst>
            </p:cNvPr>
            <p:cNvSpPr txBox="1"/>
            <p:nvPr/>
          </p:nvSpPr>
          <p:spPr>
            <a:xfrm>
              <a:off x="286052" y="2466109"/>
              <a:ext cx="1231427" cy="369332"/>
            </a:xfrm>
            <a:prstGeom prst="rect">
              <a:avLst/>
            </a:prstGeom>
            <a:noFill/>
          </p:spPr>
          <p:txBody>
            <a:bodyPr wrap="none" rtlCol="0">
              <a:spAutoFit/>
            </a:bodyPr>
            <a:lstStyle/>
            <a:p>
              <a:r>
                <a:rPr kumimoji="1" lang="ja-JP" altLang="en-US"/>
                <a:t>グルカゴン</a:t>
              </a:r>
            </a:p>
          </p:txBody>
        </p:sp>
        <p:sp>
          <p:nvSpPr>
            <p:cNvPr id="13" name="テキスト ボックス 12">
              <a:extLst>
                <a:ext uri="{FF2B5EF4-FFF2-40B4-BE49-F238E27FC236}">
                  <a16:creationId xmlns:a16="http://schemas.microsoft.com/office/drawing/2014/main" id="{EEDC3127-5D92-E7AB-55D9-697D76CF9B65}"/>
                </a:ext>
              </a:extLst>
            </p:cNvPr>
            <p:cNvSpPr txBox="1"/>
            <p:nvPr/>
          </p:nvSpPr>
          <p:spPr>
            <a:xfrm>
              <a:off x="665964" y="2845677"/>
              <a:ext cx="851515" cy="369332"/>
            </a:xfrm>
            <a:prstGeom prst="rect">
              <a:avLst/>
            </a:prstGeom>
            <a:noFill/>
          </p:spPr>
          <p:txBody>
            <a:bodyPr wrap="none" rtlCol="0">
              <a:spAutoFit/>
            </a:bodyPr>
            <a:lstStyle/>
            <a:p>
              <a:r>
                <a:rPr kumimoji="1" lang="en-US" altLang="ja-JP" dirty="0"/>
                <a:t>GLP-1</a:t>
              </a:r>
              <a:endParaRPr kumimoji="1" lang="ja-JP" altLang="en-US"/>
            </a:p>
          </p:txBody>
        </p:sp>
      </p:grpSp>
      <p:sp>
        <p:nvSpPr>
          <p:cNvPr id="15" name="テキスト ボックス 14">
            <a:extLst>
              <a:ext uri="{FF2B5EF4-FFF2-40B4-BE49-F238E27FC236}">
                <a16:creationId xmlns:a16="http://schemas.microsoft.com/office/drawing/2014/main" id="{5F372966-F873-5001-E804-31ACAA0EF73C}"/>
              </a:ext>
            </a:extLst>
          </p:cNvPr>
          <p:cNvSpPr txBox="1"/>
          <p:nvPr/>
        </p:nvSpPr>
        <p:spPr>
          <a:xfrm>
            <a:off x="6383368" y="1639969"/>
            <a:ext cx="902811" cy="369332"/>
          </a:xfrm>
          <a:prstGeom prst="rect">
            <a:avLst/>
          </a:prstGeom>
          <a:noFill/>
        </p:spPr>
        <p:txBody>
          <a:bodyPr wrap="none" rtlCol="0">
            <a:spAutoFit/>
          </a:bodyPr>
          <a:lstStyle/>
          <a:p>
            <a:r>
              <a:rPr kumimoji="1" lang="en-US" altLang="ja-JP" dirty="0"/>
              <a:t>29</a:t>
            </a:r>
            <a:r>
              <a:rPr kumimoji="1" lang="ja-JP" altLang="en-US"/>
              <a:t>残基</a:t>
            </a:r>
          </a:p>
        </p:txBody>
      </p:sp>
      <p:sp>
        <p:nvSpPr>
          <p:cNvPr id="16" name="テキスト ボックス 15">
            <a:extLst>
              <a:ext uri="{FF2B5EF4-FFF2-40B4-BE49-F238E27FC236}">
                <a16:creationId xmlns:a16="http://schemas.microsoft.com/office/drawing/2014/main" id="{1F998C8C-C7EB-76D5-2DEF-CA15A25F88C0}"/>
              </a:ext>
            </a:extLst>
          </p:cNvPr>
          <p:cNvSpPr txBox="1"/>
          <p:nvPr/>
        </p:nvSpPr>
        <p:spPr>
          <a:xfrm>
            <a:off x="6383316" y="2019537"/>
            <a:ext cx="902811" cy="369332"/>
          </a:xfrm>
          <a:prstGeom prst="rect">
            <a:avLst/>
          </a:prstGeom>
          <a:noFill/>
        </p:spPr>
        <p:txBody>
          <a:bodyPr wrap="none" rtlCol="0">
            <a:spAutoFit/>
          </a:bodyPr>
          <a:lstStyle/>
          <a:p>
            <a:r>
              <a:rPr lang="en-US" altLang="ja-JP" dirty="0"/>
              <a:t>30</a:t>
            </a:r>
            <a:r>
              <a:rPr kumimoji="1" lang="ja-JP" altLang="en-US"/>
              <a:t>残基</a:t>
            </a:r>
          </a:p>
        </p:txBody>
      </p:sp>
      <p:sp>
        <p:nvSpPr>
          <p:cNvPr id="17" name="コンテンツ プレースホルダー 2">
            <a:extLst>
              <a:ext uri="{FF2B5EF4-FFF2-40B4-BE49-F238E27FC236}">
                <a16:creationId xmlns:a16="http://schemas.microsoft.com/office/drawing/2014/main" id="{48DDE235-C763-C868-68E9-F2BFDBBBF3ED}"/>
              </a:ext>
            </a:extLst>
          </p:cNvPr>
          <p:cNvSpPr txBox="1">
            <a:spLocks/>
          </p:cNvSpPr>
          <p:nvPr/>
        </p:nvSpPr>
        <p:spPr>
          <a:xfrm>
            <a:off x="546100" y="3089065"/>
            <a:ext cx="6621182" cy="609429"/>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0"/>
              </a:spcBef>
              <a:buClr>
                <a:schemeClr val="accent4"/>
              </a:buClr>
              <a:buFont typeface="Wingdings" pitchFamily="2" charset="2"/>
              <a:buChar char="l"/>
              <a:defRPr kumimoji="1" sz="2000" b="1" kern="1200">
                <a:solidFill>
                  <a:schemeClr val="tx1"/>
                </a:solidFill>
                <a:latin typeface="+mn-ea"/>
                <a:ea typeface="+mn-ea"/>
                <a:cs typeface="+mn-cs"/>
              </a:defRPr>
            </a:lvl1pPr>
            <a:lvl2pPr marL="8001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kumimoji="1" sz="1800" kern="1200">
                <a:solidFill>
                  <a:schemeClr val="tx1"/>
                </a:solidFill>
                <a:latin typeface="+mn-ea"/>
                <a:ea typeface="+mn-ea"/>
                <a:cs typeface="+mn-cs"/>
              </a:defRPr>
            </a:lvl2pPr>
            <a:lvl3pPr marL="1252538" indent="-338138"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3pPr>
            <a:lvl4pPr marL="1706563" indent="-3349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4pPr>
            <a:lvl5pPr marL="2151063" indent="-3222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itchFamily="2" charset="2"/>
              <a:buNone/>
            </a:pPr>
            <a:r>
              <a:rPr lang="ja-JP" altLang="en-US"/>
              <a:t>ペプチド配列のエンコード</a:t>
            </a:r>
            <a:endParaRPr lang="en-US" altLang="ja-JP" dirty="0"/>
          </a:p>
        </p:txBody>
      </p:sp>
      <p:sp>
        <p:nvSpPr>
          <p:cNvPr id="18" name="テキスト ボックス 17">
            <a:extLst>
              <a:ext uri="{FF2B5EF4-FFF2-40B4-BE49-F238E27FC236}">
                <a16:creationId xmlns:a16="http://schemas.microsoft.com/office/drawing/2014/main" id="{D85E9AA5-65E6-4E33-9979-AFFAE075701D}"/>
              </a:ext>
            </a:extLst>
          </p:cNvPr>
          <p:cNvSpPr txBox="1"/>
          <p:nvPr/>
        </p:nvSpPr>
        <p:spPr>
          <a:xfrm>
            <a:off x="524762" y="3713778"/>
            <a:ext cx="6621182" cy="1285032"/>
          </a:xfrm>
          <a:prstGeom prst="rect">
            <a:avLst/>
          </a:prstGeom>
          <a:noFill/>
        </p:spPr>
        <p:txBody>
          <a:bodyPr wrap="square" rtlCol="0">
            <a:spAutoFit/>
          </a:bodyPr>
          <a:lstStyle/>
          <a:p>
            <a:pPr>
              <a:lnSpc>
                <a:spcPct val="150000"/>
              </a:lnSpc>
            </a:pPr>
            <a:r>
              <a:rPr lang="ja-JP" altLang="en-US"/>
              <a:t>機械学習の入力として扱えるようにペプチド配列をエンコード</a:t>
            </a:r>
            <a:endParaRPr lang="en-US" altLang="ja-JP" dirty="0"/>
          </a:p>
          <a:p>
            <a:pPr>
              <a:lnSpc>
                <a:spcPct val="150000"/>
              </a:lnSpc>
            </a:pPr>
            <a:r>
              <a:rPr lang="ja-JP" altLang="en-US"/>
              <a:t>すべてのトレーニングデータを、アミノ酸</a:t>
            </a:r>
            <a:r>
              <a:rPr lang="en-US" altLang="ja-JP" dirty="0"/>
              <a:t>20</a:t>
            </a:r>
            <a:r>
              <a:rPr lang="ja-JP" altLang="en-US"/>
              <a:t>と欠損</a:t>
            </a:r>
            <a:r>
              <a:rPr lang="en-US" altLang="ja-JP" dirty="0"/>
              <a:t>”-”</a:t>
            </a:r>
            <a:r>
              <a:rPr lang="ja-JP" altLang="en-US"/>
              <a:t>の</a:t>
            </a:r>
            <a:endParaRPr lang="en-US" altLang="ja-JP" dirty="0"/>
          </a:p>
          <a:p>
            <a:pPr>
              <a:lnSpc>
                <a:spcPct val="150000"/>
              </a:lnSpc>
            </a:pPr>
            <a:r>
              <a:rPr lang="ja-JP" altLang="en-US"/>
              <a:t>計</a:t>
            </a:r>
            <a:r>
              <a:rPr lang="en-US" altLang="ja-JP" dirty="0"/>
              <a:t>21</a:t>
            </a:r>
            <a:r>
              <a:rPr lang="ja-JP" altLang="en-US"/>
              <a:t>カテゴリを含む、長さ</a:t>
            </a:r>
            <a:r>
              <a:rPr lang="en-US" altLang="ja-JP" dirty="0"/>
              <a:t>30</a:t>
            </a:r>
            <a:r>
              <a:rPr lang="ja-JP" altLang="en-US"/>
              <a:t>の一次元ベクトルとして表現</a:t>
            </a:r>
            <a:endParaRPr kumimoji="1" lang="ja-JP" altLang="en-US"/>
          </a:p>
        </p:txBody>
      </p:sp>
      <p:sp>
        <p:nvSpPr>
          <p:cNvPr id="19" name="テキスト ボックス 18">
            <a:extLst>
              <a:ext uri="{FF2B5EF4-FFF2-40B4-BE49-F238E27FC236}">
                <a16:creationId xmlns:a16="http://schemas.microsoft.com/office/drawing/2014/main" id="{23267562-3219-279C-8F2B-395353373059}"/>
              </a:ext>
            </a:extLst>
          </p:cNvPr>
          <p:cNvSpPr txBox="1"/>
          <p:nvPr/>
        </p:nvSpPr>
        <p:spPr>
          <a:xfrm>
            <a:off x="546100" y="5175028"/>
            <a:ext cx="1689886" cy="369332"/>
          </a:xfrm>
          <a:prstGeom prst="rect">
            <a:avLst/>
          </a:prstGeom>
          <a:noFill/>
        </p:spPr>
        <p:txBody>
          <a:bodyPr wrap="none" rtlCol="0">
            <a:spAutoFit/>
          </a:bodyPr>
          <a:lstStyle/>
          <a:p>
            <a:r>
              <a:rPr kumimoji="1" lang="ja-JP" altLang="en-US"/>
              <a:t>グルカゴンの例</a:t>
            </a:r>
          </a:p>
        </p:txBody>
      </p:sp>
    </p:spTree>
    <p:extLst>
      <p:ext uri="{BB962C8B-B14F-4D97-AF65-F5344CB8AC3E}">
        <p14:creationId xmlns:p14="http://schemas.microsoft.com/office/powerpoint/2010/main" val="583326967"/>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B0222D-4DFA-43D3-F24A-5FBE4BFDF1C1}"/>
              </a:ext>
            </a:extLst>
          </p:cNvPr>
          <p:cNvSpPr>
            <a:spLocks noGrp="1"/>
          </p:cNvSpPr>
          <p:nvPr>
            <p:ph type="title"/>
          </p:nvPr>
        </p:nvSpPr>
        <p:spPr/>
        <p:txBody>
          <a:bodyPr/>
          <a:lstStyle/>
          <a:p>
            <a:r>
              <a:rPr kumimoji="1" lang="ja-JP" altLang="en-US"/>
              <a:t>デュアルアゴニストには</a:t>
            </a:r>
            <a:r>
              <a:rPr kumimoji="1" lang="en-US" altLang="ja-JP" dirty="0" err="1"/>
              <a:t>hGCG</a:t>
            </a:r>
            <a:r>
              <a:rPr kumimoji="1" lang="ja-JP" altLang="en-US"/>
              <a:t>との配列類似性が必要な可能性</a:t>
            </a:r>
          </a:p>
        </p:txBody>
      </p:sp>
      <p:sp>
        <p:nvSpPr>
          <p:cNvPr id="3" name="コンテンツ プレースホルダー 2">
            <a:extLst>
              <a:ext uri="{FF2B5EF4-FFF2-40B4-BE49-F238E27FC236}">
                <a16:creationId xmlns:a16="http://schemas.microsoft.com/office/drawing/2014/main" id="{7A71F26F-59CF-7446-9A1D-58BE106F4C2E}"/>
              </a:ext>
            </a:extLst>
          </p:cNvPr>
          <p:cNvSpPr>
            <a:spLocks noGrp="1"/>
          </p:cNvSpPr>
          <p:nvPr>
            <p:ph idx="1"/>
          </p:nvPr>
        </p:nvSpPr>
        <p:spPr/>
        <p:txBody>
          <a:bodyPr/>
          <a:lstStyle/>
          <a:p>
            <a:pPr marL="0" indent="0">
              <a:buNone/>
            </a:pPr>
            <a:r>
              <a:rPr kumimoji="1" lang="ja-JP" altLang="en-US"/>
              <a:t>配列の類似性の観点でトレーニングデータの分布</a:t>
            </a:r>
            <a:r>
              <a:rPr lang="ja-JP" altLang="en-US"/>
              <a:t>を示すために主成分分析</a:t>
            </a:r>
            <a:endParaRPr kumimoji="1" lang="ja-JP" altLang="en-US"/>
          </a:p>
        </p:txBody>
      </p:sp>
      <p:sp>
        <p:nvSpPr>
          <p:cNvPr id="4" name="テキスト プレースホルダー 3">
            <a:extLst>
              <a:ext uri="{FF2B5EF4-FFF2-40B4-BE49-F238E27FC236}">
                <a16:creationId xmlns:a16="http://schemas.microsoft.com/office/drawing/2014/main" id="{F5489128-FB8A-8F97-B200-8138C24567F0}"/>
              </a:ext>
            </a:extLst>
          </p:cNvPr>
          <p:cNvSpPr>
            <a:spLocks noGrp="1"/>
          </p:cNvSpPr>
          <p:nvPr>
            <p:ph type="body" sz="quarter" idx="11"/>
          </p:nvPr>
        </p:nvSpPr>
        <p:spPr/>
        <p:txBody>
          <a:bodyPr>
            <a:normAutofit lnSpcReduction="10000"/>
          </a:bodyPr>
          <a:lstStyle/>
          <a:p>
            <a:r>
              <a:rPr kumimoji="1" lang="en-US" altLang="ja-JP" dirty="0"/>
              <a:t>Fig2 </a:t>
            </a:r>
            <a:r>
              <a:rPr kumimoji="1" lang="ja-JP" altLang="en-US"/>
              <a:t>トレーニングデータの分布</a:t>
            </a:r>
          </a:p>
        </p:txBody>
      </p:sp>
      <p:pic>
        <p:nvPicPr>
          <p:cNvPr id="3074" name="Picture 2" descr="Fig. 2">
            <a:extLst>
              <a:ext uri="{FF2B5EF4-FFF2-40B4-BE49-F238E27FC236}">
                <a16:creationId xmlns:a16="http://schemas.microsoft.com/office/drawing/2014/main" id="{53066B74-B942-EF22-A6AD-ECC22A77D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031" y="1609853"/>
            <a:ext cx="9146485" cy="443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61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6C150A2B-525E-98CD-32DD-A933F023B4D6}"/>
              </a:ext>
            </a:extLst>
          </p:cNvPr>
          <p:cNvSpPr>
            <a:spLocks noGrp="1"/>
          </p:cNvSpPr>
          <p:nvPr>
            <p:ph type="body" sz="quarter" idx="11"/>
          </p:nvPr>
        </p:nvSpPr>
        <p:spPr/>
        <p:txBody>
          <a:bodyPr>
            <a:normAutofit lnSpcReduction="10000"/>
          </a:bodyPr>
          <a:lstStyle/>
          <a:p>
            <a:r>
              <a:rPr kumimoji="1" lang="en-US" altLang="ja-JP" dirty="0"/>
              <a:t>Fig2 </a:t>
            </a:r>
            <a:r>
              <a:rPr lang="ja-JP" altLang="en-US"/>
              <a:t>機械学習モデル構築の流れ</a:t>
            </a:r>
            <a:endParaRPr kumimoji="1" lang="ja-JP" altLang="en-US"/>
          </a:p>
        </p:txBody>
      </p:sp>
      <p:pic>
        <p:nvPicPr>
          <p:cNvPr id="4098" name="Picture 2" descr="Grid Search Workflow">
            <a:extLst>
              <a:ext uri="{FF2B5EF4-FFF2-40B4-BE49-F238E27FC236}">
                <a16:creationId xmlns:a16="http://schemas.microsoft.com/office/drawing/2014/main" id="{94ABE6A9-23F3-E007-F984-AAAC76D19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52" y="2710743"/>
            <a:ext cx="4701103" cy="31525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depiction of a 5 fold cross validation on a training set, while holding out a test set.">
            <a:extLst>
              <a:ext uri="{FF2B5EF4-FFF2-40B4-BE49-F238E27FC236}">
                <a16:creationId xmlns:a16="http://schemas.microsoft.com/office/drawing/2014/main" id="{4AB6C616-EB1D-1F1B-0D1C-85DD861ED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5084" y="3000291"/>
            <a:ext cx="4816816" cy="3336323"/>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E6E0D99A-AAF0-A005-69EE-790AA5AEC04C}"/>
              </a:ext>
            </a:extLst>
          </p:cNvPr>
          <p:cNvSpPr txBox="1"/>
          <p:nvPr/>
        </p:nvSpPr>
        <p:spPr>
          <a:xfrm>
            <a:off x="4284807" y="-700424"/>
            <a:ext cx="6972951" cy="369332"/>
          </a:xfrm>
          <a:prstGeom prst="rect">
            <a:avLst/>
          </a:prstGeom>
          <a:noFill/>
        </p:spPr>
        <p:txBody>
          <a:bodyPr wrap="square">
            <a:spAutoFit/>
          </a:bodyPr>
          <a:lstStyle/>
          <a:p>
            <a:r>
              <a:rPr lang="ja-JP" altLang="en-US"/>
              <a:t>https://scikit-learn.org/stable/modules/cross_validation.html</a:t>
            </a:r>
          </a:p>
        </p:txBody>
      </p:sp>
      <p:sp>
        <p:nvSpPr>
          <p:cNvPr id="12" name="テキスト ボックス 11">
            <a:extLst>
              <a:ext uri="{FF2B5EF4-FFF2-40B4-BE49-F238E27FC236}">
                <a16:creationId xmlns:a16="http://schemas.microsoft.com/office/drawing/2014/main" id="{61AE7DD9-CAD5-A123-D392-640A3AA14CB2}"/>
              </a:ext>
            </a:extLst>
          </p:cNvPr>
          <p:cNvSpPr txBox="1"/>
          <p:nvPr/>
        </p:nvSpPr>
        <p:spPr>
          <a:xfrm>
            <a:off x="3506959" y="2321657"/>
            <a:ext cx="569387" cy="369332"/>
          </a:xfrm>
          <a:prstGeom prst="rect">
            <a:avLst/>
          </a:prstGeom>
          <a:noFill/>
        </p:spPr>
        <p:txBody>
          <a:bodyPr wrap="none" rtlCol="0">
            <a:spAutoFit/>
          </a:bodyPr>
          <a:lstStyle/>
          <a:p>
            <a:r>
              <a:rPr kumimoji="1" lang="en-US" altLang="ja-JP" dirty="0"/>
              <a:t>125</a:t>
            </a:r>
          </a:p>
        </p:txBody>
      </p:sp>
      <p:sp>
        <p:nvSpPr>
          <p:cNvPr id="13" name="テキスト ボックス 12">
            <a:extLst>
              <a:ext uri="{FF2B5EF4-FFF2-40B4-BE49-F238E27FC236}">
                <a16:creationId xmlns:a16="http://schemas.microsoft.com/office/drawing/2014/main" id="{E06A716F-84A0-32DD-9654-0C31CB9FFB1A}"/>
              </a:ext>
            </a:extLst>
          </p:cNvPr>
          <p:cNvSpPr txBox="1"/>
          <p:nvPr/>
        </p:nvSpPr>
        <p:spPr>
          <a:xfrm>
            <a:off x="4741313" y="3184258"/>
            <a:ext cx="441146" cy="369332"/>
          </a:xfrm>
          <a:prstGeom prst="rect">
            <a:avLst/>
          </a:prstGeom>
          <a:noFill/>
        </p:spPr>
        <p:txBody>
          <a:bodyPr wrap="none" rtlCol="0">
            <a:spAutoFit/>
          </a:bodyPr>
          <a:lstStyle/>
          <a:p>
            <a:r>
              <a:rPr kumimoji="1" lang="en-US" altLang="ja-JP" dirty="0"/>
              <a:t>10</a:t>
            </a:r>
          </a:p>
        </p:txBody>
      </p:sp>
      <p:sp>
        <p:nvSpPr>
          <p:cNvPr id="14" name="テキスト ボックス 13">
            <a:extLst>
              <a:ext uri="{FF2B5EF4-FFF2-40B4-BE49-F238E27FC236}">
                <a16:creationId xmlns:a16="http://schemas.microsoft.com/office/drawing/2014/main" id="{97F06FC0-2146-E6D7-EE47-5DA61D6D129C}"/>
              </a:ext>
            </a:extLst>
          </p:cNvPr>
          <p:cNvSpPr txBox="1"/>
          <p:nvPr/>
        </p:nvSpPr>
        <p:spPr>
          <a:xfrm>
            <a:off x="2177444" y="3184258"/>
            <a:ext cx="552267" cy="369332"/>
          </a:xfrm>
          <a:prstGeom prst="rect">
            <a:avLst/>
          </a:prstGeom>
          <a:noFill/>
        </p:spPr>
        <p:txBody>
          <a:bodyPr wrap="none" rtlCol="0">
            <a:spAutoFit/>
          </a:bodyPr>
          <a:lstStyle/>
          <a:p>
            <a:r>
              <a:rPr kumimoji="1" lang="en-US" altLang="ja-JP" dirty="0"/>
              <a:t>115</a:t>
            </a:r>
          </a:p>
        </p:txBody>
      </p:sp>
      <p:sp>
        <p:nvSpPr>
          <p:cNvPr id="15" name="テキスト ボックス 14">
            <a:extLst>
              <a:ext uri="{FF2B5EF4-FFF2-40B4-BE49-F238E27FC236}">
                <a16:creationId xmlns:a16="http://schemas.microsoft.com/office/drawing/2014/main" id="{924B5C4A-A960-F8FF-0709-50C984AB6C02}"/>
              </a:ext>
            </a:extLst>
          </p:cNvPr>
          <p:cNvSpPr txBox="1"/>
          <p:nvPr/>
        </p:nvSpPr>
        <p:spPr>
          <a:xfrm>
            <a:off x="8843616" y="2941531"/>
            <a:ext cx="569387" cy="369332"/>
          </a:xfrm>
          <a:prstGeom prst="rect">
            <a:avLst/>
          </a:prstGeom>
          <a:noFill/>
        </p:spPr>
        <p:txBody>
          <a:bodyPr wrap="none" rtlCol="0">
            <a:spAutoFit/>
          </a:bodyPr>
          <a:lstStyle/>
          <a:p>
            <a:r>
              <a:rPr kumimoji="1" lang="en-US" altLang="ja-JP" dirty="0"/>
              <a:t>125</a:t>
            </a:r>
          </a:p>
        </p:txBody>
      </p:sp>
      <p:sp>
        <p:nvSpPr>
          <p:cNvPr id="16" name="テキスト ボックス 15">
            <a:extLst>
              <a:ext uri="{FF2B5EF4-FFF2-40B4-BE49-F238E27FC236}">
                <a16:creationId xmlns:a16="http://schemas.microsoft.com/office/drawing/2014/main" id="{43CAC3CE-671B-3155-43BA-C590F6B21ADF}"/>
              </a:ext>
            </a:extLst>
          </p:cNvPr>
          <p:cNvSpPr txBox="1"/>
          <p:nvPr/>
        </p:nvSpPr>
        <p:spPr>
          <a:xfrm>
            <a:off x="8283541" y="3334748"/>
            <a:ext cx="552267" cy="369332"/>
          </a:xfrm>
          <a:prstGeom prst="rect">
            <a:avLst/>
          </a:prstGeom>
          <a:noFill/>
        </p:spPr>
        <p:txBody>
          <a:bodyPr wrap="none" rtlCol="0">
            <a:spAutoFit/>
          </a:bodyPr>
          <a:lstStyle/>
          <a:p>
            <a:r>
              <a:rPr kumimoji="1" lang="en-US" altLang="ja-JP" dirty="0"/>
              <a:t>115</a:t>
            </a:r>
          </a:p>
        </p:txBody>
      </p:sp>
      <p:sp>
        <p:nvSpPr>
          <p:cNvPr id="17" name="テキスト ボックス 16">
            <a:extLst>
              <a:ext uri="{FF2B5EF4-FFF2-40B4-BE49-F238E27FC236}">
                <a16:creationId xmlns:a16="http://schemas.microsoft.com/office/drawing/2014/main" id="{7EC7C82D-B9CB-3DEF-A44E-4BAD666FEBE9}"/>
              </a:ext>
            </a:extLst>
          </p:cNvPr>
          <p:cNvSpPr txBox="1"/>
          <p:nvPr/>
        </p:nvSpPr>
        <p:spPr>
          <a:xfrm>
            <a:off x="10244644" y="3334748"/>
            <a:ext cx="441146" cy="369332"/>
          </a:xfrm>
          <a:prstGeom prst="rect">
            <a:avLst/>
          </a:prstGeom>
          <a:noFill/>
        </p:spPr>
        <p:txBody>
          <a:bodyPr wrap="none" rtlCol="0">
            <a:spAutoFit/>
          </a:bodyPr>
          <a:lstStyle/>
          <a:p>
            <a:r>
              <a:rPr kumimoji="1" lang="en-US" altLang="ja-JP" dirty="0"/>
              <a:t>10</a:t>
            </a:r>
          </a:p>
        </p:txBody>
      </p:sp>
      <p:sp>
        <p:nvSpPr>
          <p:cNvPr id="18" name="テキスト ボックス 17">
            <a:extLst>
              <a:ext uri="{FF2B5EF4-FFF2-40B4-BE49-F238E27FC236}">
                <a16:creationId xmlns:a16="http://schemas.microsoft.com/office/drawing/2014/main" id="{EF7C86FF-B5DE-688E-03C6-EDEE6196A8E0}"/>
              </a:ext>
            </a:extLst>
          </p:cNvPr>
          <p:cNvSpPr txBox="1"/>
          <p:nvPr/>
        </p:nvSpPr>
        <p:spPr>
          <a:xfrm>
            <a:off x="5724956" y="2333000"/>
            <a:ext cx="5878532" cy="369332"/>
          </a:xfrm>
          <a:prstGeom prst="rect">
            <a:avLst/>
          </a:prstGeom>
          <a:noFill/>
        </p:spPr>
        <p:txBody>
          <a:bodyPr wrap="none" rtlCol="0">
            <a:spAutoFit/>
          </a:bodyPr>
          <a:lstStyle/>
          <a:p>
            <a:r>
              <a:rPr kumimoji="1" lang="ja-JP" altLang="en-US"/>
              <a:t>ハイパーパラメータ</a:t>
            </a:r>
            <a:r>
              <a:rPr kumimoji="1" lang="en-US" altLang="ja-JP" dirty="0"/>
              <a:t>(</a:t>
            </a:r>
            <a:r>
              <a:rPr lang="ja-JP" altLang="en-US"/>
              <a:t>人が設定しないといけない値</a:t>
            </a:r>
            <a:r>
              <a:rPr kumimoji="1" lang="en-US" altLang="ja-JP" dirty="0"/>
              <a:t>)</a:t>
            </a:r>
            <a:r>
              <a:rPr kumimoji="1" lang="ja-JP" altLang="en-US"/>
              <a:t>の調整</a:t>
            </a:r>
          </a:p>
        </p:txBody>
      </p:sp>
      <p:sp>
        <p:nvSpPr>
          <p:cNvPr id="20" name="コンテンツ プレースホルダー 2">
            <a:extLst>
              <a:ext uri="{FF2B5EF4-FFF2-40B4-BE49-F238E27FC236}">
                <a16:creationId xmlns:a16="http://schemas.microsoft.com/office/drawing/2014/main" id="{308CF5F8-207D-624B-7ADF-BF1756DF3A25}"/>
              </a:ext>
            </a:extLst>
          </p:cNvPr>
          <p:cNvSpPr>
            <a:spLocks noGrp="1"/>
          </p:cNvSpPr>
          <p:nvPr>
            <p:ph idx="1"/>
          </p:nvPr>
        </p:nvSpPr>
        <p:spPr>
          <a:xfrm>
            <a:off x="546100" y="1038484"/>
            <a:ext cx="11099800" cy="643696"/>
          </a:xfrm>
        </p:spPr>
        <p:txBody>
          <a:bodyPr/>
          <a:lstStyle/>
          <a:p>
            <a:pPr marL="0" indent="0">
              <a:buNone/>
            </a:pPr>
            <a:r>
              <a:rPr kumimoji="1" lang="ja-JP" altLang="en-US"/>
              <a:t>機械学習モデル構築・パラメータ調整の流れ</a:t>
            </a:r>
          </a:p>
        </p:txBody>
      </p:sp>
      <p:sp>
        <p:nvSpPr>
          <p:cNvPr id="21" name="テキスト ボックス 20">
            <a:extLst>
              <a:ext uri="{FF2B5EF4-FFF2-40B4-BE49-F238E27FC236}">
                <a16:creationId xmlns:a16="http://schemas.microsoft.com/office/drawing/2014/main" id="{E10DD0F9-AE74-6A23-5DCA-6620CDF16537}"/>
              </a:ext>
            </a:extLst>
          </p:cNvPr>
          <p:cNvSpPr txBox="1"/>
          <p:nvPr/>
        </p:nvSpPr>
        <p:spPr>
          <a:xfrm>
            <a:off x="546100" y="1921069"/>
            <a:ext cx="2183611" cy="369332"/>
          </a:xfrm>
          <a:prstGeom prst="rect">
            <a:avLst/>
          </a:prstGeom>
          <a:noFill/>
        </p:spPr>
        <p:txBody>
          <a:bodyPr wrap="none" rtlCol="0">
            <a:spAutoFit/>
          </a:bodyPr>
          <a:lstStyle/>
          <a:p>
            <a:r>
              <a:rPr kumimoji="1" lang="ja-JP" altLang="en-US" b="1"/>
              <a:t>モデル構築のフロー</a:t>
            </a:r>
          </a:p>
        </p:txBody>
      </p:sp>
      <p:sp>
        <p:nvSpPr>
          <p:cNvPr id="22" name="テキスト ボックス 21">
            <a:extLst>
              <a:ext uri="{FF2B5EF4-FFF2-40B4-BE49-F238E27FC236}">
                <a16:creationId xmlns:a16="http://schemas.microsoft.com/office/drawing/2014/main" id="{B77BC1DF-22DB-F94C-E7B0-FAFCB0E6D0E5}"/>
              </a:ext>
            </a:extLst>
          </p:cNvPr>
          <p:cNvSpPr txBox="1"/>
          <p:nvPr/>
        </p:nvSpPr>
        <p:spPr>
          <a:xfrm>
            <a:off x="5724956" y="1921069"/>
            <a:ext cx="1127232" cy="369332"/>
          </a:xfrm>
          <a:prstGeom prst="rect">
            <a:avLst/>
          </a:prstGeom>
          <a:noFill/>
        </p:spPr>
        <p:txBody>
          <a:bodyPr wrap="none" rtlCol="0">
            <a:spAutoFit/>
          </a:bodyPr>
          <a:lstStyle/>
          <a:p>
            <a:r>
              <a:rPr lang="ja-JP" altLang="en-US" b="1"/>
              <a:t>交差検証</a:t>
            </a:r>
            <a:endParaRPr kumimoji="1" lang="ja-JP" altLang="en-US" b="1"/>
          </a:p>
        </p:txBody>
      </p:sp>
      <p:sp>
        <p:nvSpPr>
          <p:cNvPr id="23" name="テキスト ボックス 22">
            <a:extLst>
              <a:ext uri="{FF2B5EF4-FFF2-40B4-BE49-F238E27FC236}">
                <a16:creationId xmlns:a16="http://schemas.microsoft.com/office/drawing/2014/main" id="{253D8E49-98C2-0453-178B-2DF74EE57F01}"/>
              </a:ext>
            </a:extLst>
          </p:cNvPr>
          <p:cNvSpPr txBox="1"/>
          <p:nvPr/>
        </p:nvSpPr>
        <p:spPr>
          <a:xfrm>
            <a:off x="755916" y="6237839"/>
            <a:ext cx="3634328" cy="369332"/>
          </a:xfrm>
          <a:prstGeom prst="rect">
            <a:avLst/>
          </a:prstGeom>
          <a:noFill/>
        </p:spPr>
        <p:txBody>
          <a:bodyPr wrap="none" rtlCol="0">
            <a:spAutoFit/>
          </a:bodyPr>
          <a:lstStyle/>
          <a:p>
            <a:r>
              <a:rPr kumimoji="1" lang="en-US" altLang="ja-JP" dirty="0"/>
              <a:t>[scikit learn 3.1.</a:t>
            </a:r>
            <a:r>
              <a:rPr lang="en-US" altLang="ja-JP" dirty="0"/>
              <a:t>Cross-validation]</a:t>
            </a:r>
            <a:endParaRPr kumimoji="1" lang="ja-JP" altLang="en-US"/>
          </a:p>
        </p:txBody>
      </p:sp>
      <p:pic>
        <p:nvPicPr>
          <p:cNvPr id="4102" name="Picture 6" descr="18_8">
            <a:extLst>
              <a:ext uri="{FF2B5EF4-FFF2-40B4-BE49-F238E27FC236}">
                <a16:creationId xmlns:a16="http://schemas.microsoft.com/office/drawing/2014/main" id="{07BBF801-C8D7-D3BC-4165-AEE14FD35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62777" y="-821904"/>
            <a:ext cx="7035568" cy="40023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18_9">
            <a:extLst>
              <a:ext uri="{FF2B5EF4-FFF2-40B4-BE49-F238E27FC236}">
                <a16:creationId xmlns:a16="http://schemas.microsoft.com/office/drawing/2014/main" id="{10C679E6-AA51-F1E8-E06F-31A27DF3E1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97087" y="3677580"/>
            <a:ext cx="6898745" cy="3872460"/>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37BDD778-C8B9-7C94-B8C9-32777666CCA9}"/>
              </a:ext>
            </a:extLst>
          </p:cNvPr>
          <p:cNvSpPr txBox="1"/>
          <p:nvPr/>
        </p:nvSpPr>
        <p:spPr>
          <a:xfrm>
            <a:off x="2372775" y="7550040"/>
            <a:ext cx="9852660" cy="2308324"/>
          </a:xfrm>
          <a:prstGeom prst="rect">
            <a:avLst/>
          </a:prstGeom>
          <a:noFill/>
        </p:spPr>
        <p:txBody>
          <a:bodyPr wrap="square">
            <a:spAutoFit/>
          </a:bodyPr>
          <a:lstStyle/>
          <a:p>
            <a:pPr algn="l"/>
            <a:r>
              <a:rPr lang="ja-JP" altLang="en-US" b="0" i="0">
                <a:solidFill>
                  <a:srgbClr val="252546"/>
                </a:solidFill>
                <a:effectLst/>
                <a:latin typeface="游ゴシック" panose="020B0400000000000000" pitchFamily="34" charset="-128"/>
                <a:ea typeface="游ゴシック" panose="020B0400000000000000" pitchFamily="34" charset="-128"/>
              </a:rPr>
              <a:t>ベイズ最適化では、事前分布と事後分布と呼ばれる確率統計の理論を使用してハイパーパラメータの探索を行います。その際、</a:t>
            </a:r>
            <a:r>
              <a:rPr lang="ja-JP" altLang="en-US" b="1" i="0">
                <a:solidFill>
                  <a:srgbClr val="252546"/>
                </a:solidFill>
                <a:effectLst/>
                <a:latin typeface="游ゴシック" panose="020B0400000000000000" pitchFamily="34" charset="-128"/>
                <a:ea typeface="游ゴシック" panose="020B0400000000000000" pitchFamily="34" charset="-128"/>
              </a:rPr>
              <a:t>探索</a:t>
            </a:r>
            <a:r>
              <a:rPr lang="ja-JP" altLang="en-US" b="0" i="0">
                <a:solidFill>
                  <a:srgbClr val="252546"/>
                </a:solidFill>
                <a:effectLst/>
                <a:latin typeface="游ゴシック" panose="020B0400000000000000" pitchFamily="34" charset="-128"/>
                <a:ea typeface="游ゴシック" panose="020B0400000000000000" pitchFamily="34" charset="-128"/>
              </a:rPr>
              <a:t>と</a:t>
            </a:r>
            <a:r>
              <a:rPr lang="ja-JP" altLang="en-US" b="1" i="0">
                <a:solidFill>
                  <a:srgbClr val="252546"/>
                </a:solidFill>
                <a:effectLst/>
                <a:latin typeface="游ゴシック" panose="020B0400000000000000" pitchFamily="34" charset="-128"/>
                <a:ea typeface="游ゴシック" panose="020B0400000000000000" pitchFamily="34" charset="-128"/>
              </a:rPr>
              <a:t>活用</a:t>
            </a:r>
            <a:r>
              <a:rPr lang="ja-JP" altLang="en-US" b="0" i="0">
                <a:solidFill>
                  <a:srgbClr val="252546"/>
                </a:solidFill>
                <a:effectLst/>
                <a:latin typeface="游ゴシック" panose="020B0400000000000000" pitchFamily="34" charset="-128"/>
                <a:ea typeface="游ゴシック" panose="020B0400000000000000" pitchFamily="34" charset="-128"/>
              </a:rPr>
              <a:t>と呼ばれる試行錯誤を繰り返します。イメージとしては人間が行う試行錯誤に近いものがあります。</a:t>
            </a:r>
          </a:p>
          <a:p>
            <a:pPr algn="l"/>
            <a:r>
              <a:rPr lang="ja-JP" altLang="en-US" b="0" i="0">
                <a:solidFill>
                  <a:srgbClr val="252546"/>
                </a:solidFill>
                <a:effectLst/>
                <a:latin typeface="游ゴシック" panose="020B0400000000000000" pitchFamily="34" charset="-128"/>
                <a:ea typeface="游ゴシック" panose="020B0400000000000000" pitchFamily="34" charset="-128"/>
              </a:rPr>
              <a:t>もしもハイパーパラメータ探索を手動で行う際、まず初めに適当な値（初期値）を入れて結果を確認します。そして、もう一度適当な値を入れて </a:t>
            </a:r>
            <a:r>
              <a:rPr lang="en-US" altLang="ja-JP" b="0" i="0" dirty="0">
                <a:solidFill>
                  <a:srgbClr val="252546"/>
                </a:solidFill>
                <a:effectLst/>
                <a:latin typeface="游ゴシック" panose="020B0400000000000000" pitchFamily="34" charset="-128"/>
                <a:ea typeface="游ゴシック" panose="020B0400000000000000" pitchFamily="34" charset="-128"/>
              </a:rPr>
              <a:t>1 </a:t>
            </a:r>
            <a:r>
              <a:rPr lang="ja-JP" altLang="en-US" b="0" i="0">
                <a:solidFill>
                  <a:srgbClr val="252546"/>
                </a:solidFill>
                <a:effectLst/>
                <a:latin typeface="游ゴシック" panose="020B0400000000000000" pitchFamily="34" charset="-128"/>
                <a:ea typeface="游ゴシック" panose="020B0400000000000000" pitchFamily="34" charset="-128"/>
              </a:rPr>
              <a:t>度目の予測精度と比較し、次の探索する場所を決めていくと思います。このように今まであまり調べていない</a:t>
            </a:r>
            <a:r>
              <a:rPr lang="ja-JP" altLang="en-US" b="1" i="0">
                <a:solidFill>
                  <a:srgbClr val="252546"/>
                </a:solidFill>
                <a:effectLst/>
                <a:latin typeface="游ゴシック" panose="020B0400000000000000" pitchFamily="34" charset="-128"/>
                <a:ea typeface="游ゴシック" panose="020B0400000000000000" pitchFamily="34" charset="-128"/>
              </a:rPr>
              <a:t>未知の領域に対して適当に値を当てはめること</a:t>
            </a:r>
            <a:r>
              <a:rPr lang="ja-JP" altLang="en-US" b="0" i="0">
                <a:solidFill>
                  <a:srgbClr val="252546"/>
                </a:solidFill>
                <a:effectLst/>
                <a:latin typeface="游ゴシック" panose="020B0400000000000000" pitchFamily="34" charset="-128"/>
                <a:ea typeface="游ゴシック" panose="020B0400000000000000" pitchFamily="34" charset="-128"/>
              </a:rPr>
              <a:t>を探索、</a:t>
            </a:r>
            <a:r>
              <a:rPr lang="ja-JP" altLang="en-US" b="1" i="0">
                <a:solidFill>
                  <a:srgbClr val="252546"/>
                </a:solidFill>
                <a:effectLst/>
                <a:latin typeface="游ゴシック" panose="020B0400000000000000" pitchFamily="34" charset="-128"/>
                <a:ea typeface="游ゴシック" panose="020B0400000000000000" pitchFamily="34" charset="-128"/>
              </a:rPr>
              <a:t>探索により得た情報を元に設定した指標が最小値（最大値）になると期待できるハイパーパラメータを選択すること</a:t>
            </a:r>
            <a:r>
              <a:rPr lang="ja-JP" altLang="en-US" b="0" i="0">
                <a:solidFill>
                  <a:srgbClr val="252546"/>
                </a:solidFill>
                <a:effectLst/>
                <a:latin typeface="游ゴシック" panose="020B0400000000000000" pitchFamily="34" charset="-128"/>
                <a:ea typeface="游ゴシック" panose="020B0400000000000000" pitchFamily="34" charset="-128"/>
              </a:rPr>
              <a:t>を活用と呼びます。</a:t>
            </a:r>
          </a:p>
        </p:txBody>
      </p:sp>
      <p:sp>
        <p:nvSpPr>
          <p:cNvPr id="27" name="テキスト ボックス 26">
            <a:extLst>
              <a:ext uri="{FF2B5EF4-FFF2-40B4-BE49-F238E27FC236}">
                <a16:creationId xmlns:a16="http://schemas.microsoft.com/office/drawing/2014/main" id="{00DD26D8-A773-CA4E-410C-C8ABE7AB6C4D}"/>
              </a:ext>
            </a:extLst>
          </p:cNvPr>
          <p:cNvSpPr txBox="1"/>
          <p:nvPr/>
        </p:nvSpPr>
        <p:spPr>
          <a:xfrm>
            <a:off x="11220129" y="-1595335"/>
            <a:ext cx="9852660" cy="646331"/>
          </a:xfrm>
          <a:prstGeom prst="rect">
            <a:avLst/>
          </a:prstGeom>
          <a:noFill/>
        </p:spPr>
        <p:txBody>
          <a:bodyPr wrap="square">
            <a:spAutoFit/>
          </a:bodyPr>
          <a:lstStyle/>
          <a:p>
            <a:r>
              <a:rPr lang="ja-JP" altLang="en-US"/>
              <a:t>https://free.kikagaku.ai/tutorial/basic_of_machine_learning/learn/machine_learning_hyperparameters</a:t>
            </a:r>
          </a:p>
        </p:txBody>
      </p:sp>
    </p:spTree>
    <p:extLst>
      <p:ext uri="{BB962C8B-B14F-4D97-AF65-F5344CB8AC3E}">
        <p14:creationId xmlns:p14="http://schemas.microsoft.com/office/powerpoint/2010/main" val="2206011985"/>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5E34D-BF1C-2FA4-C5F2-B367E9C2FF66}"/>
              </a:ext>
            </a:extLst>
          </p:cNvPr>
          <p:cNvSpPr>
            <a:spLocks noGrp="1"/>
          </p:cNvSpPr>
          <p:nvPr>
            <p:ph type="title"/>
          </p:nvPr>
        </p:nvSpPr>
        <p:spPr/>
        <p:txBody>
          <a:bodyPr/>
          <a:lstStyle/>
          <a:p>
            <a:r>
              <a:rPr lang="en-US" altLang="ja-JP" dirty="0"/>
              <a:t>NN multi-task ensemble</a:t>
            </a:r>
            <a:r>
              <a:rPr lang="ja-JP" altLang="en-US"/>
              <a:t>が一番予測精度が高いモデル</a:t>
            </a:r>
            <a:endParaRPr kumimoji="1" lang="ja-JP" altLang="en-US"/>
          </a:p>
        </p:txBody>
      </p:sp>
      <p:graphicFrame>
        <p:nvGraphicFramePr>
          <p:cNvPr id="5" name="コンテンツ プレースホルダー 4">
            <a:extLst>
              <a:ext uri="{FF2B5EF4-FFF2-40B4-BE49-F238E27FC236}">
                <a16:creationId xmlns:a16="http://schemas.microsoft.com/office/drawing/2014/main" id="{8E41E712-7CE2-E5F3-5DDD-7F9C8936456E}"/>
              </a:ext>
            </a:extLst>
          </p:cNvPr>
          <p:cNvGraphicFramePr>
            <a:graphicFrameLocks noGrp="1"/>
          </p:cNvGraphicFramePr>
          <p:nvPr>
            <p:ph idx="1"/>
            <p:extLst>
              <p:ext uri="{D42A27DB-BD31-4B8C-83A1-F6EECF244321}">
                <p14:modId xmlns:p14="http://schemas.microsoft.com/office/powerpoint/2010/main" val="2578433056"/>
              </p:ext>
            </p:extLst>
          </p:nvPr>
        </p:nvGraphicFramePr>
        <p:xfrm>
          <a:off x="546100" y="2543908"/>
          <a:ext cx="11336020" cy="3497580"/>
        </p:xfrm>
        <a:graphic>
          <a:graphicData uri="http://schemas.openxmlformats.org/drawingml/2006/table">
            <a:tbl>
              <a:tblPr/>
              <a:tblGrid>
                <a:gridCol w="2603500">
                  <a:extLst>
                    <a:ext uri="{9D8B030D-6E8A-4147-A177-3AD203B41FA5}">
                      <a16:colId xmlns:a16="http://schemas.microsoft.com/office/drawing/2014/main" val="2216727069"/>
                    </a:ext>
                  </a:extLst>
                </a:gridCol>
                <a:gridCol w="2183130">
                  <a:extLst>
                    <a:ext uri="{9D8B030D-6E8A-4147-A177-3AD203B41FA5}">
                      <a16:colId xmlns:a16="http://schemas.microsoft.com/office/drawing/2014/main" val="609448438"/>
                    </a:ext>
                  </a:extLst>
                </a:gridCol>
                <a:gridCol w="2183130">
                  <a:extLst>
                    <a:ext uri="{9D8B030D-6E8A-4147-A177-3AD203B41FA5}">
                      <a16:colId xmlns:a16="http://schemas.microsoft.com/office/drawing/2014/main" val="3288163525"/>
                    </a:ext>
                  </a:extLst>
                </a:gridCol>
                <a:gridCol w="2183130">
                  <a:extLst>
                    <a:ext uri="{9D8B030D-6E8A-4147-A177-3AD203B41FA5}">
                      <a16:colId xmlns:a16="http://schemas.microsoft.com/office/drawing/2014/main" val="2257498205"/>
                    </a:ext>
                  </a:extLst>
                </a:gridCol>
                <a:gridCol w="2183130">
                  <a:extLst>
                    <a:ext uri="{9D8B030D-6E8A-4147-A177-3AD203B41FA5}">
                      <a16:colId xmlns:a16="http://schemas.microsoft.com/office/drawing/2014/main" val="3067532633"/>
                    </a:ext>
                  </a:extLst>
                </a:gridCol>
              </a:tblGrid>
              <a:tr h="0">
                <a:tc>
                  <a:txBody>
                    <a:bodyPr/>
                    <a:lstStyle/>
                    <a:p>
                      <a:pPr algn="l" fontAlgn="t" latinLnBrk="0"/>
                      <a:r>
                        <a:rPr lang="en" dirty="0">
                          <a:effectLst/>
                        </a:rPr>
                        <a:t>Models</a:t>
                      </a:r>
                    </a:p>
                  </a:txBody>
                  <a:tcPr marL="57150" marR="57150" marT="57150" marB="57150">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EEEEEE"/>
                    </a:solidFill>
                  </a:tcPr>
                </a:tc>
                <a:tc gridSpan="2">
                  <a:txBody>
                    <a:bodyPr/>
                    <a:lstStyle/>
                    <a:p>
                      <a:pPr algn="l" fontAlgn="t" latinLnBrk="0"/>
                      <a:r>
                        <a:rPr lang="en">
                          <a:effectLst/>
                        </a:rPr>
                        <a:t>Cross-validation on training data</a:t>
                      </a:r>
                    </a:p>
                  </a:txBody>
                  <a:tcPr marL="57150" marR="57150" marT="57150" marB="57150">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EEEEEE"/>
                    </a:solidFill>
                  </a:tcPr>
                </a:tc>
                <a:tc hMerge="1">
                  <a:txBody>
                    <a:bodyPr/>
                    <a:lstStyle/>
                    <a:p>
                      <a:endParaRPr kumimoji="1" lang="ja-JP" altLang="en-US"/>
                    </a:p>
                  </a:txBody>
                  <a:tcPr/>
                </a:tc>
                <a:tc gridSpan="2">
                  <a:txBody>
                    <a:bodyPr/>
                    <a:lstStyle/>
                    <a:p>
                      <a:pPr algn="l" fontAlgn="t" latinLnBrk="0"/>
                      <a:r>
                        <a:rPr lang="en" dirty="0">
                          <a:effectLst/>
                        </a:rPr>
                        <a:t>Validation on held-out literature data</a:t>
                      </a:r>
                      <a:r>
                        <a:rPr lang="en" baseline="30000" dirty="0">
                          <a:solidFill>
                            <a:srgbClr val="006699"/>
                          </a:solidFill>
                          <a:effectLst/>
                          <a:hlinkClick r:id="rId4" tooltip="Day, J. W. et al. A new glucagon and GLP-1 co-agonist eliminates obesity in rodents. Nat. Chem. Biol. 5, 749–757 (2009)."/>
                        </a:rPr>
                        <a:t>15</a:t>
                      </a:r>
                      <a:endParaRPr lang="en" dirty="0">
                        <a:effectLst/>
                      </a:endParaRPr>
                    </a:p>
                  </a:txBody>
                  <a:tcPr marL="57150" marR="57150" marT="57150" marB="57150">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EEEEEE"/>
                    </a:solidFill>
                  </a:tcPr>
                </a:tc>
                <a:tc hMerge="1">
                  <a:txBody>
                    <a:bodyPr/>
                    <a:lstStyle/>
                    <a:p>
                      <a:endParaRPr kumimoji="1" lang="ja-JP" altLang="en-US"/>
                    </a:p>
                  </a:txBody>
                  <a:tcPr/>
                </a:tc>
                <a:extLst>
                  <a:ext uri="{0D108BD9-81ED-4DB2-BD59-A6C34878D82A}">
                    <a16:rowId xmlns:a16="http://schemas.microsoft.com/office/drawing/2014/main" val="314594262"/>
                  </a:ext>
                </a:extLst>
              </a:tr>
              <a:tr h="0">
                <a:tc>
                  <a:txBody>
                    <a:bodyPr/>
                    <a:lstStyle/>
                    <a:p>
                      <a:pPr algn="l" fontAlgn="t"/>
                      <a:r>
                        <a:rPr lang="ja-JP" altLang="en-US">
                          <a:effectLst/>
                        </a:rPr>
                        <a:t> </a:t>
                      </a:r>
                    </a:p>
                  </a:txBody>
                  <a:tcPr marL="57150" marR="57150" marT="57150" marB="57150">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EEEEEE"/>
                    </a:solidFill>
                  </a:tcPr>
                </a:tc>
                <a:tc>
                  <a:txBody>
                    <a:bodyPr/>
                    <a:lstStyle/>
                    <a:p>
                      <a:pPr algn="l" fontAlgn="t" latinLnBrk="0"/>
                      <a:r>
                        <a:rPr lang="en" dirty="0" err="1">
                          <a:effectLst/>
                        </a:rPr>
                        <a:t>R.m.s.e</a:t>
                      </a:r>
                      <a:r>
                        <a:rPr lang="en" dirty="0">
                          <a:effectLst/>
                        </a:rPr>
                        <a:t>. GCGR</a:t>
                      </a:r>
                    </a:p>
                  </a:txBody>
                  <a:tcPr marL="57150" marR="57150" marT="57150" marB="57150">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EEEEEE"/>
                    </a:solidFill>
                  </a:tcPr>
                </a:tc>
                <a:tc>
                  <a:txBody>
                    <a:bodyPr/>
                    <a:lstStyle/>
                    <a:p>
                      <a:pPr algn="l" fontAlgn="t" latinLnBrk="0"/>
                      <a:r>
                        <a:rPr lang="en">
                          <a:effectLst/>
                        </a:rPr>
                        <a:t>R.m.s.e. GLP-1R</a:t>
                      </a:r>
                    </a:p>
                  </a:txBody>
                  <a:tcPr marL="57150" marR="57150" marT="57150" marB="57150">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EEEEEE"/>
                    </a:solidFill>
                  </a:tcPr>
                </a:tc>
                <a:tc>
                  <a:txBody>
                    <a:bodyPr/>
                    <a:lstStyle/>
                    <a:p>
                      <a:pPr algn="l" fontAlgn="t" latinLnBrk="0"/>
                      <a:r>
                        <a:rPr lang="en">
                          <a:effectLst/>
                        </a:rPr>
                        <a:t>R.m.s.e. GCGR</a:t>
                      </a:r>
                    </a:p>
                  </a:txBody>
                  <a:tcPr marL="57150" marR="57150" marT="57150" marB="57150">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EEEEEE"/>
                    </a:solidFill>
                  </a:tcPr>
                </a:tc>
                <a:tc>
                  <a:txBody>
                    <a:bodyPr/>
                    <a:lstStyle/>
                    <a:p>
                      <a:pPr algn="l" fontAlgn="t" latinLnBrk="0"/>
                      <a:r>
                        <a:rPr lang="en">
                          <a:effectLst/>
                        </a:rPr>
                        <a:t>R.m.s.e. GLP-1R</a:t>
                      </a:r>
                    </a:p>
                  </a:txBody>
                  <a:tcPr marL="57150" marR="57150" marT="57150" marB="57150">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EEEEEE"/>
                    </a:solidFill>
                  </a:tcPr>
                </a:tc>
                <a:extLst>
                  <a:ext uri="{0D108BD9-81ED-4DB2-BD59-A6C34878D82A}">
                    <a16:rowId xmlns:a16="http://schemas.microsoft.com/office/drawing/2014/main" val="3947425632"/>
                  </a:ext>
                </a:extLst>
              </a:tr>
              <a:tr h="0">
                <a:tc>
                  <a:txBody>
                    <a:bodyPr/>
                    <a:lstStyle/>
                    <a:p>
                      <a:pPr algn="l" fontAlgn="ctr" latinLnBrk="0"/>
                      <a:r>
                        <a:rPr lang="en">
                          <a:effectLst/>
                        </a:rPr>
                        <a:t>Ridge</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0.63 ± 0.06</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0.75 ± 0.10</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
                          <a:effectLst/>
                        </a:rPr>
                        <a:t>1.12 ± NA</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
                          <a:effectLst/>
                        </a:rPr>
                        <a:t>0.63 ± NA</a:t>
                      </a:r>
                    </a:p>
                  </a:txBody>
                  <a:tcPr marL="57150" marR="57150" marT="57150" marB="57150"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754119528"/>
                  </a:ext>
                </a:extLst>
              </a:tr>
              <a:tr h="0">
                <a:tc>
                  <a:txBody>
                    <a:bodyPr/>
                    <a:lstStyle/>
                    <a:p>
                      <a:pPr algn="l" fontAlgn="ctr" latinLnBrk="0"/>
                      <a:r>
                        <a:rPr lang="en">
                          <a:effectLst/>
                        </a:rPr>
                        <a:t>SVR</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0.60 ± 0.04</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0.81 ± 0.07</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
                          <a:effectLst/>
                        </a:rPr>
                        <a:t>1.09 ± NA</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
                          <a:effectLst/>
                        </a:rPr>
                        <a:t>0.45 ± NA</a:t>
                      </a:r>
                    </a:p>
                  </a:txBody>
                  <a:tcPr marL="57150" marR="57150" marT="57150" marB="57150"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194560500"/>
                  </a:ext>
                </a:extLst>
              </a:tr>
              <a:tr h="0">
                <a:tc>
                  <a:txBody>
                    <a:bodyPr/>
                    <a:lstStyle/>
                    <a:p>
                      <a:pPr algn="l" fontAlgn="ctr" latinLnBrk="0"/>
                      <a:r>
                        <a:rPr lang="en">
                          <a:effectLst/>
                        </a:rPr>
                        <a:t>GPR</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0.69 ± 0.17</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dirty="0">
                          <a:effectLst/>
                        </a:rPr>
                        <a:t>0.88 ± 0.23</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
                          <a:effectLst/>
                        </a:rPr>
                        <a:t>1.25 ± NA</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 b="1">
                          <a:effectLst/>
                        </a:rPr>
                        <a:t>0.25</a:t>
                      </a:r>
                      <a:r>
                        <a:rPr lang="en">
                          <a:effectLst/>
                        </a:rPr>
                        <a:t> ± </a:t>
                      </a:r>
                      <a:r>
                        <a:rPr lang="en" b="1">
                          <a:effectLst/>
                        </a:rPr>
                        <a:t>NA</a:t>
                      </a:r>
                      <a:endParaRPr lang="en">
                        <a:effectLst/>
                      </a:endParaRPr>
                    </a:p>
                  </a:txBody>
                  <a:tcPr marL="57150" marR="57150" marT="57150" marB="57150"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4251507644"/>
                  </a:ext>
                </a:extLst>
              </a:tr>
              <a:tr h="0">
                <a:tc>
                  <a:txBody>
                    <a:bodyPr/>
                    <a:lstStyle/>
                    <a:p>
                      <a:pPr algn="l" fontAlgn="ctr" latinLnBrk="0"/>
                      <a:r>
                        <a:rPr lang="en">
                          <a:effectLst/>
                        </a:rPr>
                        <a:t>Random forest</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0.62 ± 0.04</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0.77 ± 0.06</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dirty="0">
                          <a:effectLst/>
                        </a:rPr>
                        <a:t>0.98 ± 0.05</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0.61 ± 0.06</a:t>
                      </a:r>
                    </a:p>
                  </a:txBody>
                  <a:tcPr marL="57150" marR="57150" marT="57150" marB="57150"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602999344"/>
                  </a:ext>
                </a:extLst>
              </a:tr>
              <a:tr h="0">
                <a:tc>
                  <a:txBody>
                    <a:bodyPr/>
                    <a:lstStyle/>
                    <a:p>
                      <a:pPr algn="l" fontAlgn="ctr" latinLnBrk="0"/>
                      <a:r>
                        <a:rPr lang="en">
                          <a:effectLst/>
                        </a:rPr>
                        <a:t>NN single-task</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0.67 ± 0.07</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0.78 ± 0.07</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0.92 ± 0.18</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0.41 ± 0.11</a:t>
                      </a:r>
                    </a:p>
                  </a:txBody>
                  <a:tcPr marL="57150" marR="57150" marT="57150" marB="57150"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698341483"/>
                  </a:ext>
                </a:extLst>
              </a:tr>
              <a:tr h="0">
                <a:tc>
                  <a:txBody>
                    <a:bodyPr/>
                    <a:lstStyle/>
                    <a:p>
                      <a:pPr algn="l" fontAlgn="ctr" latinLnBrk="0"/>
                      <a:r>
                        <a:rPr lang="en">
                          <a:effectLst/>
                        </a:rPr>
                        <a:t>NN multi-task</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0.68 ± 0.06</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dirty="0">
                          <a:effectLst/>
                        </a:rPr>
                        <a:t>0.78 ± 0.05</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dirty="0">
                          <a:effectLst/>
                        </a:rPr>
                        <a:t>1.04 ± 0.08</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a:effectLst/>
                        </a:rPr>
                        <a:t>0.73 ± 0.36</a:t>
                      </a:r>
                    </a:p>
                  </a:txBody>
                  <a:tcPr marL="57150" marR="57150" marT="57150" marB="57150"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803550792"/>
                  </a:ext>
                </a:extLst>
              </a:tr>
              <a:tr h="0">
                <a:tc>
                  <a:txBody>
                    <a:bodyPr/>
                    <a:lstStyle/>
                    <a:p>
                      <a:pPr algn="l" fontAlgn="ctr" latinLnBrk="0"/>
                      <a:r>
                        <a:rPr lang="en">
                          <a:effectLst/>
                        </a:rPr>
                        <a:t>NN multi-task ensemble</a:t>
                      </a: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b="1">
                          <a:effectLst/>
                        </a:rPr>
                        <a:t>0.59</a:t>
                      </a:r>
                      <a:r>
                        <a:rPr lang="ja-JP" altLang="en-US">
                          <a:effectLst/>
                        </a:rPr>
                        <a:t> </a:t>
                      </a:r>
                      <a:r>
                        <a:rPr lang="en-US" altLang="ja-JP">
                          <a:effectLst/>
                        </a:rPr>
                        <a:t>± </a:t>
                      </a:r>
                      <a:r>
                        <a:rPr lang="en-US" altLang="ja-JP" b="1">
                          <a:effectLst/>
                        </a:rPr>
                        <a:t>0.05</a:t>
                      </a:r>
                      <a:endParaRPr lang="ja-JP" altLang="en-US">
                        <a:effectLst/>
                      </a:endParaRP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b="1">
                          <a:effectLst/>
                        </a:rPr>
                        <a:t>0.68</a:t>
                      </a:r>
                      <a:r>
                        <a:rPr lang="ja-JP" altLang="en-US">
                          <a:effectLst/>
                        </a:rPr>
                        <a:t> </a:t>
                      </a:r>
                      <a:r>
                        <a:rPr lang="en-US" altLang="ja-JP">
                          <a:effectLst/>
                        </a:rPr>
                        <a:t>± </a:t>
                      </a:r>
                      <a:r>
                        <a:rPr lang="en-US" altLang="ja-JP" b="1">
                          <a:effectLst/>
                        </a:rPr>
                        <a:t>0.04</a:t>
                      </a:r>
                      <a:endParaRPr lang="ja-JP" altLang="en-US">
                        <a:effectLst/>
                      </a:endParaRP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b="1">
                          <a:effectLst/>
                        </a:rPr>
                        <a:t>0.86</a:t>
                      </a:r>
                      <a:r>
                        <a:rPr lang="ja-JP" altLang="en-US">
                          <a:effectLst/>
                        </a:rPr>
                        <a:t> </a:t>
                      </a:r>
                      <a:r>
                        <a:rPr lang="en-US" altLang="ja-JP">
                          <a:effectLst/>
                        </a:rPr>
                        <a:t>± </a:t>
                      </a:r>
                      <a:r>
                        <a:rPr lang="en-US" altLang="ja-JP" b="1">
                          <a:effectLst/>
                        </a:rPr>
                        <a:t>0.02</a:t>
                      </a:r>
                      <a:endParaRPr lang="ja-JP" altLang="en-US">
                        <a:effectLst/>
                      </a:endParaRPr>
                    </a:p>
                  </a:txBody>
                  <a:tcPr marL="57150" marR="57150" marT="57150" marB="5715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latinLnBrk="0"/>
                      <a:r>
                        <a:rPr lang="en-US" altLang="ja-JP" dirty="0">
                          <a:effectLst/>
                        </a:rPr>
                        <a:t>0.53 ± 0.08</a:t>
                      </a:r>
                    </a:p>
                  </a:txBody>
                  <a:tcPr marL="57150" marR="57150" marT="57150" marB="57150"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214055070"/>
                  </a:ext>
                </a:extLst>
              </a:tr>
            </a:tbl>
          </a:graphicData>
        </a:graphic>
      </p:graphicFrame>
      <p:sp>
        <p:nvSpPr>
          <p:cNvPr id="4" name="テキスト プレースホルダー 3">
            <a:extLst>
              <a:ext uri="{FF2B5EF4-FFF2-40B4-BE49-F238E27FC236}">
                <a16:creationId xmlns:a16="http://schemas.microsoft.com/office/drawing/2014/main" id="{6C150A2B-525E-98CD-32DD-A933F023B4D6}"/>
              </a:ext>
            </a:extLst>
          </p:cNvPr>
          <p:cNvSpPr>
            <a:spLocks noGrp="1"/>
          </p:cNvSpPr>
          <p:nvPr>
            <p:ph type="body" sz="quarter" idx="11"/>
          </p:nvPr>
        </p:nvSpPr>
        <p:spPr/>
        <p:txBody>
          <a:bodyPr>
            <a:normAutofit lnSpcReduction="10000"/>
          </a:bodyPr>
          <a:lstStyle/>
          <a:p>
            <a:r>
              <a:rPr kumimoji="1" lang="en-US" altLang="ja-JP" dirty="0"/>
              <a:t>Fig2 </a:t>
            </a:r>
            <a:r>
              <a:rPr kumimoji="1" lang="ja-JP" altLang="en-US"/>
              <a:t>機械学習モデルの評価</a:t>
            </a:r>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DAE82DCB-5E4F-86DF-8E16-4DE81BFD1E3D}"/>
                  </a:ext>
                </a:extLst>
              </p:cNvPr>
              <p:cNvSpPr txBox="1"/>
              <p:nvPr/>
            </p:nvSpPr>
            <p:spPr>
              <a:xfrm>
                <a:off x="8193545" y="1174754"/>
                <a:ext cx="2969274" cy="107760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𝑒</m:t>
                      </m:r>
                      <m:r>
                        <a:rPr kumimoji="1" lang="en-US" altLang="ja-JP" b="0" i="1" smtClean="0">
                          <a:latin typeface="Cambria Math" panose="02040503050406030204" pitchFamily="18" charset="0"/>
                        </a:rPr>
                        <m:t>= </m:t>
                      </m:r>
                      <m:rad>
                        <m:radPr>
                          <m:degHide m:val="on"/>
                          <m:ctrlPr>
                            <a:rPr kumimoji="1" lang="en-US" altLang="ja-JP" b="0" i="1" smtClean="0">
                              <a:latin typeface="Cambria Math" panose="02040503050406030204" pitchFamily="18" charset="0"/>
                            </a:rPr>
                          </m:ctrlPr>
                        </m:radPr>
                        <m:deg/>
                        <m:e>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1</m:t>
                              </m:r>
                            </m:num>
                            <m:den>
                              <m:r>
                                <a:rPr lang="en-US" altLang="ja-JP" i="1">
                                  <a:latin typeface="Cambria Math" panose="02040503050406030204" pitchFamily="18" charset="0"/>
                                  <a:ea typeface="Cambria Math" panose="02040503050406030204" pitchFamily="18" charset="0"/>
                                </a:rPr>
                                <m:t>𝑁</m:t>
                              </m:r>
                            </m:den>
                          </m:f>
                          <m:nary>
                            <m:naryPr>
                              <m:chr m:val="∑"/>
                              <m:ctrlPr>
                                <a:rPr lang="en-US" altLang="ja-JP" i="1">
                                  <a:latin typeface="Cambria Math" panose="02040503050406030204" pitchFamily="18" charset="0"/>
                                  <a:ea typeface="Cambria Math" panose="02040503050406030204" pitchFamily="18" charset="0"/>
                                </a:rPr>
                              </m:ctrlPr>
                            </m:naryPr>
                            <m:sub>
                              <m:r>
                                <m:rPr>
                                  <m:brk m:alnAt="23"/>
                                </m:rP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𝑁</m:t>
                              </m:r>
                            </m:sup>
                            <m:e>
                              <m:sSup>
                                <m:sSupPr>
                                  <m:ctrlPr>
                                    <a:rPr lang="en-US" altLang="ja-JP" i="1" smtClean="0">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𝑦</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r>
                                    <a:rPr lang="en-US" altLang="ja-JP" i="1">
                                      <a:latin typeface="Cambria Math" panose="02040503050406030204" pitchFamily="18" charset="0"/>
                                    </a:rPr>
                                    <m:t>)</m:t>
                                  </m:r>
                                </m:e>
                                <m:sup>
                                  <m:r>
                                    <a:rPr lang="en-US" altLang="ja-JP" b="0" i="1" smtClean="0">
                                      <a:latin typeface="Cambria Math" panose="02040503050406030204" pitchFamily="18" charset="0"/>
                                    </a:rPr>
                                    <m:t>2</m:t>
                                  </m:r>
                                </m:sup>
                              </m:sSup>
                              <m:r>
                                <a:rPr lang="en-US" altLang="ja-JP" i="1" smtClean="0">
                                  <a:latin typeface="Cambria Math" panose="02040503050406030204" pitchFamily="18" charset="0"/>
                                </a:rPr>
                                <m:t> </m:t>
                              </m:r>
                            </m:e>
                          </m:nary>
                        </m:e>
                      </m:rad>
                    </m:oMath>
                  </m:oMathPara>
                </a14:m>
                <a:endParaRPr kumimoji="1" lang="ja-JP" altLang="en-US"/>
              </a:p>
            </p:txBody>
          </p:sp>
        </mc:Choice>
        <mc:Fallback>
          <p:sp>
            <p:nvSpPr>
              <p:cNvPr id="6" name="テキスト ボックス 5">
                <a:extLst>
                  <a:ext uri="{FF2B5EF4-FFF2-40B4-BE49-F238E27FC236}">
                    <a16:creationId xmlns:a16="http://schemas.microsoft.com/office/drawing/2014/main" id="{DAE82DCB-5E4F-86DF-8E16-4DE81BFD1E3D}"/>
                  </a:ext>
                </a:extLst>
              </p:cNvPr>
              <p:cNvSpPr txBox="1">
                <a:spLocks noRot="1" noChangeAspect="1" noMove="1" noResize="1" noEditPoints="1" noAdjustHandles="1" noChangeArrowheads="1" noChangeShapeType="1" noTextEdit="1"/>
              </p:cNvSpPr>
              <p:nvPr/>
            </p:nvSpPr>
            <p:spPr>
              <a:xfrm>
                <a:off x="8193545" y="1174754"/>
                <a:ext cx="2969274" cy="1077603"/>
              </a:xfrm>
              <a:prstGeom prst="rect">
                <a:avLst/>
              </a:prstGeom>
              <a:blipFill>
                <a:blip r:embed="rId5"/>
                <a:stretch>
                  <a:fillRect t="-65116" r="-855" b="-1127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6BF719D7-3C0B-7CC0-5783-4122047F4EF1}"/>
              </a:ext>
            </a:extLst>
          </p:cNvPr>
          <p:cNvSpPr txBox="1"/>
          <p:nvPr/>
        </p:nvSpPr>
        <p:spPr>
          <a:xfrm>
            <a:off x="1037693" y="-1083358"/>
            <a:ext cx="5176417"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6</a:t>
            </a:r>
            <a:r>
              <a:rPr kumimoji="1" lang="ja-JP" altLang="en-US"/>
              <a:t>重交差検証で調整したモデル</a:t>
            </a:r>
            <a:endParaRPr kumimoji="1" lang="en-US" altLang="ja-JP" dirty="0"/>
          </a:p>
          <a:p>
            <a:pPr marL="285750" indent="-285750">
              <a:buFont typeface="Arial" panose="020B0604020202020204" pitchFamily="34" charset="0"/>
              <a:buChar char="•"/>
            </a:pPr>
            <a:r>
              <a:rPr lang="ja-JP" altLang="en-US"/>
              <a:t>外部データセットの測定値を使用したモデル検証</a:t>
            </a:r>
            <a:endParaRPr kumimoji="1" lang="ja-JP" altLang="en-US"/>
          </a:p>
        </p:txBody>
      </p:sp>
      <p:sp>
        <p:nvSpPr>
          <p:cNvPr id="7" name="コンテンツ プレースホルダー 2">
            <a:extLst>
              <a:ext uri="{FF2B5EF4-FFF2-40B4-BE49-F238E27FC236}">
                <a16:creationId xmlns:a16="http://schemas.microsoft.com/office/drawing/2014/main" id="{6B0CA038-60FE-4474-08CF-FB1F01327719}"/>
              </a:ext>
            </a:extLst>
          </p:cNvPr>
          <p:cNvSpPr txBox="1">
            <a:spLocks/>
          </p:cNvSpPr>
          <p:nvPr/>
        </p:nvSpPr>
        <p:spPr>
          <a:xfrm>
            <a:off x="546100" y="1038483"/>
            <a:ext cx="11099800" cy="1350147"/>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150000"/>
              </a:lnSpc>
              <a:spcBef>
                <a:spcPts val="0"/>
              </a:spcBef>
              <a:buClr>
                <a:schemeClr val="accent4"/>
              </a:buClr>
              <a:buFont typeface="Wingdings" pitchFamily="2" charset="2"/>
              <a:buChar char="l"/>
              <a:defRPr kumimoji="1" sz="2000" b="1" kern="1200">
                <a:solidFill>
                  <a:schemeClr val="tx1"/>
                </a:solidFill>
                <a:latin typeface="+mn-ea"/>
                <a:ea typeface="+mn-ea"/>
                <a:cs typeface="+mn-cs"/>
              </a:defRPr>
            </a:lvl1pPr>
            <a:lvl2pPr marL="8001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kumimoji="1" sz="1800" kern="1200">
                <a:solidFill>
                  <a:schemeClr val="tx1"/>
                </a:solidFill>
                <a:latin typeface="+mn-ea"/>
                <a:ea typeface="+mn-ea"/>
                <a:cs typeface="+mn-cs"/>
              </a:defRPr>
            </a:lvl2pPr>
            <a:lvl3pPr marL="1252538" indent="-338138"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3pPr>
            <a:lvl4pPr marL="1706563" indent="-3349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4pPr>
            <a:lvl5pPr marL="2151063" indent="-3222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itchFamily="2" charset="2"/>
              <a:buNone/>
            </a:pPr>
            <a:r>
              <a:rPr lang="en-US" altLang="ja-JP" dirty="0"/>
              <a:t>7</a:t>
            </a:r>
            <a:r>
              <a:rPr lang="ja-JP" altLang="en-US"/>
              <a:t>つのモデルを構築し性能を比較</a:t>
            </a:r>
            <a:endParaRPr lang="en-US" altLang="ja-JP" dirty="0"/>
          </a:p>
          <a:p>
            <a:r>
              <a:rPr lang="ja-JP" altLang="en-US" sz="1800" b="0"/>
              <a:t>損失関数は</a:t>
            </a:r>
            <a:r>
              <a:rPr lang="en-US" altLang="ja-JP" sz="1800" b="0" dirty="0" err="1"/>
              <a:t>r.m.s.e</a:t>
            </a:r>
            <a:r>
              <a:rPr lang="ja-JP" altLang="en-US" sz="1800" b="0"/>
              <a:t>を用いてモデルの評価</a:t>
            </a:r>
            <a:endParaRPr lang="en-US" altLang="ja-JP" sz="1800" b="0" dirty="0"/>
          </a:p>
          <a:p>
            <a:r>
              <a:rPr lang="ja-JP" altLang="en-US" sz="1800" b="0"/>
              <a:t>外部データセットの測定値をテストデータとして用いたモデルの評価</a:t>
            </a:r>
            <a:endParaRPr lang="en-US" altLang="ja-JP" sz="1800" b="0" dirty="0"/>
          </a:p>
          <a:p>
            <a:endParaRPr lang="en-US" altLang="ja-JP" dirty="0"/>
          </a:p>
        </p:txBody>
      </p:sp>
    </p:spTree>
    <p:extLst>
      <p:ext uri="{BB962C8B-B14F-4D97-AF65-F5344CB8AC3E}">
        <p14:creationId xmlns:p14="http://schemas.microsoft.com/office/powerpoint/2010/main" val="3620558469"/>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C0A3ADE-1006-E90A-C6E1-CE266A86BC47}"/>
              </a:ext>
            </a:extLst>
          </p:cNvPr>
          <p:cNvSpPr>
            <a:spLocks noGrp="1"/>
          </p:cNvSpPr>
          <p:nvPr>
            <p:ph idx="1"/>
          </p:nvPr>
        </p:nvSpPr>
        <p:spPr>
          <a:xfrm>
            <a:off x="546100" y="1038484"/>
            <a:ext cx="11099800" cy="602057"/>
          </a:xfrm>
        </p:spPr>
        <p:txBody>
          <a:bodyPr/>
          <a:lstStyle/>
          <a:p>
            <a:pPr marL="0" indent="0">
              <a:buNone/>
            </a:pPr>
            <a:r>
              <a:rPr kumimoji="1" lang="en-US" altLang="ja-JP" dirty="0"/>
              <a:t>NN(</a:t>
            </a:r>
            <a:r>
              <a:rPr kumimoji="1" lang="ja-JP" altLang="en-US"/>
              <a:t>ニューラルネットワーク</a:t>
            </a:r>
            <a:r>
              <a:rPr kumimoji="1" lang="en-US" altLang="ja-JP" dirty="0"/>
              <a:t>)</a:t>
            </a:r>
            <a:endParaRPr kumimoji="1" lang="ja-JP" altLang="en-US"/>
          </a:p>
        </p:txBody>
      </p:sp>
      <p:sp>
        <p:nvSpPr>
          <p:cNvPr id="4" name="テキスト プレースホルダー 3">
            <a:extLst>
              <a:ext uri="{FF2B5EF4-FFF2-40B4-BE49-F238E27FC236}">
                <a16:creationId xmlns:a16="http://schemas.microsoft.com/office/drawing/2014/main" id="{AE47990B-30D6-B10E-ECDB-0F73314E8228}"/>
              </a:ext>
            </a:extLst>
          </p:cNvPr>
          <p:cNvSpPr>
            <a:spLocks noGrp="1"/>
          </p:cNvSpPr>
          <p:nvPr>
            <p:ph type="body" sz="quarter" idx="11"/>
          </p:nvPr>
        </p:nvSpPr>
        <p:spPr/>
        <p:txBody>
          <a:bodyPr>
            <a:normAutofit lnSpcReduction="10000"/>
          </a:bodyPr>
          <a:lstStyle/>
          <a:p>
            <a:r>
              <a:rPr kumimoji="1" lang="en-US" altLang="ja-JP" dirty="0"/>
              <a:t>Fig2 NN multi-task ensemble</a:t>
            </a:r>
            <a:r>
              <a:rPr kumimoji="1" lang="ja-JP" altLang="en-US"/>
              <a:t>について</a:t>
            </a:r>
          </a:p>
        </p:txBody>
      </p:sp>
      <p:sp>
        <p:nvSpPr>
          <p:cNvPr id="5" name="コンテンツ プレースホルダー 2">
            <a:extLst>
              <a:ext uri="{FF2B5EF4-FFF2-40B4-BE49-F238E27FC236}">
                <a16:creationId xmlns:a16="http://schemas.microsoft.com/office/drawing/2014/main" id="{274C5887-1C2B-2499-97FE-385CB26FC410}"/>
              </a:ext>
            </a:extLst>
          </p:cNvPr>
          <p:cNvSpPr txBox="1">
            <a:spLocks/>
          </p:cNvSpPr>
          <p:nvPr/>
        </p:nvSpPr>
        <p:spPr>
          <a:xfrm>
            <a:off x="5264507" y="1025250"/>
            <a:ext cx="5707626" cy="469901"/>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ts val="0"/>
              </a:spcBef>
              <a:buClr>
                <a:schemeClr val="accent4"/>
              </a:buClr>
              <a:buFont typeface="Wingdings" pitchFamily="2" charset="2"/>
              <a:buChar char="l"/>
              <a:defRPr kumimoji="1" sz="2000" b="1" kern="1200">
                <a:solidFill>
                  <a:schemeClr val="tx1"/>
                </a:solidFill>
                <a:latin typeface="+mn-ea"/>
                <a:ea typeface="+mn-ea"/>
                <a:cs typeface="+mn-cs"/>
              </a:defRPr>
            </a:lvl1pPr>
            <a:lvl2pPr marL="8001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kumimoji="1" sz="1800" kern="1200">
                <a:solidFill>
                  <a:schemeClr val="tx1"/>
                </a:solidFill>
                <a:latin typeface="+mn-ea"/>
                <a:ea typeface="+mn-ea"/>
                <a:cs typeface="+mn-cs"/>
              </a:defRPr>
            </a:lvl2pPr>
            <a:lvl3pPr marL="1252538" indent="-338138"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3pPr>
            <a:lvl4pPr marL="1706563" indent="-3349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4pPr>
            <a:lvl5pPr marL="2151063" indent="-3222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Wingdings" pitchFamily="2" charset="2"/>
              <a:buNone/>
            </a:pPr>
            <a:r>
              <a:rPr lang="ja-JP" altLang="en-US"/>
              <a:t>マルチタスク学習</a:t>
            </a:r>
          </a:p>
        </p:txBody>
      </p:sp>
      <p:sp>
        <p:nvSpPr>
          <p:cNvPr id="7" name="コンテンツ プレースホルダー 2">
            <a:extLst>
              <a:ext uri="{FF2B5EF4-FFF2-40B4-BE49-F238E27FC236}">
                <a16:creationId xmlns:a16="http://schemas.microsoft.com/office/drawing/2014/main" id="{E7718757-FD04-04DE-AC9D-2B231B3896E5}"/>
              </a:ext>
            </a:extLst>
          </p:cNvPr>
          <p:cNvSpPr txBox="1">
            <a:spLocks/>
          </p:cNvSpPr>
          <p:nvPr/>
        </p:nvSpPr>
        <p:spPr>
          <a:xfrm>
            <a:off x="5422233" y="4197165"/>
            <a:ext cx="5707626" cy="602057"/>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0"/>
              </a:spcBef>
              <a:buClr>
                <a:schemeClr val="accent4"/>
              </a:buClr>
              <a:buFont typeface="Wingdings" pitchFamily="2" charset="2"/>
              <a:buChar char="l"/>
              <a:defRPr kumimoji="1" sz="2000" b="1" kern="1200">
                <a:solidFill>
                  <a:schemeClr val="tx1"/>
                </a:solidFill>
                <a:latin typeface="+mn-ea"/>
                <a:ea typeface="+mn-ea"/>
                <a:cs typeface="+mn-cs"/>
              </a:defRPr>
            </a:lvl1pPr>
            <a:lvl2pPr marL="8001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kumimoji="1" sz="1800" kern="1200">
                <a:solidFill>
                  <a:schemeClr val="tx1"/>
                </a:solidFill>
                <a:latin typeface="+mn-ea"/>
                <a:ea typeface="+mn-ea"/>
                <a:cs typeface="+mn-cs"/>
              </a:defRPr>
            </a:lvl2pPr>
            <a:lvl3pPr marL="1252538" indent="-338138"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3pPr>
            <a:lvl4pPr marL="1706563" indent="-3349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4pPr>
            <a:lvl5pPr marL="2151063" indent="-3222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itchFamily="2" charset="2"/>
              <a:buNone/>
            </a:pPr>
            <a:r>
              <a:rPr lang="ja-JP" altLang="en-US"/>
              <a:t>アンサンブル</a:t>
            </a:r>
          </a:p>
        </p:txBody>
      </p:sp>
      <p:pic>
        <p:nvPicPr>
          <p:cNvPr id="24578" name="Picture 2">
            <a:extLst>
              <a:ext uri="{FF2B5EF4-FFF2-40B4-BE49-F238E27FC236}">
                <a16:creationId xmlns:a16="http://schemas.microsoft.com/office/drawing/2014/main" id="{4F55E4CB-2993-9DAA-F1E0-D8A3BAF00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314" y="1614831"/>
            <a:ext cx="2646277" cy="28759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FF5A266-476F-87B1-72FA-207546920F26}"/>
              </a:ext>
            </a:extLst>
          </p:cNvPr>
          <p:cNvSpPr txBox="1"/>
          <p:nvPr/>
        </p:nvSpPr>
        <p:spPr>
          <a:xfrm>
            <a:off x="0" y="-437228"/>
            <a:ext cx="7614457" cy="369332"/>
          </a:xfrm>
          <a:prstGeom prst="rect">
            <a:avLst/>
          </a:prstGeom>
          <a:noFill/>
        </p:spPr>
        <p:txBody>
          <a:bodyPr wrap="square">
            <a:spAutoFit/>
          </a:bodyPr>
          <a:lstStyle/>
          <a:p>
            <a:r>
              <a:rPr lang="ja-JP" altLang="en-US"/>
              <a:t>https://scikit-learn.org/stable/modules/neural_networks_supervised.html</a:t>
            </a:r>
          </a:p>
        </p:txBody>
      </p:sp>
      <p:sp>
        <p:nvSpPr>
          <p:cNvPr id="10" name="テキスト ボックス 9">
            <a:extLst>
              <a:ext uri="{FF2B5EF4-FFF2-40B4-BE49-F238E27FC236}">
                <a16:creationId xmlns:a16="http://schemas.microsoft.com/office/drawing/2014/main" id="{D1DF9C63-CF04-A145-6B96-1CD3866A8A5E}"/>
              </a:ext>
            </a:extLst>
          </p:cNvPr>
          <p:cNvSpPr txBox="1"/>
          <p:nvPr/>
        </p:nvSpPr>
        <p:spPr>
          <a:xfrm>
            <a:off x="1612346" y="4508341"/>
            <a:ext cx="877163" cy="369332"/>
          </a:xfrm>
          <a:prstGeom prst="rect">
            <a:avLst/>
          </a:prstGeom>
          <a:noFill/>
        </p:spPr>
        <p:txBody>
          <a:bodyPr wrap="none" rtlCol="0">
            <a:spAutoFit/>
          </a:bodyPr>
          <a:lstStyle/>
          <a:p>
            <a:r>
              <a:rPr kumimoji="1" lang="ja-JP" altLang="en-US"/>
              <a:t>入力層</a:t>
            </a:r>
          </a:p>
        </p:txBody>
      </p:sp>
      <p:sp>
        <p:nvSpPr>
          <p:cNvPr id="11" name="テキスト ボックス 10">
            <a:extLst>
              <a:ext uri="{FF2B5EF4-FFF2-40B4-BE49-F238E27FC236}">
                <a16:creationId xmlns:a16="http://schemas.microsoft.com/office/drawing/2014/main" id="{BA0899CA-99BB-A5D7-2CF5-C9D065CA8803}"/>
              </a:ext>
            </a:extLst>
          </p:cNvPr>
          <p:cNvSpPr txBox="1"/>
          <p:nvPr/>
        </p:nvSpPr>
        <p:spPr>
          <a:xfrm>
            <a:off x="2435722" y="4508341"/>
            <a:ext cx="877163" cy="369332"/>
          </a:xfrm>
          <a:prstGeom prst="rect">
            <a:avLst/>
          </a:prstGeom>
          <a:noFill/>
        </p:spPr>
        <p:txBody>
          <a:bodyPr wrap="none" rtlCol="0">
            <a:spAutoFit/>
          </a:bodyPr>
          <a:lstStyle/>
          <a:p>
            <a:r>
              <a:rPr kumimoji="1" lang="ja-JP" altLang="en-US"/>
              <a:t>隠れ層</a:t>
            </a:r>
          </a:p>
        </p:txBody>
      </p:sp>
      <p:sp>
        <p:nvSpPr>
          <p:cNvPr id="12" name="テキスト ボックス 11">
            <a:extLst>
              <a:ext uri="{FF2B5EF4-FFF2-40B4-BE49-F238E27FC236}">
                <a16:creationId xmlns:a16="http://schemas.microsoft.com/office/drawing/2014/main" id="{7F900638-F273-5B2F-68FA-ADC0895A3E85}"/>
              </a:ext>
            </a:extLst>
          </p:cNvPr>
          <p:cNvSpPr txBox="1"/>
          <p:nvPr/>
        </p:nvSpPr>
        <p:spPr>
          <a:xfrm>
            <a:off x="3277028" y="4508341"/>
            <a:ext cx="877163" cy="369332"/>
          </a:xfrm>
          <a:prstGeom prst="rect">
            <a:avLst/>
          </a:prstGeom>
          <a:noFill/>
        </p:spPr>
        <p:txBody>
          <a:bodyPr wrap="none" rtlCol="0">
            <a:spAutoFit/>
          </a:bodyPr>
          <a:lstStyle/>
          <a:p>
            <a:r>
              <a:rPr kumimoji="1" lang="ja-JP" altLang="en-US"/>
              <a:t>出力層</a:t>
            </a:r>
          </a:p>
        </p:txBody>
      </p:sp>
      <p:sp>
        <p:nvSpPr>
          <p:cNvPr id="13" name="テキスト ボックス 12">
            <a:extLst>
              <a:ext uri="{FF2B5EF4-FFF2-40B4-BE49-F238E27FC236}">
                <a16:creationId xmlns:a16="http://schemas.microsoft.com/office/drawing/2014/main" id="{75AD4069-4016-D8EB-983B-111644965E67}"/>
              </a:ext>
            </a:extLst>
          </p:cNvPr>
          <p:cNvSpPr txBox="1"/>
          <p:nvPr/>
        </p:nvSpPr>
        <p:spPr>
          <a:xfrm>
            <a:off x="458309" y="4852909"/>
            <a:ext cx="4691208" cy="1700530"/>
          </a:xfrm>
          <a:prstGeom prst="rect">
            <a:avLst/>
          </a:prstGeom>
          <a:noFill/>
        </p:spPr>
        <p:txBody>
          <a:bodyPr wrap="square" rtlCol="0">
            <a:spAutoFit/>
          </a:bodyPr>
          <a:lstStyle/>
          <a:p>
            <a:pPr>
              <a:lnSpc>
                <a:spcPct val="150000"/>
              </a:lnSpc>
            </a:pPr>
            <a:r>
              <a:rPr kumimoji="1" lang="ja-JP" altLang="en-US"/>
              <a:t>入力層から受け取った値に重みをつけた形で隠れ層のニューロンが受け取り、同様に</a:t>
            </a:r>
            <a:r>
              <a:rPr lang="ja-JP" altLang="en-US"/>
              <a:t>隠れ層から重みをつけて次のニューロンへ値を送る</a:t>
            </a:r>
            <a:br>
              <a:rPr lang="en-US" altLang="ja-JP" dirty="0"/>
            </a:br>
            <a:r>
              <a:rPr lang="ja-JP" altLang="en-US"/>
              <a:t>方式で、最終的な予測を計算</a:t>
            </a:r>
            <a:endParaRPr kumimoji="1" lang="en-US" altLang="ja-JP" dirty="0"/>
          </a:p>
        </p:txBody>
      </p:sp>
      <p:pic>
        <p:nvPicPr>
          <p:cNvPr id="15" name="図 14" descr="ダイアグラム&#10;&#10;自動的に生成された説明">
            <a:extLst>
              <a:ext uri="{FF2B5EF4-FFF2-40B4-BE49-F238E27FC236}">
                <a16:creationId xmlns:a16="http://schemas.microsoft.com/office/drawing/2014/main" id="{F776C104-45A5-223C-F457-EFCB9A381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2208" y="1640541"/>
            <a:ext cx="2311400" cy="2349500"/>
          </a:xfrm>
          <a:prstGeom prst="rect">
            <a:avLst/>
          </a:prstGeom>
        </p:spPr>
      </p:pic>
      <p:sp>
        <p:nvSpPr>
          <p:cNvPr id="16" name="テキスト ボックス 15">
            <a:extLst>
              <a:ext uri="{FF2B5EF4-FFF2-40B4-BE49-F238E27FC236}">
                <a16:creationId xmlns:a16="http://schemas.microsoft.com/office/drawing/2014/main" id="{B15F4BCF-24F4-0E9C-8A68-2CE2486D27A5}"/>
              </a:ext>
            </a:extLst>
          </p:cNvPr>
          <p:cNvSpPr txBox="1"/>
          <p:nvPr/>
        </p:nvSpPr>
        <p:spPr>
          <a:xfrm>
            <a:off x="7989561" y="1640631"/>
            <a:ext cx="3993891" cy="2116028"/>
          </a:xfrm>
          <a:prstGeom prst="rect">
            <a:avLst/>
          </a:prstGeom>
          <a:noFill/>
        </p:spPr>
        <p:txBody>
          <a:bodyPr wrap="square" rtlCol="0">
            <a:spAutoFit/>
          </a:bodyPr>
          <a:lstStyle/>
          <a:p>
            <a:pPr>
              <a:lnSpc>
                <a:spcPct val="150000"/>
              </a:lnSpc>
            </a:pPr>
            <a:r>
              <a:rPr kumimoji="1" lang="en-US" altLang="ja-JP" dirty="0"/>
              <a:t>GCGR, GLP-1R</a:t>
            </a:r>
            <a:r>
              <a:rPr kumimoji="1" lang="ja-JP" altLang="en-US"/>
              <a:t>それぞれに対して</a:t>
            </a:r>
            <a:br>
              <a:rPr kumimoji="1" lang="en-US" altLang="ja-JP" dirty="0"/>
            </a:br>
            <a:r>
              <a:rPr kumimoji="1" lang="ja-JP" altLang="en-US"/>
              <a:t>モデルを作るのではなく、一つのモデルで複数のタスクを解く手法</a:t>
            </a:r>
            <a:endParaRPr kumimoji="1" lang="en-US" altLang="ja-JP" dirty="0"/>
          </a:p>
          <a:p>
            <a:pPr>
              <a:lnSpc>
                <a:spcPct val="150000"/>
              </a:lnSpc>
            </a:pPr>
            <a:r>
              <a:rPr lang="en-US" altLang="ja-JP" dirty="0"/>
              <a:t>1</a:t>
            </a:r>
            <a:r>
              <a:rPr lang="ja-JP" altLang="en-US"/>
              <a:t>つのタスクに対して過度に適応する</a:t>
            </a:r>
            <a:br>
              <a:rPr lang="en-US" altLang="ja-JP" dirty="0"/>
            </a:br>
            <a:r>
              <a:rPr lang="ja-JP" altLang="en-US"/>
              <a:t>ことを防ぐことが可能</a:t>
            </a:r>
            <a:endParaRPr kumimoji="1" lang="en-US" altLang="ja-JP" dirty="0"/>
          </a:p>
        </p:txBody>
      </p:sp>
      <p:sp>
        <p:nvSpPr>
          <p:cNvPr id="18" name="テキスト ボックス 17">
            <a:extLst>
              <a:ext uri="{FF2B5EF4-FFF2-40B4-BE49-F238E27FC236}">
                <a16:creationId xmlns:a16="http://schemas.microsoft.com/office/drawing/2014/main" id="{28ED5127-AB4B-FB57-B8C7-8370D346C034}"/>
              </a:ext>
            </a:extLst>
          </p:cNvPr>
          <p:cNvSpPr txBox="1"/>
          <p:nvPr/>
        </p:nvSpPr>
        <p:spPr>
          <a:xfrm>
            <a:off x="12192000" y="2492125"/>
            <a:ext cx="6138582" cy="646331"/>
          </a:xfrm>
          <a:prstGeom prst="rect">
            <a:avLst/>
          </a:prstGeom>
          <a:noFill/>
        </p:spPr>
        <p:txBody>
          <a:bodyPr wrap="square">
            <a:spAutoFit/>
          </a:bodyPr>
          <a:lstStyle/>
          <a:p>
            <a:r>
              <a:rPr lang="ja-JP" altLang="en-US"/>
              <a:t>https://link.springer.com/article/10.1023/A:1007379606734#preview</a:t>
            </a:r>
          </a:p>
        </p:txBody>
      </p:sp>
      <p:sp>
        <p:nvSpPr>
          <p:cNvPr id="20" name="テキスト ボックス 19">
            <a:extLst>
              <a:ext uri="{FF2B5EF4-FFF2-40B4-BE49-F238E27FC236}">
                <a16:creationId xmlns:a16="http://schemas.microsoft.com/office/drawing/2014/main" id="{D03C520F-1693-EF8E-4EC6-41F323BFB70B}"/>
              </a:ext>
            </a:extLst>
          </p:cNvPr>
          <p:cNvSpPr txBox="1"/>
          <p:nvPr/>
        </p:nvSpPr>
        <p:spPr>
          <a:xfrm>
            <a:off x="-3638850" y="3173139"/>
            <a:ext cx="3638850" cy="923330"/>
          </a:xfrm>
          <a:prstGeom prst="rect">
            <a:avLst/>
          </a:prstGeom>
          <a:noFill/>
        </p:spPr>
        <p:txBody>
          <a:bodyPr wrap="square">
            <a:spAutoFit/>
          </a:bodyPr>
          <a:lstStyle/>
          <a:p>
            <a:r>
              <a:rPr lang="ja-JP" altLang="en-US"/>
              <a:t>https://scikit-learn.org/stable/modules/neural_networks_supervised.html</a:t>
            </a:r>
          </a:p>
        </p:txBody>
      </p:sp>
      <p:pic>
        <p:nvPicPr>
          <p:cNvPr id="21" name="図 20" descr="ダイアグラム&#10;&#10;自動的に生成された説明">
            <a:extLst>
              <a:ext uri="{FF2B5EF4-FFF2-40B4-BE49-F238E27FC236}">
                <a16:creationId xmlns:a16="http://schemas.microsoft.com/office/drawing/2014/main" id="{085E131E-B708-6EBC-E7D0-1D4F0774C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2421" y="4818111"/>
            <a:ext cx="1762570" cy="1791623"/>
          </a:xfrm>
          <a:prstGeom prst="rect">
            <a:avLst/>
          </a:prstGeom>
        </p:spPr>
      </p:pic>
      <p:sp>
        <p:nvSpPr>
          <p:cNvPr id="22" name="テキスト ボックス 21">
            <a:extLst>
              <a:ext uri="{FF2B5EF4-FFF2-40B4-BE49-F238E27FC236}">
                <a16:creationId xmlns:a16="http://schemas.microsoft.com/office/drawing/2014/main" id="{CFEFBE28-985C-3998-0742-31E3E1B6B384}"/>
              </a:ext>
            </a:extLst>
          </p:cNvPr>
          <p:cNvSpPr txBox="1"/>
          <p:nvPr/>
        </p:nvSpPr>
        <p:spPr>
          <a:xfrm>
            <a:off x="7234991" y="5529256"/>
            <a:ext cx="671979" cy="369332"/>
          </a:xfrm>
          <a:prstGeom prst="rect">
            <a:avLst/>
          </a:prstGeom>
          <a:noFill/>
        </p:spPr>
        <p:txBody>
          <a:bodyPr wrap="none" rtlCol="0">
            <a:spAutoFit/>
          </a:bodyPr>
          <a:lstStyle/>
          <a:p>
            <a:r>
              <a:rPr kumimoji="1" lang="en-US" altLang="ja-JP" dirty="0"/>
              <a:t>×12</a:t>
            </a:r>
            <a:endParaRPr kumimoji="1" lang="ja-JP" altLang="en-US"/>
          </a:p>
        </p:txBody>
      </p:sp>
      <p:sp>
        <p:nvSpPr>
          <p:cNvPr id="23" name="テキスト ボックス 22">
            <a:extLst>
              <a:ext uri="{FF2B5EF4-FFF2-40B4-BE49-F238E27FC236}">
                <a16:creationId xmlns:a16="http://schemas.microsoft.com/office/drawing/2014/main" id="{828F009E-3D32-90CC-10A4-C4394C9B71E5}"/>
              </a:ext>
            </a:extLst>
          </p:cNvPr>
          <p:cNvSpPr txBox="1"/>
          <p:nvPr/>
        </p:nvSpPr>
        <p:spPr>
          <a:xfrm>
            <a:off x="7989561" y="4627232"/>
            <a:ext cx="3993891" cy="2116028"/>
          </a:xfrm>
          <a:prstGeom prst="rect">
            <a:avLst/>
          </a:prstGeom>
          <a:noFill/>
        </p:spPr>
        <p:txBody>
          <a:bodyPr wrap="square" rtlCol="0">
            <a:spAutoFit/>
          </a:bodyPr>
          <a:lstStyle/>
          <a:p>
            <a:pPr>
              <a:lnSpc>
                <a:spcPct val="150000"/>
              </a:lnSpc>
            </a:pPr>
            <a:r>
              <a:rPr kumimoji="1" lang="ja-JP" altLang="en-US"/>
              <a:t>複数のモデル出力の平均によって</a:t>
            </a:r>
            <a:br>
              <a:rPr kumimoji="1" lang="en-US" altLang="ja-JP" dirty="0"/>
            </a:br>
            <a:r>
              <a:rPr kumimoji="1" lang="ja-JP" altLang="en-US"/>
              <a:t>最終的な予測を決める手法</a:t>
            </a:r>
            <a:endParaRPr kumimoji="1" lang="en-US" altLang="ja-JP" dirty="0"/>
          </a:p>
          <a:p>
            <a:pPr>
              <a:lnSpc>
                <a:spcPct val="150000"/>
              </a:lnSpc>
            </a:pPr>
            <a:r>
              <a:rPr lang="en-US" altLang="ja-JP" dirty="0"/>
              <a:t>NN</a:t>
            </a:r>
            <a:r>
              <a:rPr lang="ja-JP" altLang="en-US"/>
              <a:t>は重みのランダムな初期化から</a:t>
            </a:r>
            <a:br>
              <a:rPr lang="en-US" altLang="ja-JP" dirty="0"/>
            </a:br>
            <a:r>
              <a:rPr lang="ja-JP" altLang="en-US"/>
              <a:t>モデル構築をするため、予測に少し違いが出る</a:t>
            </a:r>
            <a:endParaRPr kumimoji="1" lang="en-US" altLang="ja-JP" dirty="0"/>
          </a:p>
        </p:txBody>
      </p:sp>
      <p:sp>
        <p:nvSpPr>
          <p:cNvPr id="24" name="テキスト ボックス 23">
            <a:extLst>
              <a:ext uri="{FF2B5EF4-FFF2-40B4-BE49-F238E27FC236}">
                <a16:creationId xmlns:a16="http://schemas.microsoft.com/office/drawing/2014/main" id="{BB186709-FC07-5C9E-5479-3A6B8269957A}"/>
              </a:ext>
            </a:extLst>
          </p:cNvPr>
          <p:cNvSpPr txBox="1"/>
          <p:nvPr/>
        </p:nvSpPr>
        <p:spPr>
          <a:xfrm>
            <a:off x="1223260" y="6494421"/>
            <a:ext cx="3995004" cy="338554"/>
          </a:xfrm>
          <a:prstGeom prst="rect">
            <a:avLst/>
          </a:prstGeom>
          <a:noFill/>
        </p:spPr>
        <p:txBody>
          <a:bodyPr wrap="none" rtlCol="0">
            <a:spAutoFit/>
          </a:bodyPr>
          <a:lstStyle/>
          <a:p>
            <a:r>
              <a:rPr kumimoji="1" lang="en-US" altLang="ja-JP" sz="1600" dirty="0"/>
              <a:t>[scikit learn 1.17. Neural network models</a:t>
            </a:r>
            <a:r>
              <a:rPr lang="en-US" altLang="ja-JP" sz="1600" dirty="0"/>
              <a:t>]</a:t>
            </a:r>
            <a:endParaRPr kumimoji="1" lang="ja-JP" altLang="en-US" sz="1600"/>
          </a:p>
        </p:txBody>
      </p:sp>
      <p:sp>
        <p:nvSpPr>
          <p:cNvPr id="25" name="テキスト ボックス 24">
            <a:extLst>
              <a:ext uri="{FF2B5EF4-FFF2-40B4-BE49-F238E27FC236}">
                <a16:creationId xmlns:a16="http://schemas.microsoft.com/office/drawing/2014/main" id="{1AAB4E28-A2F7-68AD-2629-66826D322C24}"/>
              </a:ext>
            </a:extLst>
          </p:cNvPr>
          <p:cNvSpPr txBox="1"/>
          <p:nvPr/>
        </p:nvSpPr>
        <p:spPr>
          <a:xfrm>
            <a:off x="7399875" y="4038847"/>
            <a:ext cx="4560351" cy="338554"/>
          </a:xfrm>
          <a:prstGeom prst="rect">
            <a:avLst/>
          </a:prstGeom>
          <a:noFill/>
        </p:spPr>
        <p:txBody>
          <a:bodyPr wrap="none" rtlCol="0">
            <a:spAutoFit/>
          </a:bodyPr>
          <a:lstStyle/>
          <a:p>
            <a:r>
              <a:rPr kumimoji="1" lang="en-US" altLang="ja-JP" sz="1600" dirty="0"/>
              <a:t>[Sebastian </a:t>
            </a:r>
            <a:r>
              <a:rPr kumimoji="1" lang="en-US" altLang="ja-JP" sz="1600" dirty="0" err="1"/>
              <a:t>Thrun</a:t>
            </a:r>
            <a:r>
              <a:rPr kumimoji="1" lang="en-US" altLang="ja-JP" sz="1600" dirty="0"/>
              <a:t>, </a:t>
            </a:r>
            <a:r>
              <a:rPr kumimoji="1" lang="en-US" altLang="ja-JP" sz="1600" i="1" dirty="0"/>
              <a:t>et al. </a:t>
            </a:r>
            <a:r>
              <a:rPr kumimoji="1" lang="en-US" altLang="ja-JP" sz="1600" dirty="0"/>
              <a:t>Machine Learning 1997]</a:t>
            </a:r>
            <a:endParaRPr kumimoji="1" lang="ja-JP" altLang="en-US" sz="1600"/>
          </a:p>
        </p:txBody>
      </p:sp>
    </p:spTree>
    <p:extLst>
      <p:ext uri="{BB962C8B-B14F-4D97-AF65-F5344CB8AC3E}">
        <p14:creationId xmlns:p14="http://schemas.microsoft.com/office/powerpoint/2010/main" val="708774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DDD4BCF-7028-7807-2788-319E5F3D20DA}"/>
              </a:ext>
            </a:extLst>
          </p:cNvPr>
          <p:cNvSpPr>
            <a:spLocks noGrp="1"/>
          </p:cNvSpPr>
          <p:nvPr>
            <p:ph idx="1"/>
          </p:nvPr>
        </p:nvSpPr>
        <p:spPr>
          <a:xfrm>
            <a:off x="1092200" y="-2860489"/>
            <a:ext cx="11099800" cy="2566576"/>
          </a:xfrm>
        </p:spPr>
        <p:txBody>
          <a:bodyPr/>
          <a:lstStyle/>
          <a:p>
            <a:pPr marL="457200" indent="-457200">
              <a:buFont typeface="+mj-lt"/>
              <a:buAutoNum type="arabicPeriod"/>
            </a:pPr>
            <a:r>
              <a:rPr kumimoji="1" lang="ja-JP" altLang="en-US"/>
              <a:t>トレーニングデータの作成</a:t>
            </a:r>
            <a:endParaRPr kumimoji="1" lang="en-US" altLang="ja-JP" dirty="0"/>
          </a:p>
          <a:p>
            <a:pPr marL="457200" indent="-457200">
              <a:buFont typeface="+mj-lt"/>
              <a:buAutoNum type="arabicPeriod"/>
            </a:pPr>
            <a:r>
              <a:rPr lang="ja-JP" altLang="en-US"/>
              <a:t>機械学習モデルの構築と評価</a:t>
            </a:r>
            <a:endParaRPr lang="en-US" altLang="ja-JP" dirty="0"/>
          </a:p>
          <a:p>
            <a:pPr marL="457200" indent="-457200">
              <a:buFont typeface="+mj-lt"/>
              <a:buAutoNum type="arabicPeriod"/>
            </a:pPr>
            <a:r>
              <a:rPr lang="ja-JP" altLang="en-US"/>
              <a:t>作成したモデルを利用したリガンドのデザイン</a:t>
            </a:r>
            <a:endParaRPr lang="en-US" altLang="ja-JP" dirty="0"/>
          </a:p>
          <a:p>
            <a:pPr marL="457200" indent="-457200">
              <a:buFont typeface="+mj-lt"/>
              <a:buAutoNum type="arabicPeriod"/>
            </a:pPr>
            <a:r>
              <a:rPr lang="ja-JP" altLang="en-US"/>
              <a:t>デザインしたペプチドの合成と評価</a:t>
            </a:r>
            <a:endParaRPr lang="en-US" altLang="ja-JP" dirty="0"/>
          </a:p>
          <a:p>
            <a:pPr marL="457200" indent="-457200">
              <a:buFont typeface="+mj-lt"/>
              <a:buAutoNum type="arabicPeriod"/>
            </a:pPr>
            <a:r>
              <a:rPr lang="ja-JP" altLang="en-US"/>
              <a:t>トレーニングデータとデザインしたペプチドの比較</a:t>
            </a:r>
            <a:endParaRPr lang="en-US" altLang="ja-JP" dirty="0"/>
          </a:p>
          <a:p>
            <a:pPr marL="457200" indent="-457200">
              <a:buFont typeface="+mj-lt"/>
              <a:buAutoNum type="arabicPeriod"/>
            </a:pPr>
            <a:endParaRPr lang="en-US" altLang="ja-JP" dirty="0"/>
          </a:p>
          <a:p>
            <a:pPr marL="457200" indent="-457200">
              <a:buFont typeface="+mj-lt"/>
              <a:buAutoNum type="arabicPeriod"/>
            </a:pPr>
            <a:endParaRPr kumimoji="1" lang="en-US" altLang="ja-JP" dirty="0"/>
          </a:p>
          <a:p>
            <a:pPr marL="457200" indent="-457200">
              <a:buFont typeface="+mj-lt"/>
              <a:buAutoNum type="arabicPeriod"/>
            </a:pPr>
            <a:endParaRPr kumimoji="1" lang="ja-JP" altLang="en-US"/>
          </a:p>
        </p:txBody>
      </p:sp>
      <p:sp>
        <p:nvSpPr>
          <p:cNvPr id="4" name="テキスト プレースホルダー 3">
            <a:extLst>
              <a:ext uri="{FF2B5EF4-FFF2-40B4-BE49-F238E27FC236}">
                <a16:creationId xmlns:a16="http://schemas.microsoft.com/office/drawing/2014/main" id="{F262D47F-F2A1-7184-26F7-E9F73DBA1F22}"/>
              </a:ext>
            </a:extLst>
          </p:cNvPr>
          <p:cNvSpPr>
            <a:spLocks noGrp="1"/>
          </p:cNvSpPr>
          <p:nvPr>
            <p:ph type="body" sz="quarter" idx="11"/>
          </p:nvPr>
        </p:nvSpPr>
        <p:spPr/>
        <p:txBody>
          <a:bodyPr>
            <a:normAutofit lnSpcReduction="10000"/>
          </a:bodyPr>
          <a:lstStyle/>
          <a:p>
            <a:r>
              <a:rPr kumimoji="1" lang="en-US" altLang="ja-JP" dirty="0"/>
              <a:t>Fig</a:t>
            </a:r>
            <a:r>
              <a:rPr kumimoji="1" lang="ja-JP" altLang="en-US"/>
              <a:t>の流れ</a:t>
            </a:r>
          </a:p>
        </p:txBody>
      </p:sp>
      <p:sp>
        <p:nvSpPr>
          <p:cNvPr id="5" name="楕円 4">
            <a:extLst>
              <a:ext uri="{FF2B5EF4-FFF2-40B4-BE49-F238E27FC236}">
                <a16:creationId xmlns:a16="http://schemas.microsoft.com/office/drawing/2014/main" id="{671659B1-07DF-836A-BF77-77BBA5A343BF}"/>
              </a:ext>
            </a:extLst>
          </p:cNvPr>
          <p:cNvSpPr>
            <a:spLocks noChangeAspect="1"/>
          </p:cNvSpPr>
          <p:nvPr/>
        </p:nvSpPr>
        <p:spPr>
          <a:xfrm>
            <a:off x="-1292221" y="97477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6" name="楕円 4">
            <a:extLst>
              <a:ext uri="{FF2B5EF4-FFF2-40B4-BE49-F238E27FC236}">
                <a16:creationId xmlns:a16="http://schemas.microsoft.com/office/drawing/2014/main" id="{10749912-5284-D76F-AF1D-D185105E64CD}"/>
              </a:ext>
            </a:extLst>
          </p:cNvPr>
          <p:cNvSpPr>
            <a:spLocks noChangeAspect="1"/>
          </p:cNvSpPr>
          <p:nvPr/>
        </p:nvSpPr>
        <p:spPr>
          <a:xfrm>
            <a:off x="-1292221" y="218092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7" name="楕円 4">
            <a:extLst>
              <a:ext uri="{FF2B5EF4-FFF2-40B4-BE49-F238E27FC236}">
                <a16:creationId xmlns:a16="http://schemas.microsoft.com/office/drawing/2014/main" id="{9AC68756-7B04-0C6D-8800-4BF69FD5AF69}"/>
              </a:ext>
            </a:extLst>
          </p:cNvPr>
          <p:cNvSpPr>
            <a:spLocks noChangeAspect="1"/>
          </p:cNvSpPr>
          <p:nvPr/>
        </p:nvSpPr>
        <p:spPr>
          <a:xfrm>
            <a:off x="-1292221" y="338707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sp>
        <p:nvSpPr>
          <p:cNvPr id="8" name="楕円 4">
            <a:extLst>
              <a:ext uri="{FF2B5EF4-FFF2-40B4-BE49-F238E27FC236}">
                <a16:creationId xmlns:a16="http://schemas.microsoft.com/office/drawing/2014/main" id="{008E4D03-77EF-A70F-1660-AB6596031EA0}"/>
              </a:ext>
            </a:extLst>
          </p:cNvPr>
          <p:cNvSpPr>
            <a:spLocks noChangeAspect="1"/>
          </p:cNvSpPr>
          <p:nvPr/>
        </p:nvSpPr>
        <p:spPr>
          <a:xfrm>
            <a:off x="-1292221" y="459322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9" name="楕円 4">
            <a:extLst>
              <a:ext uri="{FF2B5EF4-FFF2-40B4-BE49-F238E27FC236}">
                <a16:creationId xmlns:a16="http://schemas.microsoft.com/office/drawing/2014/main" id="{17723DF0-60F2-6F84-9584-18D9A2662E11}"/>
              </a:ext>
            </a:extLst>
          </p:cNvPr>
          <p:cNvSpPr>
            <a:spLocks noChangeAspect="1"/>
          </p:cNvSpPr>
          <p:nvPr/>
        </p:nvSpPr>
        <p:spPr>
          <a:xfrm>
            <a:off x="-1292221" y="579937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5</a:t>
            </a:r>
            <a:endParaRPr kumimoji="1" lang="ja-JP" altLang="en-US" sz="3200" b="1" dirty="0"/>
          </a:p>
        </p:txBody>
      </p:sp>
      <p:grpSp>
        <p:nvGrpSpPr>
          <p:cNvPr id="15" name="グループ化 14">
            <a:extLst>
              <a:ext uri="{FF2B5EF4-FFF2-40B4-BE49-F238E27FC236}">
                <a16:creationId xmlns:a16="http://schemas.microsoft.com/office/drawing/2014/main" id="{91238B72-792D-74E2-614A-597A042D4D0D}"/>
              </a:ext>
            </a:extLst>
          </p:cNvPr>
          <p:cNvGrpSpPr/>
          <p:nvPr/>
        </p:nvGrpSpPr>
        <p:grpSpPr>
          <a:xfrm>
            <a:off x="2307943" y="1460265"/>
            <a:ext cx="7576113" cy="4827955"/>
            <a:chOff x="2752559" y="1331415"/>
            <a:chExt cx="7576113" cy="4827955"/>
          </a:xfrm>
        </p:grpSpPr>
        <p:sp>
          <p:nvSpPr>
            <p:cNvPr id="10" name="テキスト ボックス 9">
              <a:extLst>
                <a:ext uri="{FF2B5EF4-FFF2-40B4-BE49-F238E27FC236}">
                  <a16:creationId xmlns:a16="http://schemas.microsoft.com/office/drawing/2014/main" id="{63B36D00-5A05-94A1-FD05-2BCC7DB90DDE}"/>
                </a:ext>
              </a:extLst>
            </p:cNvPr>
            <p:cNvSpPr txBox="1"/>
            <p:nvPr/>
          </p:nvSpPr>
          <p:spPr>
            <a:xfrm>
              <a:off x="2752559" y="1331415"/>
              <a:ext cx="4570482" cy="461665"/>
            </a:xfrm>
            <a:prstGeom prst="rect">
              <a:avLst/>
            </a:prstGeom>
            <a:noFill/>
            <a:ln>
              <a:noFill/>
            </a:ln>
          </p:spPr>
          <p:txBody>
            <a:bodyPr wrap="none" rtlCol="0" anchor="b">
              <a:spAutoFit/>
            </a:bodyPr>
            <a:lstStyle/>
            <a:p>
              <a:r>
                <a:rPr kumimoji="1" lang="en-US" altLang="ja-JP" sz="2400" dirty="0">
                  <a:solidFill>
                    <a:schemeClr val="bg2"/>
                  </a:solidFill>
                </a:rPr>
                <a:t> Fig1. </a:t>
              </a:r>
              <a:r>
                <a:rPr kumimoji="1" lang="ja-JP" altLang="en-US" sz="2400">
                  <a:solidFill>
                    <a:schemeClr val="bg2"/>
                  </a:solidFill>
                </a:rPr>
                <a:t>トレーニングデータの作成</a:t>
              </a:r>
              <a:r>
                <a:rPr kumimoji="1" lang="en-US" altLang="ja-JP" sz="2400" dirty="0">
                  <a:solidFill>
                    <a:schemeClr val="bg2"/>
                  </a:solidFill>
                </a:rPr>
                <a:t> </a:t>
              </a:r>
              <a:endParaRPr kumimoji="1" lang="ja-JP" altLang="en-US" sz="2400">
                <a:solidFill>
                  <a:schemeClr val="bg2"/>
                </a:solidFill>
              </a:endParaRPr>
            </a:p>
          </p:txBody>
        </p:sp>
        <p:sp>
          <p:nvSpPr>
            <p:cNvPr id="11" name="テキスト ボックス 10">
              <a:extLst>
                <a:ext uri="{FF2B5EF4-FFF2-40B4-BE49-F238E27FC236}">
                  <a16:creationId xmlns:a16="http://schemas.microsoft.com/office/drawing/2014/main" id="{572FFC13-B8AF-F40F-29AF-E7B5B81A1462}"/>
                </a:ext>
              </a:extLst>
            </p:cNvPr>
            <p:cNvSpPr txBox="1"/>
            <p:nvPr/>
          </p:nvSpPr>
          <p:spPr>
            <a:xfrm>
              <a:off x="2752559" y="2422988"/>
              <a:ext cx="5123518" cy="461665"/>
            </a:xfrm>
            <a:prstGeom prst="rect">
              <a:avLst/>
            </a:prstGeom>
            <a:noFill/>
            <a:ln>
              <a:noFill/>
            </a:ln>
          </p:spPr>
          <p:txBody>
            <a:bodyPr wrap="none" rtlCol="0" anchor="b">
              <a:spAutoFit/>
            </a:bodyPr>
            <a:lstStyle/>
            <a:p>
              <a:r>
                <a:rPr kumimoji="1" lang="en-US" altLang="ja-JP" sz="2400" dirty="0">
                  <a:solidFill>
                    <a:schemeClr val="bg2"/>
                  </a:solidFill>
                </a:rPr>
                <a:t> Fig2. </a:t>
              </a:r>
              <a:r>
                <a:rPr kumimoji="1" lang="ja-JP" altLang="en-US" sz="2400">
                  <a:solidFill>
                    <a:schemeClr val="bg2"/>
                  </a:solidFill>
                </a:rPr>
                <a:t>機械学習モデルの構築と評価</a:t>
              </a:r>
              <a:r>
                <a:rPr kumimoji="1" lang="en-US" altLang="ja-JP" sz="2400" dirty="0">
                  <a:solidFill>
                    <a:schemeClr val="bg2"/>
                  </a:solidFill>
                </a:rPr>
                <a:t> </a:t>
              </a:r>
              <a:endParaRPr kumimoji="1" lang="ja-JP" altLang="en-US" sz="2400">
                <a:solidFill>
                  <a:schemeClr val="bg2"/>
                </a:solidFill>
              </a:endParaRPr>
            </a:p>
          </p:txBody>
        </p:sp>
        <p:sp>
          <p:nvSpPr>
            <p:cNvPr id="12" name="テキスト ボックス 11">
              <a:extLst>
                <a:ext uri="{FF2B5EF4-FFF2-40B4-BE49-F238E27FC236}">
                  <a16:creationId xmlns:a16="http://schemas.microsoft.com/office/drawing/2014/main" id="{17231C45-D00A-C7BF-18DD-48FEBD633030}"/>
                </a:ext>
              </a:extLst>
            </p:cNvPr>
            <p:cNvSpPr txBox="1"/>
            <p:nvPr/>
          </p:nvSpPr>
          <p:spPr>
            <a:xfrm>
              <a:off x="2752559" y="3514561"/>
              <a:ext cx="7125669" cy="461665"/>
            </a:xfrm>
            <a:prstGeom prst="rect">
              <a:avLst/>
            </a:prstGeom>
            <a:noFill/>
            <a:ln>
              <a:noFill/>
            </a:ln>
          </p:spPr>
          <p:txBody>
            <a:bodyPr wrap="none" rtlCol="0" anchor="b">
              <a:spAutoFit/>
            </a:bodyPr>
            <a:lstStyle/>
            <a:p>
              <a:r>
                <a:rPr kumimoji="1" lang="en-US" altLang="ja-JP" sz="2400" b="1" u="sng" dirty="0"/>
                <a:t> Fig3. </a:t>
              </a:r>
              <a:r>
                <a:rPr kumimoji="1" lang="ja-JP" altLang="en-US" sz="2400" b="1" u="sng"/>
                <a:t>作成したモデルを利用したリガンドのデザイン</a:t>
              </a:r>
              <a:r>
                <a:rPr kumimoji="1" lang="en-US" altLang="ja-JP" sz="2400" b="1" u="sng" dirty="0"/>
                <a:t> </a:t>
              </a:r>
              <a:endParaRPr kumimoji="1" lang="ja-JP" altLang="en-US" sz="2400" b="1" u="sng"/>
            </a:p>
          </p:txBody>
        </p:sp>
        <p:sp>
          <p:nvSpPr>
            <p:cNvPr id="13" name="テキスト ボックス 12">
              <a:extLst>
                <a:ext uri="{FF2B5EF4-FFF2-40B4-BE49-F238E27FC236}">
                  <a16:creationId xmlns:a16="http://schemas.microsoft.com/office/drawing/2014/main" id="{A4A77BA1-99BF-CCE3-6EDF-0535058A53DC}"/>
                </a:ext>
              </a:extLst>
            </p:cNvPr>
            <p:cNvSpPr txBox="1"/>
            <p:nvPr/>
          </p:nvSpPr>
          <p:spPr>
            <a:xfrm>
              <a:off x="2752559" y="4606134"/>
              <a:ext cx="5734262" cy="461665"/>
            </a:xfrm>
            <a:prstGeom prst="rect">
              <a:avLst/>
            </a:prstGeom>
            <a:noFill/>
            <a:ln>
              <a:noFill/>
            </a:ln>
          </p:spPr>
          <p:txBody>
            <a:bodyPr wrap="none" rtlCol="0" anchor="b">
              <a:spAutoFit/>
            </a:bodyPr>
            <a:lstStyle/>
            <a:p>
              <a:r>
                <a:rPr kumimoji="1" lang="en-US" altLang="ja-JP" sz="2400" b="1" i="1" u="sng" dirty="0"/>
                <a:t> </a:t>
              </a:r>
              <a:r>
                <a:rPr kumimoji="1" lang="en-US" altLang="ja-JP" sz="2400" b="1" u="sng" dirty="0"/>
                <a:t>Fig4. </a:t>
              </a:r>
              <a:r>
                <a:rPr kumimoji="1" lang="ja-JP" altLang="en-US" sz="2400" b="1" u="sng"/>
                <a:t>デザインしたペプチドの合成と評価</a:t>
              </a:r>
              <a:r>
                <a:rPr kumimoji="1" lang="en-US" altLang="ja-JP" sz="2400" b="1" u="sng" dirty="0"/>
                <a:t> </a:t>
              </a:r>
              <a:endParaRPr kumimoji="1" lang="ja-JP" altLang="en-US" sz="2400" b="1" u="sng"/>
            </a:p>
          </p:txBody>
        </p:sp>
        <p:sp>
          <p:nvSpPr>
            <p:cNvPr id="14" name="テキスト ボックス 13">
              <a:extLst>
                <a:ext uri="{FF2B5EF4-FFF2-40B4-BE49-F238E27FC236}">
                  <a16:creationId xmlns:a16="http://schemas.microsoft.com/office/drawing/2014/main" id="{AEDE3755-64C8-669F-F8AC-A74193810B5C}"/>
                </a:ext>
              </a:extLst>
            </p:cNvPr>
            <p:cNvSpPr txBox="1"/>
            <p:nvPr/>
          </p:nvSpPr>
          <p:spPr>
            <a:xfrm>
              <a:off x="2752559" y="5697705"/>
              <a:ext cx="7576113" cy="461665"/>
            </a:xfrm>
            <a:prstGeom prst="rect">
              <a:avLst/>
            </a:prstGeom>
            <a:noFill/>
            <a:ln>
              <a:noFill/>
            </a:ln>
          </p:spPr>
          <p:txBody>
            <a:bodyPr wrap="none" rtlCol="0" anchor="b">
              <a:spAutoFit/>
            </a:bodyPr>
            <a:lstStyle/>
            <a:p>
              <a:r>
                <a:rPr kumimoji="1" lang="en-US" altLang="ja-JP" sz="2400" b="1" u="sng" dirty="0"/>
                <a:t> Fig5. </a:t>
              </a:r>
              <a:r>
                <a:rPr kumimoji="1" lang="ja-JP" altLang="en-US" sz="2400" b="1" u="sng"/>
                <a:t>トレーニングデータとデザインしたペプチドの比較</a:t>
              </a:r>
              <a:r>
                <a:rPr kumimoji="1" lang="en-US" altLang="ja-JP" sz="2400" b="1" u="sng" dirty="0"/>
                <a:t> </a:t>
              </a:r>
              <a:endParaRPr kumimoji="1" lang="ja-JP" altLang="en-US" sz="2400" b="1" u="sng"/>
            </a:p>
          </p:txBody>
        </p:sp>
      </p:grpSp>
    </p:spTree>
    <p:extLst>
      <p:ext uri="{BB962C8B-B14F-4D97-AF65-F5344CB8AC3E}">
        <p14:creationId xmlns:p14="http://schemas.microsoft.com/office/powerpoint/2010/main" val="3518804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0A1A3C82-BB91-3979-3113-108C6D7C7358}"/>
              </a:ext>
            </a:extLst>
          </p:cNvPr>
          <p:cNvSpPr/>
          <p:nvPr/>
        </p:nvSpPr>
        <p:spPr>
          <a:xfrm>
            <a:off x="0" y="841438"/>
            <a:ext cx="12192000" cy="60165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DF4F4445-CCF0-9306-D595-C0435A69EBDD}"/>
              </a:ext>
            </a:extLst>
          </p:cNvPr>
          <p:cNvSpPr>
            <a:spLocks noGrp="1"/>
          </p:cNvSpPr>
          <p:nvPr>
            <p:ph type="body" sz="quarter" idx="11"/>
          </p:nvPr>
        </p:nvSpPr>
        <p:spPr/>
        <p:txBody>
          <a:bodyPr>
            <a:normAutofit lnSpcReduction="10000"/>
          </a:bodyPr>
          <a:lstStyle/>
          <a:p>
            <a:r>
              <a:rPr kumimoji="1" lang="en-US" altLang="ja-JP" dirty="0"/>
              <a:t>Fig3 </a:t>
            </a:r>
            <a:r>
              <a:rPr kumimoji="1" lang="ja-JP" altLang="en-US"/>
              <a:t>予測するペプチドのデザインと活性予測</a:t>
            </a:r>
          </a:p>
        </p:txBody>
      </p:sp>
      <p:pic>
        <p:nvPicPr>
          <p:cNvPr id="7" name="Picture 2" descr="Fig. 3">
            <a:extLst>
              <a:ext uri="{FF2B5EF4-FFF2-40B4-BE49-F238E27FC236}">
                <a16:creationId xmlns:a16="http://schemas.microsoft.com/office/drawing/2014/main" id="{AA416FDB-0950-194D-CA3F-D2B5A660E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35" y="841438"/>
            <a:ext cx="10347930" cy="6016562"/>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42B7274F-CF8F-B455-53DB-66D6381DFAB6}"/>
              </a:ext>
            </a:extLst>
          </p:cNvPr>
          <p:cNvSpPr>
            <a:spLocks noGrp="1"/>
          </p:cNvSpPr>
          <p:nvPr>
            <p:ph idx="1"/>
          </p:nvPr>
        </p:nvSpPr>
        <p:spPr>
          <a:xfrm>
            <a:off x="546100" y="-2728308"/>
            <a:ext cx="11099800" cy="2550878"/>
          </a:xfrm>
        </p:spPr>
        <p:txBody>
          <a:bodyPr/>
          <a:lstStyle/>
          <a:p>
            <a:pPr marL="0" indent="0">
              <a:buNone/>
            </a:pPr>
            <a:r>
              <a:rPr lang="ja-JP" altLang="en-US"/>
              <a:t>予測するペプチドの最適化を行いながら、作成したモデルで活性を予測した。</a:t>
            </a:r>
            <a:endParaRPr lang="en-US" altLang="ja-JP" dirty="0"/>
          </a:p>
          <a:p>
            <a:pPr marL="0" indent="0">
              <a:buNone/>
            </a:pPr>
            <a:endParaRPr kumimoji="1" lang="en-US" altLang="ja-JP" dirty="0"/>
          </a:p>
          <a:p>
            <a:r>
              <a:rPr lang="ja-JP" altLang="en-US"/>
              <a:t>データセットの量が多いため、すべてを予測することができない</a:t>
            </a:r>
            <a:endParaRPr lang="en-US" altLang="ja-JP" dirty="0"/>
          </a:p>
          <a:p>
            <a:r>
              <a:rPr lang="ja-JP" altLang="en-US"/>
              <a:t>トレーニングセットの量が限られているため、配列と</a:t>
            </a:r>
            <a:r>
              <a:rPr lang="en-US" altLang="ja-JP" dirty="0"/>
              <a:t>EC50</a:t>
            </a:r>
            <a:r>
              <a:rPr lang="ja-JP" altLang="en-US"/>
              <a:t>の関係を捉えられる範囲で予測をしている</a:t>
            </a:r>
            <a:endParaRPr lang="en-US" altLang="ja-JP" dirty="0"/>
          </a:p>
          <a:p>
            <a:endParaRPr kumimoji="1" lang="ja-JP" altLang="en-US"/>
          </a:p>
        </p:txBody>
      </p:sp>
    </p:spTree>
    <p:extLst>
      <p:ext uri="{BB962C8B-B14F-4D97-AF65-F5344CB8AC3E}">
        <p14:creationId xmlns:p14="http://schemas.microsoft.com/office/powerpoint/2010/main" val="221804210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EF9D60B-FE49-195A-FC27-9733FA34B2ED}"/>
              </a:ext>
            </a:extLst>
          </p:cNvPr>
          <p:cNvSpPr/>
          <p:nvPr/>
        </p:nvSpPr>
        <p:spPr>
          <a:xfrm>
            <a:off x="0" y="841438"/>
            <a:ext cx="12192000" cy="60165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DF4F4445-CCF0-9306-D595-C0435A69EBDD}"/>
              </a:ext>
            </a:extLst>
          </p:cNvPr>
          <p:cNvSpPr>
            <a:spLocks noGrp="1"/>
          </p:cNvSpPr>
          <p:nvPr>
            <p:ph type="body" sz="quarter" idx="11"/>
          </p:nvPr>
        </p:nvSpPr>
        <p:spPr/>
        <p:txBody>
          <a:bodyPr>
            <a:normAutofit lnSpcReduction="10000"/>
          </a:bodyPr>
          <a:lstStyle/>
          <a:p>
            <a:r>
              <a:rPr kumimoji="1" lang="en-US" altLang="ja-JP" dirty="0"/>
              <a:t>Fig3 </a:t>
            </a:r>
            <a:r>
              <a:rPr kumimoji="1" lang="ja-JP" altLang="en-US"/>
              <a:t>予測するペプチドのデザインと活性予測</a:t>
            </a:r>
          </a:p>
        </p:txBody>
      </p:sp>
      <p:pic>
        <p:nvPicPr>
          <p:cNvPr id="5122" name="Picture 2" descr="Fig. 3">
            <a:extLst>
              <a:ext uri="{FF2B5EF4-FFF2-40B4-BE49-F238E27FC236}">
                <a16:creationId xmlns:a16="http://schemas.microsoft.com/office/drawing/2014/main" id="{A2BAF04B-A34C-5F22-4BC9-6BB6BFAA5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35" y="841438"/>
            <a:ext cx="10347930" cy="601656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A0A30F4F-FEAA-3EB9-B142-4175459CB3A3}"/>
              </a:ext>
            </a:extLst>
          </p:cNvPr>
          <p:cNvSpPr/>
          <p:nvPr/>
        </p:nvSpPr>
        <p:spPr>
          <a:xfrm>
            <a:off x="922036" y="2443163"/>
            <a:ext cx="10347930" cy="4414837"/>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3091DC-8DBE-DA42-597C-51F38F201824}"/>
              </a:ext>
            </a:extLst>
          </p:cNvPr>
          <p:cNvSpPr txBox="1"/>
          <p:nvPr/>
        </p:nvSpPr>
        <p:spPr>
          <a:xfrm>
            <a:off x="1047759" y="2565837"/>
            <a:ext cx="3776489" cy="2531527"/>
          </a:xfrm>
          <a:prstGeom prst="rect">
            <a:avLst/>
          </a:prstGeom>
          <a:noFill/>
        </p:spPr>
        <p:txBody>
          <a:bodyPr wrap="square" rtlCol="0">
            <a:spAutoFit/>
          </a:bodyPr>
          <a:lstStyle/>
          <a:p>
            <a:pPr>
              <a:lnSpc>
                <a:spcPct val="150000"/>
              </a:lnSpc>
            </a:pPr>
            <a:r>
              <a:rPr kumimoji="1" lang="ja-JP" altLang="en-US"/>
              <a:t>トレーニングセットから、</a:t>
            </a:r>
            <a:endParaRPr kumimoji="1" lang="en-US" altLang="ja-JP" dirty="0"/>
          </a:p>
          <a:p>
            <a:pPr marL="342900" indent="-342900">
              <a:lnSpc>
                <a:spcPct val="150000"/>
              </a:lnSpc>
              <a:buAutoNum type="arabicPeriod"/>
            </a:pPr>
            <a:r>
              <a:rPr lang="en-US" altLang="ja-JP" dirty="0"/>
              <a:t>GCGR</a:t>
            </a:r>
            <a:r>
              <a:rPr lang="ja-JP" altLang="en-US"/>
              <a:t>と</a:t>
            </a:r>
            <a:r>
              <a:rPr lang="en-US" altLang="ja-JP" dirty="0"/>
              <a:t>GLP-1R</a:t>
            </a:r>
            <a:r>
              <a:rPr lang="ja-JP" altLang="en-US"/>
              <a:t>の両方に対して高い効力</a:t>
            </a:r>
            <a:endParaRPr lang="en-US" altLang="ja-JP" dirty="0"/>
          </a:p>
          <a:p>
            <a:pPr marL="342900" indent="-342900">
              <a:lnSpc>
                <a:spcPct val="150000"/>
              </a:lnSpc>
              <a:buAutoNum type="arabicPeriod"/>
            </a:pPr>
            <a:r>
              <a:rPr kumimoji="1" lang="en-US" altLang="ja-JP" dirty="0"/>
              <a:t>GCGR</a:t>
            </a:r>
            <a:r>
              <a:rPr kumimoji="1" lang="ja-JP" altLang="en-US"/>
              <a:t>に対して選択的な効力</a:t>
            </a:r>
            <a:endParaRPr kumimoji="1" lang="en-US" altLang="ja-JP" dirty="0"/>
          </a:p>
          <a:p>
            <a:pPr marL="342900" indent="-342900">
              <a:lnSpc>
                <a:spcPct val="150000"/>
              </a:lnSpc>
              <a:buAutoNum type="arabicPeriod"/>
            </a:pPr>
            <a:r>
              <a:rPr lang="en-US" altLang="ja-JP" dirty="0"/>
              <a:t>GLP-1R</a:t>
            </a:r>
            <a:r>
              <a:rPr lang="ja-JP" altLang="en-US"/>
              <a:t>に対して選択的な効力</a:t>
            </a:r>
            <a:endParaRPr lang="en-US" altLang="ja-JP" dirty="0"/>
          </a:p>
          <a:p>
            <a:pPr>
              <a:lnSpc>
                <a:spcPct val="150000"/>
              </a:lnSpc>
            </a:pPr>
            <a:r>
              <a:rPr kumimoji="1" lang="ja-JP" altLang="en-US"/>
              <a:t>を持つ配列を抽出</a:t>
            </a:r>
          </a:p>
        </p:txBody>
      </p:sp>
      <p:sp>
        <p:nvSpPr>
          <p:cNvPr id="7" name="テキスト ボックス 6">
            <a:extLst>
              <a:ext uri="{FF2B5EF4-FFF2-40B4-BE49-F238E27FC236}">
                <a16:creationId xmlns:a16="http://schemas.microsoft.com/office/drawing/2014/main" id="{E2D851CC-6EFB-DC88-F409-205AB006EB65}"/>
              </a:ext>
            </a:extLst>
          </p:cNvPr>
          <p:cNvSpPr txBox="1"/>
          <p:nvPr/>
        </p:nvSpPr>
        <p:spPr>
          <a:xfrm>
            <a:off x="4894794" y="2852216"/>
            <a:ext cx="2844684" cy="869533"/>
          </a:xfrm>
          <a:prstGeom prst="rect">
            <a:avLst/>
          </a:prstGeom>
          <a:noFill/>
        </p:spPr>
        <p:txBody>
          <a:bodyPr wrap="square" rtlCol="0">
            <a:spAutoFit/>
          </a:bodyPr>
          <a:lstStyle/>
          <a:p>
            <a:pPr>
              <a:lnSpc>
                <a:spcPct val="150000"/>
              </a:lnSpc>
            </a:pPr>
            <a:r>
              <a:rPr lang="ja-JP" altLang="en-US"/>
              <a:t>トレーニングセットからの</a:t>
            </a:r>
            <a:endParaRPr lang="en-US" altLang="ja-JP" dirty="0"/>
          </a:p>
          <a:p>
            <a:pPr>
              <a:lnSpc>
                <a:spcPct val="150000"/>
              </a:lnSpc>
            </a:pPr>
            <a:r>
              <a:rPr lang="ja-JP" altLang="en-US"/>
              <a:t>すべての</a:t>
            </a:r>
            <a:r>
              <a:rPr lang="en-US" altLang="ja-JP" dirty="0"/>
              <a:t>1</a:t>
            </a:r>
            <a:r>
              <a:rPr lang="ja-JP" altLang="en-US"/>
              <a:t>点変異体を作成</a:t>
            </a:r>
            <a:endParaRPr kumimoji="1" lang="en-US" altLang="ja-JP" dirty="0"/>
          </a:p>
        </p:txBody>
      </p:sp>
      <p:sp>
        <p:nvSpPr>
          <p:cNvPr id="8" name="テキスト ボックス 7">
            <a:extLst>
              <a:ext uri="{FF2B5EF4-FFF2-40B4-BE49-F238E27FC236}">
                <a16:creationId xmlns:a16="http://schemas.microsoft.com/office/drawing/2014/main" id="{515AFC18-B557-47DC-E892-2A0832FADD3B}"/>
              </a:ext>
            </a:extLst>
          </p:cNvPr>
          <p:cNvSpPr txBox="1"/>
          <p:nvPr/>
        </p:nvSpPr>
        <p:spPr>
          <a:xfrm>
            <a:off x="7739478" y="2862122"/>
            <a:ext cx="2425910" cy="454035"/>
          </a:xfrm>
          <a:prstGeom prst="rect">
            <a:avLst/>
          </a:prstGeom>
          <a:noFill/>
        </p:spPr>
        <p:txBody>
          <a:bodyPr wrap="square" rtlCol="0">
            <a:spAutoFit/>
          </a:bodyPr>
          <a:lstStyle/>
          <a:p>
            <a:pPr>
              <a:lnSpc>
                <a:spcPct val="150000"/>
              </a:lnSpc>
            </a:pPr>
            <a:r>
              <a:rPr kumimoji="1" lang="ja-JP" altLang="en-US"/>
              <a:t>作成したモデルで予測</a:t>
            </a:r>
            <a:endParaRPr kumimoji="1" lang="en-US" altLang="ja-JP" dirty="0"/>
          </a:p>
        </p:txBody>
      </p:sp>
      <p:cxnSp>
        <p:nvCxnSpPr>
          <p:cNvPr id="9" name="直線コネクタ 8">
            <a:extLst>
              <a:ext uri="{FF2B5EF4-FFF2-40B4-BE49-F238E27FC236}">
                <a16:creationId xmlns:a16="http://schemas.microsoft.com/office/drawing/2014/main" id="{9E8B89AB-43A4-7D0B-0318-E12A97AA1213}"/>
              </a:ext>
            </a:extLst>
          </p:cNvPr>
          <p:cNvCxnSpPr>
            <a:cxnSpLocks/>
          </p:cNvCxnSpPr>
          <p:nvPr/>
        </p:nvCxnSpPr>
        <p:spPr>
          <a:xfrm flipH="1">
            <a:off x="3724280" y="2239099"/>
            <a:ext cx="454153" cy="653473"/>
          </a:xfrm>
          <a:prstGeom prst="line">
            <a:avLst/>
          </a:prstGeom>
          <a:ln>
            <a:headEnd type="oval" w="lg" len="lg"/>
          </a:ln>
          <a:effectLst>
            <a:glow rad="88900">
              <a:srgbClr val="FFFFFF">
                <a:alpha val="87000"/>
              </a:srgbClr>
            </a:glow>
          </a:effectLst>
        </p:spPr>
        <p:style>
          <a:lnRef idx="3">
            <a:schemeClr val="accent4"/>
          </a:lnRef>
          <a:fillRef idx="0">
            <a:schemeClr val="accent4"/>
          </a:fillRef>
          <a:effectRef idx="2">
            <a:schemeClr val="accent4"/>
          </a:effectRef>
          <a:fontRef idx="minor">
            <a:schemeClr val="tx1"/>
          </a:fontRef>
        </p:style>
      </p:cxnSp>
      <p:cxnSp>
        <p:nvCxnSpPr>
          <p:cNvPr id="11" name="直線コネクタ 10">
            <a:extLst>
              <a:ext uri="{FF2B5EF4-FFF2-40B4-BE49-F238E27FC236}">
                <a16:creationId xmlns:a16="http://schemas.microsoft.com/office/drawing/2014/main" id="{315A58B4-518F-C239-6AF6-63C3D543C99C}"/>
              </a:ext>
            </a:extLst>
          </p:cNvPr>
          <p:cNvCxnSpPr>
            <a:cxnSpLocks/>
          </p:cNvCxnSpPr>
          <p:nvPr/>
        </p:nvCxnSpPr>
        <p:spPr>
          <a:xfrm flipH="1">
            <a:off x="6317136" y="2222806"/>
            <a:ext cx="454153" cy="653473"/>
          </a:xfrm>
          <a:prstGeom prst="line">
            <a:avLst/>
          </a:prstGeom>
          <a:ln>
            <a:headEnd type="oval" w="lg" len="lg"/>
          </a:ln>
          <a:effectLst>
            <a:glow rad="88900">
              <a:srgbClr val="FFFFFF">
                <a:alpha val="87000"/>
              </a:srgbClr>
            </a:glow>
          </a:effectLst>
        </p:spPr>
        <p:style>
          <a:lnRef idx="3">
            <a:schemeClr val="accent4"/>
          </a:lnRef>
          <a:fillRef idx="0">
            <a:schemeClr val="accent4"/>
          </a:fillRef>
          <a:effectRef idx="2">
            <a:schemeClr val="accent4"/>
          </a:effectRef>
          <a:fontRef idx="minor">
            <a:schemeClr val="tx1"/>
          </a:fontRef>
        </p:style>
      </p:cxnSp>
      <p:cxnSp>
        <p:nvCxnSpPr>
          <p:cNvPr id="12" name="直線コネクタ 11">
            <a:extLst>
              <a:ext uri="{FF2B5EF4-FFF2-40B4-BE49-F238E27FC236}">
                <a16:creationId xmlns:a16="http://schemas.microsoft.com/office/drawing/2014/main" id="{E4E3DC33-42B2-8C4D-6442-4BB374BC408D}"/>
              </a:ext>
            </a:extLst>
          </p:cNvPr>
          <p:cNvCxnSpPr>
            <a:cxnSpLocks/>
          </p:cNvCxnSpPr>
          <p:nvPr/>
        </p:nvCxnSpPr>
        <p:spPr>
          <a:xfrm flipH="1">
            <a:off x="8566473" y="2171725"/>
            <a:ext cx="454153" cy="653473"/>
          </a:xfrm>
          <a:prstGeom prst="line">
            <a:avLst/>
          </a:prstGeom>
          <a:ln>
            <a:headEnd type="oval" w="lg" len="lg"/>
          </a:ln>
          <a:effectLst>
            <a:glow rad="88900">
              <a:srgbClr val="FFFFFF">
                <a:alpha val="87000"/>
              </a:srgb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17024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DB94239D-2A55-5902-5250-9818FE94972A}"/>
              </a:ext>
            </a:extLst>
          </p:cNvPr>
          <p:cNvSpPr/>
          <p:nvPr/>
        </p:nvSpPr>
        <p:spPr>
          <a:xfrm>
            <a:off x="0" y="841438"/>
            <a:ext cx="12192000" cy="60165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DF4F4445-CCF0-9306-D595-C0435A69EBDD}"/>
              </a:ext>
            </a:extLst>
          </p:cNvPr>
          <p:cNvSpPr>
            <a:spLocks noGrp="1"/>
          </p:cNvSpPr>
          <p:nvPr>
            <p:ph type="body" sz="quarter" idx="11"/>
          </p:nvPr>
        </p:nvSpPr>
        <p:spPr/>
        <p:txBody>
          <a:bodyPr>
            <a:normAutofit lnSpcReduction="10000"/>
          </a:bodyPr>
          <a:lstStyle/>
          <a:p>
            <a:r>
              <a:rPr kumimoji="1" lang="en-US" altLang="ja-JP" dirty="0"/>
              <a:t>Fig3 Ligand design</a:t>
            </a:r>
            <a:endParaRPr kumimoji="1" lang="ja-JP" altLang="en-US"/>
          </a:p>
        </p:txBody>
      </p:sp>
      <p:pic>
        <p:nvPicPr>
          <p:cNvPr id="5122" name="Picture 2" descr="Fig. 3">
            <a:extLst>
              <a:ext uri="{FF2B5EF4-FFF2-40B4-BE49-F238E27FC236}">
                <a16:creationId xmlns:a16="http://schemas.microsoft.com/office/drawing/2014/main" id="{A2BAF04B-A34C-5F22-4BC9-6BB6BFAA5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35" y="841438"/>
            <a:ext cx="10347930" cy="601656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A0A30F4F-FEAA-3EB9-B142-4175459CB3A3}"/>
              </a:ext>
            </a:extLst>
          </p:cNvPr>
          <p:cNvSpPr/>
          <p:nvPr/>
        </p:nvSpPr>
        <p:spPr>
          <a:xfrm>
            <a:off x="922036" y="4887310"/>
            <a:ext cx="10347930" cy="197069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D2ACE35-75EB-08BA-DED8-069721C22270}"/>
              </a:ext>
            </a:extLst>
          </p:cNvPr>
          <p:cNvSpPr/>
          <p:nvPr/>
        </p:nvSpPr>
        <p:spPr>
          <a:xfrm>
            <a:off x="668040" y="841438"/>
            <a:ext cx="10719072" cy="1681045"/>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3091DC-8DBE-DA42-597C-51F38F201824}"/>
              </a:ext>
            </a:extLst>
          </p:cNvPr>
          <p:cNvSpPr txBox="1"/>
          <p:nvPr/>
        </p:nvSpPr>
        <p:spPr>
          <a:xfrm>
            <a:off x="8113223" y="919487"/>
            <a:ext cx="3273889" cy="1287468"/>
          </a:xfrm>
          <a:prstGeom prst="rect">
            <a:avLst/>
          </a:prstGeom>
          <a:noFill/>
        </p:spPr>
        <p:txBody>
          <a:bodyPr wrap="square" rtlCol="0">
            <a:spAutoFit/>
          </a:bodyPr>
          <a:lstStyle/>
          <a:p>
            <a:pPr>
              <a:lnSpc>
                <a:spcPct val="150000"/>
              </a:lnSpc>
            </a:pPr>
            <a:r>
              <a:rPr kumimoji="1" lang="ja-JP" altLang="en-US"/>
              <a:t>予測した結果から、各カテゴリ内のペプチドをランク付け</a:t>
            </a:r>
            <a:endParaRPr kumimoji="1" lang="en-US" altLang="ja-JP" dirty="0"/>
          </a:p>
          <a:p>
            <a:pPr>
              <a:lnSpc>
                <a:spcPct val="150000"/>
              </a:lnSpc>
            </a:pPr>
            <a:r>
              <a:rPr lang="ja-JP" altLang="en-US"/>
              <a:t>それぞれ上位</a:t>
            </a:r>
            <a:r>
              <a:rPr lang="en-US" altLang="ja-JP" dirty="0"/>
              <a:t>50</a:t>
            </a:r>
            <a:r>
              <a:rPr lang="ja-JP" altLang="en-US"/>
              <a:t>配列を抽出</a:t>
            </a:r>
            <a:endParaRPr kumimoji="1" lang="ja-JP" altLang="en-US"/>
          </a:p>
        </p:txBody>
      </p:sp>
      <p:sp>
        <p:nvSpPr>
          <p:cNvPr id="13" name="テキスト ボックス 12">
            <a:extLst>
              <a:ext uri="{FF2B5EF4-FFF2-40B4-BE49-F238E27FC236}">
                <a16:creationId xmlns:a16="http://schemas.microsoft.com/office/drawing/2014/main" id="{AA9F0D67-4594-8ECC-00BC-443E2FC11DB7}"/>
              </a:ext>
            </a:extLst>
          </p:cNvPr>
          <p:cNvSpPr txBox="1"/>
          <p:nvPr/>
        </p:nvSpPr>
        <p:spPr>
          <a:xfrm>
            <a:off x="-262403" y="-1643827"/>
            <a:ext cx="3429808" cy="1521827"/>
          </a:xfrm>
          <a:prstGeom prst="rect">
            <a:avLst/>
          </a:prstGeom>
          <a:noFill/>
        </p:spPr>
        <p:txBody>
          <a:bodyPr wrap="square" rtlCol="0">
            <a:spAutoFit/>
          </a:bodyPr>
          <a:lstStyle/>
          <a:p>
            <a:pPr>
              <a:lnSpc>
                <a:spcPct val="150000"/>
              </a:lnSpc>
            </a:pPr>
            <a:r>
              <a:rPr kumimoji="1" lang="ja-JP" altLang="en-US" sz="1600"/>
              <a:t>６つの生物物理学的特性の指標で、各カテゴリのトレーニングデータと比較して</a:t>
            </a:r>
            <a:r>
              <a:rPr kumimoji="1" lang="en-US" altLang="ja-JP" sz="1600" dirty="0"/>
              <a:t>1</a:t>
            </a:r>
            <a:r>
              <a:rPr kumimoji="1" lang="ja-JP" altLang="en-US" sz="1600"/>
              <a:t>標準偏差以内に収まる指標の数でランク付け。</a:t>
            </a:r>
          </a:p>
        </p:txBody>
      </p:sp>
      <p:sp>
        <p:nvSpPr>
          <p:cNvPr id="14" name="テキスト ボックス 13">
            <a:extLst>
              <a:ext uri="{FF2B5EF4-FFF2-40B4-BE49-F238E27FC236}">
                <a16:creationId xmlns:a16="http://schemas.microsoft.com/office/drawing/2014/main" id="{D54FF412-820D-1CC8-D23F-A8BF52C30B26}"/>
              </a:ext>
            </a:extLst>
          </p:cNvPr>
          <p:cNvSpPr txBox="1"/>
          <p:nvPr/>
        </p:nvSpPr>
        <p:spPr>
          <a:xfrm>
            <a:off x="6095999" y="5114401"/>
            <a:ext cx="3034145" cy="646331"/>
          </a:xfrm>
          <a:prstGeom prst="rect">
            <a:avLst/>
          </a:prstGeom>
          <a:noFill/>
        </p:spPr>
        <p:txBody>
          <a:bodyPr wrap="square" rtlCol="0">
            <a:spAutoFit/>
          </a:bodyPr>
          <a:lstStyle/>
          <a:p>
            <a:r>
              <a:rPr kumimoji="1" lang="en-US" altLang="ja-JP" dirty="0"/>
              <a:t>50</a:t>
            </a:r>
            <a:r>
              <a:rPr kumimoji="1" lang="ja-JP" altLang="en-US"/>
              <a:t>配列の中から、それぞれ</a:t>
            </a:r>
            <a:br>
              <a:rPr kumimoji="1" lang="en-US" altLang="ja-JP" dirty="0"/>
            </a:br>
            <a:r>
              <a:rPr kumimoji="1" lang="ja-JP" altLang="en-US"/>
              <a:t>最も多様な</a:t>
            </a:r>
            <a:r>
              <a:rPr kumimoji="1" lang="en-US" altLang="ja-JP" dirty="0"/>
              <a:t>10</a:t>
            </a:r>
            <a:r>
              <a:rPr kumimoji="1" lang="ja-JP" altLang="en-US"/>
              <a:t>配列を選択</a:t>
            </a:r>
          </a:p>
        </p:txBody>
      </p:sp>
      <p:sp>
        <p:nvSpPr>
          <p:cNvPr id="15" name="テキスト ボックス 14">
            <a:extLst>
              <a:ext uri="{FF2B5EF4-FFF2-40B4-BE49-F238E27FC236}">
                <a16:creationId xmlns:a16="http://schemas.microsoft.com/office/drawing/2014/main" id="{E480E767-4E62-9683-B3FF-30C1F784A991}"/>
              </a:ext>
            </a:extLst>
          </p:cNvPr>
          <p:cNvSpPr txBox="1"/>
          <p:nvPr/>
        </p:nvSpPr>
        <p:spPr>
          <a:xfrm>
            <a:off x="2533836" y="5318033"/>
            <a:ext cx="2844684" cy="454035"/>
          </a:xfrm>
          <a:prstGeom prst="rect">
            <a:avLst/>
          </a:prstGeom>
          <a:noFill/>
        </p:spPr>
        <p:txBody>
          <a:bodyPr wrap="square" rtlCol="0">
            <a:spAutoFit/>
          </a:bodyPr>
          <a:lstStyle/>
          <a:p>
            <a:pPr>
              <a:lnSpc>
                <a:spcPct val="150000"/>
              </a:lnSpc>
            </a:pPr>
            <a:r>
              <a:rPr lang="ja-JP" altLang="en-US"/>
              <a:t>すべての</a:t>
            </a:r>
            <a:r>
              <a:rPr lang="en-US" altLang="ja-JP" dirty="0"/>
              <a:t>1</a:t>
            </a:r>
            <a:r>
              <a:rPr lang="ja-JP" altLang="en-US"/>
              <a:t>点変異体を作成</a:t>
            </a:r>
            <a:endParaRPr kumimoji="1" lang="en-US" altLang="ja-JP" dirty="0"/>
          </a:p>
        </p:txBody>
      </p:sp>
      <p:sp>
        <p:nvSpPr>
          <p:cNvPr id="16" name="テキスト ボックス 15">
            <a:extLst>
              <a:ext uri="{FF2B5EF4-FFF2-40B4-BE49-F238E27FC236}">
                <a16:creationId xmlns:a16="http://schemas.microsoft.com/office/drawing/2014/main" id="{9A676AC2-23E7-16AD-9D84-3A251775F1BC}"/>
              </a:ext>
            </a:extLst>
          </p:cNvPr>
          <p:cNvSpPr txBox="1"/>
          <p:nvPr/>
        </p:nvSpPr>
        <p:spPr>
          <a:xfrm>
            <a:off x="721342" y="5186097"/>
            <a:ext cx="731159" cy="454035"/>
          </a:xfrm>
          <a:prstGeom prst="rect">
            <a:avLst/>
          </a:prstGeom>
          <a:noFill/>
        </p:spPr>
        <p:txBody>
          <a:bodyPr wrap="square" rtlCol="0">
            <a:spAutoFit/>
          </a:bodyPr>
          <a:lstStyle/>
          <a:p>
            <a:pPr>
              <a:lnSpc>
                <a:spcPct val="150000"/>
              </a:lnSpc>
            </a:pPr>
            <a:r>
              <a:rPr lang="ja-JP" altLang="en-US"/>
              <a:t>予測</a:t>
            </a:r>
            <a:endParaRPr kumimoji="1" lang="en-US" altLang="ja-JP" dirty="0"/>
          </a:p>
        </p:txBody>
      </p:sp>
      <p:sp>
        <p:nvSpPr>
          <p:cNvPr id="2" name="テキスト ボックス 1">
            <a:extLst>
              <a:ext uri="{FF2B5EF4-FFF2-40B4-BE49-F238E27FC236}">
                <a16:creationId xmlns:a16="http://schemas.microsoft.com/office/drawing/2014/main" id="{5327E7A3-E75F-6007-E500-2D971131576D}"/>
              </a:ext>
            </a:extLst>
          </p:cNvPr>
          <p:cNvSpPr txBox="1"/>
          <p:nvPr/>
        </p:nvSpPr>
        <p:spPr>
          <a:xfrm>
            <a:off x="4130880" y="-2071494"/>
            <a:ext cx="5565075"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カテゴリの生物物理学的特性から離れているのは、持つべき特性を持っていないから</a:t>
            </a:r>
            <a:endParaRPr kumimoji="1" lang="en-US" altLang="ja-JP" dirty="0"/>
          </a:p>
          <a:p>
            <a:pPr marL="285750" indent="-285750">
              <a:buFont typeface="Arial" panose="020B0604020202020204" pitchFamily="34" charset="0"/>
              <a:buChar char="•"/>
            </a:pPr>
            <a:r>
              <a:rPr lang="ja-JP" altLang="en-US"/>
              <a:t>単純に</a:t>
            </a:r>
            <a:r>
              <a:rPr lang="en-US" altLang="ja-JP" dirty="0"/>
              <a:t>EC50</a:t>
            </a:r>
            <a:r>
              <a:rPr lang="ja-JP" altLang="en-US"/>
              <a:t>が高いでランキング付けをしてしまうと、ミスってるやつが上に来てしまう</a:t>
            </a:r>
            <a:endParaRPr lang="en-US" altLang="ja-JP" dirty="0"/>
          </a:p>
          <a:p>
            <a:pPr marL="742950" lvl="1" indent="-285750">
              <a:buFont typeface="Arial" panose="020B0604020202020204" pitchFamily="34" charset="0"/>
              <a:buChar char="•"/>
            </a:pPr>
            <a:r>
              <a:rPr kumimoji="1" lang="ja-JP" altLang="en-US"/>
              <a:t>特性を捉えることができてるやつを次の世代に伝えたい</a:t>
            </a:r>
            <a:endParaRPr kumimoji="1" lang="en-US" altLang="ja-JP" dirty="0"/>
          </a:p>
          <a:p>
            <a:pPr marL="742950" lvl="1" indent="-285750">
              <a:buFont typeface="Arial" panose="020B0604020202020204" pitchFamily="34" charset="0"/>
              <a:buChar char="•"/>
            </a:pPr>
            <a:r>
              <a:rPr lang="ja-JP" altLang="en-US"/>
              <a:t>そちらのが信頼度が高い</a:t>
            </a:r>
            <a:endParaRPr kumimoji="1" lang="ja-JP" altLang="en-US"/>
          </a:p>
        </p:txBody>
      </p:sp>
      <p:cxnSp>
        <p:nvCxnSpPr>
          <p:cNvPr id="3" name="直線コネクタ 2">
            <a:extLst>
              <a:ext uri="{FF2B5EF4-FFF2-40B4-BE49-F238E27FC236}">
                <a16:creationId xmlns:a16="http://schemas.microsoft.com/office/drawing/2014/main" id="{9F086E16-22B3-FFB6-9A16-9BC72780A16D}"/>
              </a:ext>
            </a:extLst>
          </p:cNvPr>
          <p:cNvCxnSpPr>
            <a:cxnSpLocks/>
          </p:cNvCxnSpPr>
          <p:nvPr/>
        </p:nvCxnSpPr>
        <p:spPr>
          <a:xfrm flipH="1">
            <a:off x="7735651" y="4383824"/>
            <a:ext cx="454153" cy="653473"/>
          </a:xfrm>
          <a:prstGeom prst="line">
            <a:avLst/>
          </a:prstGeom>
          <a:ln>
            <a:headEnd type="oval" w="lg" len="lg"/>
          </a:ln>
          <a:effectLst>
            <a:glow rad="88900">
              <a:srgbClr val="FFFFFF">
                <a:alpha val="87000"/>
              </a:srgbClr>
            </a:glow>
          </a:effectLst>
        </p:spPr>
        <p:style>
          <a:lnRef idx="3">
            <a:schemeClr val="accent4"/>
          </a:lnRef>
          <a:fillRef idx="0">
            <a:schemeClr val="accent4"/>
          </a:fillRef>
          <a:effectRef idx="2">
            <a:schemeClr val="accent4"/>
          </a:effectRef>
          <a:fontRef idx="minor">
            <a:schemeClr val="tx1"/>
          </a:fontRef>
        </p:style>
      </p:cxnSp>
      <p:cxnSp>
        <p:nvCxnSpPr>
          <p:cNvPr id="7" name="直線コネクタ 6">
            <a:extLst>
              <a:ext uri="{FF2B5EF4-FFF2-40B4-BE49-F238E27FC236}">
                <a16:creationId xmlns:a16="http://schemas.microsoft.com/office/drawing/2014/main" id="{3E3B9C98-996E-45EE-0D27-E7395EBC4FCE}"/>
              </a:ext>
            </a:extLst>
          </p:cNvPr>
          <p:cNvCxnSpPr>
            <a:cxnSpLocks/>
          </p:cNvCxnSpPr>
          <p:nvPr/>
        </p:nvCxnSpPr>
        <p:spPr>
          <a:xfrm flipH="1">
            <a:off x="3647614" y="4704633"/>
            <a:ext cx="454153" cy="653473"/>
          </a:xfrm>
          <a:prstGeom prst="line">
            <a:avLst/>
          </a:prstGeom>
          <a:ln>
            <a:headEnd type="oval" w="lg" len="lg"/>
          </a:ln>
          <a:effectLst>
            <a:glow rad="88900">
              <a:srgbClr val="FFFFFF">
                <a:alpha val="87000"/>
              </a:srgbClr>
            </a:glow>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A7C9F356-3124-56E9-E680-7558207C8E52}"/>
              </a:ext>
            </a:extLst>
          </p:cNvPr>
          <p:cNvCxnSpPr>
            <a:cxnSpLocks/>
          </p:cNvCxnSpPr>
          <p:nvPr/>
        </p:nvCxnSpPr>
        <p:spPr>
          <a:xfrm flipH="1">
            <a:off x="1096350" y="4537261"/>
            <a:ext cx="454153" cy="653473"/>
          </a:xfrm>
          <a:prstGeom prst="line">
            <a:avLst/>
          </a:prstGeom>
          <a:ln>
            <a:headEnd type="oval" w="lg" len="lg"/>
          </a:ln>
          <a:effectLst>
            <a:glow rad="88900">
              <a:srgbClr val="FFFFFF">
                <a:alpha val="87000"/>
              </a:srgbClr>
            </a:glow>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59B905CE-D2DC-E04E-51C2-BEDF8B3835CB}"/>
              </a:ext>
            </a:extLst>
          </p:cNvPr>
          <p:cNvCxnSpPr>
            <a:cxnSpLocks/>
          </p:cNvCxnSpPr>
          <p:nvPr/>
        </p:nvCxnSpPr>
        <p:spPr>
          <a:xfrm flipH="1" flipV="1">
            <a:off x="9903417" y="2353511"/>
            <a:ext cx="254301" cy="496053"/>
          </a:xfrm>
          <a:prstGeom prst="line">
            <a:avLst/>
          </a:prstGeom>
          <a:ln>
            <a:headEnd type="oval" w="lg" len="lg"/>
          </a:ln>
          <a:effectLst>
            <a:glow rad="88900">
              <a:srgbClr val="FFFFFF">
                <a:alpha val="87000"/>
              </a:srgbClr>
            </a:glow>
          </a:effectLst>
        </p:spPr>
        <p:style>
          <a:lnRef idx="3">
            <a:schemeClr val="accent4"/>
          </a:lnRef>
          <a:fillRef idx="0">
            <a:schemeClr val="accent4"/>
          </a:fillRef>
          <a:effectRef idx="2">
            <a:schemeClr val="accent4"/>
          </a:effectRef>
          <a:fontRef idx="minor">
            <a:schemeClr val="tx1"/>
          </a:fontRef>
        </p:style>
      </p:cxnSp>
      <p:grpSp>
        <p:nvGrpSpPr>
          <p:cNvPr id="20" name="グループ化 19">
            <a:extLst>
              <a:ext uri="{FF2B5EF4-FFF2-40B4-BE49-F238E27FC236}">
                <a16:creationId xmlns:a16="http://schemas.microsoft.com/office/drawing/2014/main" id="{DB540CE3-214D-B10A-AC8E-5026A9853533}"/>
              </a:ext>
            </a:extLst>
          </p:cNvPr>
          <p:cNvGrpSpPr/>
          <p:nvPr/>
        </p:nvGrpSpPr>
        <p:grpSpPr>
          <a:xfrm>
            <a:off x="4341591" y="895230"/>
            <a:ext cx="3767753" cy="1520261"/>
            <a:chOff x="4420660" y="2340854"/>
            <a:chExt cx="3767753" cy="1520261"/>
          </a:xfrm>
        </p:grpSpPr>
        <p:sp>
          <p:nvSpPr>
            <p:cNvPr id="21" name="四角形: 角を丸くする 19">
              <a:extLst>
                <a:ext uri="{FF2B5EF4-FFF2-40B4-BE49-F238E27FC236}">
                  <a16:creationId xmlns:a16="http://schemas.microsoft.com/office/drawing/2014/main" id="{81EA17F2-5CD1-E3A9-395C-E49F7DC1B95C}"/>
                </a:ext>
              </a:extLst>
            </p:cNvPr>
            <p:cNvSpPr/>
            <p:nvPr/>
          </p:nvSpPr>
          <p:spPr>
            <a:xfrm>
              <a:off x="4420660" y="2340854"/>
              <a:ext cx="3273889" cy="1520261"/>
            </a:xfrm>
            <a:prstGeom prst="roundRect">
              <a:avLst>
                <a:gd name="adj" fmla="val 10379"/>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a:t>各カテゴリで、</a:t>
              </a:r>
              <a:r>
                <a:rPr kumimoji="1" lang="en-US" altLang="ja-JP" sz="1600" u="sng" dirty="0"/>
                <a:t>6</a:t>
              </a:r>
              <a:r>
                <a:rPr kumimoji="1" lang="ja-JP" altLang="en-US" sz="1600" u="sng"/>
                <a:t>つの生物物理学的特性</a:t>
              </a:r>
              <a:r>
                <a:rPr kumimoji="1" lang="ja-JP" altLang="en-US" sz="1600"/>
                <a:t>の指標で、トレーニングデータの平均から</a:t>
              </a:r>
              <a:r>
                <a:rPr lang="ja-JP" altLang="en-US" sz="1600"/>
                <a:t>トレーニングデータの</a:t>
              </a:r>
              <a:r>
                <a:rPr kumimoji="1" lang="ja-JP" altLang="en-US" sz="1600"/>
                <a:t>標準偏差以内に収まる指標の数でランク付け</a:t>
              </a:r>
              <a:endParaRPr kumimoji="1" lang="ja-JP" altLang="en-US" sz="1600" dirty="0"/>
            </a:p>
          </p:txBody>
        </p:sp>
        <p:sp>
          <p:nvSpPr>
            <p:cNvPr id="22" name="二等辺三角形 21">
              <a:extLst>
                <a:ext uri="{FF2B5EF4-FFF2-40B4-BE49-F238E27FC236}">
                  <a16:creationId xmlns:a16="http://schemas.microsoft.com/office/drawing/2014/main" id="{57A2B139-0403-B973-7004-C30A9FB238B3}"/>
                </a:ext>
              </a:extLst>
            </p:cNvPr>
            <p:cNvSpPr/>
            <p:nvPr/>
          </p:nvSpPr>
          <p:spPr>
            <a:xfrm rot="4691094">
              <a:off x="7781364" y="3046981"/>
              <a:ext cx="213186" cy="60091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5714893-4720-4C0F-6D41-326BEA35CB71}"/>
              </a:ext>
            </a:extLst>
          </p:cNvPr>
          <p:cNvGrpSpPr/>
          <p:nvPr/>
        </p:nvGrpSpPr>
        <p:grpSpPr>
          <a:xfrm>
            <a:off x="626278" y="1182679"/>
            <a:ext cx="3863059" cy="938159"/>
            <a:chOff x="4253621" y="2614702"/>
            <a:chExt cx="3863059" cy="938159"/>
          </a:xfrm>
        </p:grpSpPr>
        <p:sp>
          <p:nvSpPr>
            <p:cNvPr id="24" name="四角形: 角を丸くする 19">
              <a:extLst>
                <a:ext uri="{FF2B5EF4-FFF2-40B4-BE49-F238E27FC236}">
                  <a16:creationId xmlns:a16="http://schemas.microsoft.com/office/drawing/2014/main" id="{581C04B1-25C3-FAC3-BFF0-CC041B0E1D07}"/>
                </a:ext>
              </a:extLst>
            </p:cNvPr>
            <p:cNvSpPr/>
            <p:nvPr/>
          </p:nvSpPr>
          <p:spPr>
            <a:xfrm>
              <a:off x="4253621" y="2614702"/>
              <a:ext cx="2359742" cy="938159"/>
            </a:xfrm>
            <a:prstGeom prst="roundRect">
              <a:avLst>
                <a:gd name="adj" fmla="val 10379"/>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ja-JP" altLang="en-US" sz="1600"/>
                <a:t>等電点</a:t>
              </a:r>
              <a:endParaRPr lang="en-US" altLang="ja-JP" sz="1600" dirty="0"/>
            </a:p>
            <a:p>
              <a:pPr marL="342900" indent="-342900">
                <a:buAutoNum type="arabicPeriod"/>
              </a:pPr>
              <a:r>
                <a:rPr kumimoji="1" lang="ja-JP" altLang="en-US" sz="1600"/>
                <a:t>疎水性値</a:t>
              </a:r>
              <a:endParaRPr kumimoji="1" lang="en-US" altLang="ja-JP" sz="1600" dirty="0"/>
            </a:p>
            <a:p>
              <a:pPr marL="342900" indent="-342900">
                <a:buAutoNum type="arabicPeriod"/>
              </a:pPr>
              <a:r>
                <a:rPr lang="ja-JP" altLang="en-US" sz="1600"/>
                <a:t>不安定性指数</a:t>
              </a:r>
              <a:endParaRPr lang="en-US" altLang="ja-JP" sz="1600" dirty="0"/>
            </a:p>
          </p:txBody>
        </p:sp>
        <p:sp>
          <p:nvSpPr>
            <p:cNvPr id="25" name="二等辺三角形 21">
              <a:extLst>
                <a:ext uri="{FF2B5EF4-FFF2-40B4-BE49-F238E27FC236}">
                  <a16:creationId xmlns:a16="http://schemas.microsoft.com/office/drawing/2014/main" id="{30937715-988F-5B13-9CCD-99031CA5B3BE}"/>
                </a:ext>
              </a:extLst>
            </p:cNvPr>
            <p:cNvSpPr/>
            <p:nvPr/>
          </p:nvSpPr>
          <p:spPr>
            <a:xfrm rot="4066796">
              <a:off x="7709631" y="2707508"/>
              <a:ext cx="213186" cy="60091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四角形: 角を丸くする 19">
            <a:extLst>
              <a:ext uri="{FF2B5EF4-FFF2-40B4-BE49-F238E27FC236}">
                <a16:creationId xmlns:a16="http://schemas.microsoft.com/office/drawing/2014/main" id="{38A9FCD6-8D64-5886-55E6-E50B16DAC628}"/>
              </a:ext>
            </a:extLst>
          </p:cNvPr>
          <p:cNvSpPr/>
          <p:nvPr/>
        </p:nvSpPr>
        <p:spPr>
          <a:xfrm>
            <a:off x="2327749" y="1182679"/>
            <a:ext cx="1732490" cy="938159"/>
          </a:xfrm>
          <a:prstGeom prst="roundRect">
            <a:avLst>
              <a:gd name="adj" fmla="val 10379"/>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t>4. </a:t>
            </a:r>
            <a:r>
              <a:rPr lang="ja-JP" altLang="en-US" sz="1600"/>
              <a:t>芳香族性</a:t>
            </a:r>
            <a:endParaRPr lang="en-US" altLang="ja-JP" sz="1600" dirty="0"/>
          </a:p>
          <a:p>
            <a:r>
              <a:rPr lang="en-US" altLang="ja-JP" sz="1600" dirty="0"/>
              <a:t>5. </a:t>
            </a:r>
            <a:r>
              <a:rPr lang="ja-JP" altLang="en-US" sz="1600"/>
              <a:t>モル吸光係数</a:t>
            </a:r>
            <a:endParaRPr lang="en-US" altLang="ja-JP" sz="1600" dirty="0"/>
          </a:p>
          <a:p>
            <a:r>
              <a:rPr lang="en-US" altLang="ja-JP" sz="1600" dirty="0"/>
              <a:t>6. </a:t>
            </a:r>
            <a:r>
              <a:rPr lang="ja-JP" altLang="en-US" sz="1600"/>
              <a:t>分子量</a:t>
            </a:r>
            <a:endParaRPr lang="en-US" altLang="ja-JP" sz="1600" dirty="0"/>
          </a:p>
        </p:txBody>
      </p:sp>
      <p:sp>
        <p:nvSpPr>
          <p:cNvPr id="27" name="テキスト ボックス 26">
            <a:extLst>
              <a:ext uri="{FF2B5EF4-FFF2-40B4-BE49-F238E27FC236}">
                <a16:creationId xmlns:a16="http://schemas.microsoft.com/office/drawing/2014/main" id="{1751CBD6-D25D-58F1-08BD-F99BC692A77F}"/>
              </a:ext>
            </a:extLst>
          </p:cNvPr>
          <p:cNvSpPr txBox="1"/>
          <p:nvPr/>
        </p:nvSpPr>
        <p:spPr>
          <a:xfrm>
            <a:off x="-5053568" y="-938325"/>
            <a:ext cx="1107996" cy="369332"/>
          </a:xfrm>
          <a:prstGeom prst="rect">
            <a:avLst/>
          </a:prstGeom>
          <a:noFill/>
        </p:spPr>
        <p:txBody>
          <a:bodyPr wrap="none" rtlCol="0">
            <a:spAutoFit/>
          </a:bodyPr>
          <a:lstStyle/>
          <a:p>
            <a:r>
              <a:rPr lang="ja-JP" altLang="en-US"/>
              <a:t>疎水性値</a:t>
            </a:r>
            <a:endParaRPr kumimoji="1" lang="ja-JP" altLang="en-US"/>
          </a:p>
        </p:txBody>
      </p:sp>
      <p:pic>
        <p:nvPicPr>
          <p:cNvPr id="29" name="図 28" descr="テキスト, 手紙&#10;&#10;自動的に生成された説明">
            <a:extLst>
              <a:ext uri="{FF2B5EF4-FFF2-40B4-BE49-F238E27FC236}">
                <a16:creationId xmlns:a16="http://schemas.microsoft.com/office/drawing/2014/main" id="{C959EDEC-7507-59AD-CEC2-4B9482478B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811" y="-592889"/>
            <a:ext cx="4699000" cy="2946400"/>
          </a:xfrm>
          <a:prstGeom prst="rect">
            <a:avLst/>
          </a:prstGeom>
        </p:spPr>
      </p:pic>
      <p:sp>
        <p:nvSpPr>
          <p:cNvPr id="30" name="テキスト ボックス 29">
            <a:extLst>
              <a:ext uri="{FF2B5EF4-FFF2-40B4-BE49-F238E27FC236}">
                <a16:creationId xmlns:a16="http://schemas.microsoft.com/office/drawing/2014/main" id="{6D7145C9-5221-5640-11E5-8975E4839F65}"/>
              </a:ext>
            </a:extLst>
          </p:cNvPr>
          <p:cNvSpPr txBox="1"/>
          <p:nvPr/>
        </p:nvSpPr>
        <p:spPr>
          <a:xfrm>
            <a:off x="-4796287" y="3226279"/>
            <a:ext cx="1569660" cy="369332"/>
          </a:xfrm>
          <a:prstGeom prst="rect">
            <a:avLst/>
          </a:prstGeom>
          <a:noFill/>
        </p:spPr>
        <p:txBody>
          <a:bodyPr wrap="none" rtlCol="0">
            <a:spAutoFit/>
          </a:bodyPr>
          <a:lstStyle/>
          <a:p>
            <a:r>
              <a:rPr kumimoji="1" lang="ja-JP" altLang="en-US"/>
              <a:t>不安定性指数</a:t>
            </a:r>
          </a:p>
        </p:txBody>
      </p:sp>
      <p:pic>
        <p:nvPicPr>
          <p:cNvPr id="32" name="図 31" descr="テキスト, 手紙&#10;&#10;自動的に生成された説明">
            <a:extLst>
              <a:ext uri="{FF2B5EF4-FFF2-40B4-BE49-F238E27FC236}">
                <a16:creationId xmlns:a16="http://schemas.microsoft.com/office/drawing/2014/main" id="{38A7987F-50AE-A31E-8239-8E94AC9934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5552" y="3595611"/>
            <a:ext cx="4699000" cy="3606800"/>
          </a:xfrm>
          <a:prstGeom prst="rect">
            <a:avLst/>
          </a:prstGeom>
        </p:spPr>
      </p:pic>
    </p:spTree>
    <p:extLst>
      <p:ext uri="{BB962C8B-B14F-4D97-AF65-F5344CB8AC3E}">
        <p14:creationId xmlns:p14="http://schemas.microsoft.com/office/powerpoint/2010/main" val="3003750348"/>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9" descr="ダイアグラム&#10;&#10;自動的に生成された説明">
            <a:extLst>
              <a:ext uri="{FF2B5EF4-FFF2-40B4-BE49-F238E27FC236}">
                <a16:creationId xmlns:a16="http://schemas.microsoft.com/office/drawing/2014/main" id="{0B7AF388-7CF7-2F09-19B5-49F65EBAD6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462586" y="818126"/>
            <a:ext cx="6972300" cy="3898900"/>
          </a:xfrm>
        </p:spPr>
      </p:pic>
      <p:sp>
        <p:nvSpPr>
          <p:cNvPr id="4" name="テキスト プレースホルダー 3">
            <a:extLst>
              <a:ext uri="{FF2B5EF4-FFF2-40B4-BE49-F238E27FC236}">
                <a16:creationId xmlns:a16="http://schemas.microsoft.com/office/drawing/2014/main" id="{71973440-0EE8-2FB3-5495-433DB7DF39C6}"/>
              </a:ext>
            </a:extLst>
          </p:cNvPr>
          <p:cNvSpPr>
            <a:spLocks noGrp="1"/>
          </p:cNvSpPr>
          <p:nvPr>
            <p:ph type="body" sz="quarter" idx="11"/>
          </p:nvPr>
        </p:nvSpPr>
        <p:spPr/>
        <p:txBody>
          <a:bodyPr>
            <a:normAutofit lnSpcReduction="10000"/>
          </a:bodyPr>
          <a:lstStyle/>
          <a:p>
            <a:r>
              <a:rPr kumimoji="1" lang="en-US" altLang="ja-JP" dirty="0"/>
              <a:t>Introduction </a:t>
            </a:r>
            <a:r>
              <a:rPr kumimoji="1" lang="ja-JP" altLang="en-US"/>
              <a:t>肥満、糖尿病について</a:t>
            </a:r>
          </a:p>
        </p:txBody>
      </p:sp>
      <p:sp>
        <p:nvSpPr>
          <p:cNvPr id="5" name="テキスト ボックス 4">
            <a:extLst>
              <a:ext uri="{FF2B5EF4-FFF2-40B4-BE49-F238E27FC236}">
                <a16:creationId xmlns:a16="http://schemas.microsoft.com/office/drawing/2014/main" id="{113DEB4A-A8C3-32C4-6EEF-53EF782AE96E}"/>
              </a:ext>
            </a:extLst>
          </p:cNvPr>
          <p:cNvSpPr txBox="1"/>
          <p:nvPr/>
        </p:nvSpPr>
        <p:spPr>
          <a:xfrm>
            <a:off x="3115734" y="-1439333"/>
            <a:ext cx="3406702" cy="1477328"/>
          </a:xfrm>
          <a:prstGeom prst="rect">
            <a:avLst/>
          </a:prstGeom>
          <a:noFill/>
        </p:spPr>
        <p:txBody>
          <a:bodyPr wrap="none" rtlCol="0">
            <a:spAutoFit/>
          </a:bodyPr>
          <a:lstStyle/>
          <a:p>
            <a:r>
              <a:rPr kumimoji="1" lang="ja-JP" altLang="en-US"/>
              <a:t>肥満、糖尿病について、それぞれ</a:t>
            </a:r>
            <a:endParaRPr kumimoji="1" lang="en-US" altLang="ja-JP" dirty="0"/>
          </a:p>
          <a:p>
            <a:r>
              <a:rPr lang="en-US" altLang="ja-JP" dirty="0"/>
              <a:t>-    </a:t>
            </a:r>
            <a:r>
              <a:rPr lang="ja-JP" altLang="en-US"/>
              <a:t>症状</a:t>
            </a:r>
            <a:endParaRPr kumimoji="1" lang="en-US" altLang="ja-JP" dirty="0"/>
          </a:p>
          <a:p>
            <a:pPr marL="285750" indent="-285750">
              <a:buFontTx/>
              <a:buChar char="-"/>
            </a:pPr>
            <a:r>
              <a:rPr lang="ja-JP" altLang="en-US"/>
              <a:t>原因</a:t>
            </a:r>
            <a:endParaRPr lang="en-US" altLang="ja-JP" dirty="0"/>
          </a:p>
          <a:p>
            <a:pPr marL="285750" indent="-285750">
              <a:buFontTx/>
              <a:buChar char="-"/>
            </a:pPr>
            <a:r>
              <a:rPr kumimoji="1" lang="ja-JP" altLang="en-US"/>
              <a:t>現状</a:t>
            </a:r>
            <a:endParaRPr kumimoji="1" lang="en-US" altLang="ja-JP" dirty="0"/>
          </a:p>
          <a:p>
            <a:pPr marL="285750" indent="-285750">
              <a:buFontTx/>
              <a:buChar char="-"/>
            </a:pPr>
            <a:r>
              <a:rPr kumimoji="1" lang="ja-JP" altLang="en-US"/>
              <a:t>治し方</a:t>
            </a:r>
            <a:endParaRPr kumimoji="1" lang="en-US" altLang="ja-JP" dirty="0"/>
          </a:p>
        </p:txBody>
      </p:sp>
      <p:sp>
        <p:nvSpPr>
          <p:cNvPr id="6" name="テキスト ボックス 5">
            <a:extLst>
              <a:ext uri="{FF2B5EF4-FFF2-40B4-BE49-F238E27FC236}">
                <a16:creationId xmlns:a16="http://schemas.microsoft.com/office/drawing/2014/main" id="{3157A737-8BB9-AF37-AA03-DC53C8492665}"/>
              </a:ext>
            </a:extLst>
          </p:cNvPr>
          <p:cNvSpPr txBox="1"/>
          <p:nvPr/>
        </p:nvSpPr>
        <p:spPr>
          <a:xfrm>
            <a:off x="-5955476" y="1844246"/>
            <a:ext cx="5955476" cy="923330"/>
          </a:xfrm>
          <a:prstGeom prst="rect">
            <a:avLst/>
          </a:prstGeom>
          <a:noFill/>
        </p:spPr>
        <p:txBody>
          <a:bodyPr wrap="none" rtlCol="0">
            <a:spAutoFit/>
          </a:bodyPr>
          <a:lstStyle/>
          <a:p>
            <a:r>
              <a:rPr kumimoji="1" lang="ja-JP" altLang="en-US"/>
              <a:t>糖尿病</a:t>
            </a:r>
            <a:endParaRPr kumimoji="1" lang="en-US" altLang="ja-JP" dirty="0"/>
          </a:p>
          <a:p>
            <a:pPr marL="285750" indent="-285750">
              <a:buFontTx/>
              <a:buChar char="-"/>
            </a:pPr>
            <a:r>
              <a:rPr lang="ja-JP" altLang="en-US"/>
              <a:t>高血糖</a:t>
            </a:r>
            <a:r>
              <a:rPr lang="en-US" altLang="ja-JP" dirty="0"/>
              <a:t>(</a:t>
            </a:r>
            <a:r>
              <a:rPr lang="ja-JP" altLang="en-US"/>
              <a:t>血中グルコース濃度が高い</a:t>
            </a:r>
            <a:r>
              <a:rPr lang="en-US" altLang="ja-JP" dirty="0"/>
              <a:t>)</a:t>
            </a:r>
            <a:r>
              <a:rPr lang="ja-JP" altLang="en-US"/>
              <a:t>状態が慢性的に続く</a:t>
            </a:r>
            <a:endParaRPr lang="en-US" altLang="ja-JP" dirty="0"/>
          </a:p>
          <a:p>
            <a:pPr marL="285750" indent="-285750">
              <a:buFontTx/>
              <a:buChar char="-"/>
            </a:pPr>
            <a:r>
              <a:rPr kumimoji="1" lang="ja-JP" altLang="en-US"/>
              <a:t>インスリン抵抗性と低いインスリンレベル</a:t>
            </a:r>
          </a:p>
        </p:txBody>
      </p:sp>
      <p:sp>
        <p:nvSpPr>
          <p:cNvPr id="7" name="テキスト ボックス 6">
            <a:extLst>
              <a:ext uri="{FF2B5EF4-FFF2-40B4-BE49-F238E27FC236}">
                <a16:creationId xmlns:a16="http://schemas.microsoft.com/office/drawing/2014/main" id="{71D4D717-4DF7-52A6-C1C5-66C9E890EAC7}"/>
              </a:ext>
            </a:extLst>
          </p:cNvPr>
          <p:cNvSpPr txBox="1"/>
          <p:nvPr/>
        </p:nvSpPr>
        <p:spPr>
          <a:xfrm>
            <a:off x="-3271447" y="4367876"/>
            <a:ext cx="3223959" cy="1200329"/>
          </a:xfrm>
          <a:prstGeom prst="rect">
            <a:avLst/>
          </a:prstGeom>
          <a:noFill/>
        </p:spPr>
        <p:txBody>
          <a:bodyPr wrap="none" rtlCol="0">
            <a:spAutoFit/>
          </a:bodyPr>
          <a:lstStyle/>
          <a:p>
            <a:r>
              <a:rPr kumimoji="1" lang="ja-JP" altLang="en-US"/>
              <a:t>糖尿病有病症者数</a:t>
            </a:r>
            <a:endParaRPr kumimoji="1" lang="en-US" altLang="ja-JP" dirty="0"/>
          </a:p>
          <a:p>
            <a:pPr marL="285750" indent="-285750">
              <a:buFontTx/>
              <a:buChar char="-"/>
            </a:pPr>
            <a:r>
              <a:rPr lang="en-US" altLang="ja-JP" dirty="0"/>
              <a:t>4</a:t>
            </a:r>
            <a:r>
              <a:rPr lang="ja-JP" altLang="en-US"/>
              <a:t>億</a:t>
            </a:r>
            <a:r>
              <a:rPr lang="en-US" altLang="ja-JP" dirty="0"/>
              <a:t>7600</a:t>
            </a:r>
            <a:r>
              <a:rPr lang="ja-JP" altLang="en-US"/>
              <a:t>万人</a:t>
            </a:r>
            <a:endParaRPr lang="en-US" altLang="ja-JP" dirty="0"/>
          </a:p>
          <a:p>
            <a:pPr marL="285750" indent="-285750">
              <a:buFontTx/>
              <a:buChar char="-"/>
            </a:pPr>
            <a:r>
              <a:rPr kumimoji="1" lang="en-US" altLang="ja-JP" dirty="0"/>
              <a:t>4</a:t>
            </a:r>
            <a:r>
              <a:rPr kumimoji="1" lang="ja-JP" altLang="en-US"/>
              <a:t>億</a:t>
            </a:r>
            <a:r>
              <a:rPr kumimoji="1" lang="en-US" altLang="ja-JP" dirty="0"/>
              <a:t>6300</a:t>
            </a:r>
            <a:r>
              <a:rPr kumimoji="1" lang="ja-JP" altLang="en-US"/>
              <a:t>万人は</a:t>
            </a:r>
            <a:r>
              <a:rPr kumimoji="1" lang="en-US" altLang="ja-JP" dirty="0"/>
              <a:t>T2DM</a:t>
            </a:r>
          </a:p>
          <a:p>
            <a:pPr marL="285750" indent="-285750">
              <a:buFontTx/>
              <a:buChar char="-"/>
            </a:pPr>
            <a:r>
              <a:rPr kumimoji="1" lang="ja-JP" altLang="en-US"/>
              <a:t>多くが肥満症を合併している</a:t>
            </a:r>
          </a:p>
        </p:txBody>
      </p:sp>
      <p:sp>
        <p:nvSpPr>
          <p:cNvPr id="8" name="テキスト ボックス 7">
            <a:extLst>
              <a:ext uri="{FF2B5EF4-FFF2-40B4-BE49-F238E27FC236}">
                <a16:creationId xmlns:a16="http://schemas.microsoft.com/office/drawing/2014/main" id="{798FA0A3-357B-6291-A234-401EE2F0520A}"/>
              </a:ext>
            </a:extLst>
          </p:cNvPr>
          <p:cNvSpPr txBox="1"/>
          <p:nvPr/>
        </p:nvSpPr>
        <p:spPr>
          <a:xfrm>
            <a:off x="8602133" y="-1439333"/>
            <a:ext cx="6830716" cy="923330"/>
          </a:xfrm>
          <a:prstGeom prst="rect">
            <a:avLst/>
          </a:prstGeom>
          <a:noFill/>
        </p:spPr>
        <p:txBody>
          <a:bodyPr wrap="none" rtlCol="0">
            <a:spAutoFit/>
          </a:bodyPr>
          <a:lstStyle/>
          <a:p>
            <a:r>
              <a:rPr kumimoji="1" lang="ja-JP" altLang="en-US"/>
              <a:t>肥満症</a:t>
            </a:r>
            <a:endParaRPr kumimoji="1" lang="en-US" altLang="ja-JP" dirty="0"/>
          </a:p>
          <a:p>
            <a:pPr marL="285750" indent="-285750">
              <a:buFontTx/>
              <a:buChar char="-"/>
            </a:pPr>
            <a:r>
              <a:rPr lang="ja-JP" altLang="en-US"/>
              <a:t>摂取カロリーが消費カロリーを長期にわたって上回ることにより発症</a:t>
            </a:r>
            <a:endParaRPr lang="en-US" altLang="ja-JP" dirty="0"/>
          </a:p>
          <a:p>
            <a:pPr marL="285750" indent="-285750">
              <a:buFontTx/>
              <a:buChar char="-"/>
            </a:pPr>
            <a:endParaRPr kumimoji="1" lang="ja-JP" altLang="en-US"/>
          </a:p>
        </p:txBody>
      </p:sp>
      <p:sp>
        <p:nvSpPr>
          <p:cNvPr id="12" name="テキスト ボックス 11">
            <a:extLst>
              <a:ext uri="{FF2B5EF4-FFF2-40B4-BE49-F238E27FC236}">
                <a16:creationId xmlns:a16="http://schemas.microsoft.com/office/drawing/2014/main" id="{4FB860BE-A53A-2EAD-89FE-6EA2FC4FCAD5}"/>
              </a:ext>
            </a:extLst>
          </p:cNvPr>
          <p:cNvSpPr txBox="1"/>
          <p:nvPr/>
        </p:nvSpPr>
        <p:spPr>
          <a:xfrm>
            <a:off x="546100" y="3984240"/>
            <a:ext cx="968535" cy="400110"/>
          </a:xfrm>
          <a:prstGeom prst="rect">
            <a:avLst/>
          </a:prstGeom>
          <a:noFill/>
        </p:spPr>
        <p:txBody>
          <a:bodyPr wrap="none" rtlCol="0">
            <a:spAutoFit/>
          </a:bodyPr>
          <a:lstStyle/>
          <a:p>
            <a:r>
              <a:rPr kumimoji="1" lang="ja-JP" altLang="en-US" sz="2000" b="1"/>
              <a:t>糖尿病</a:t>
            </a:r>
          </a:p>
        </p:txBody>
      </p:sp>
      <p:sp>
        <p:nvSpPr>
          <p:cNvPr id="13" name="テキスト ボックス 12">
            <a:extLst>
              <a:ext uri="{FF2B5EF4-FFF2-40B4-BE49-F238E27FC236}">
                <a16:creationId xmlns:a16="http://schemas.microsoft.com/office/drawing/2014/main" id="{9A39A67A-35FA-37E6-0DBF-EC3999AE6B22}"/>
              </a:ext>
            </a:extLst>
          </p:cNvPr>
          <p:cNvSpPr txBox="1"/>
          <p:nvPr/>
        </p:nvSpPr>
        <p:spPr>
          <a:xfrm>
            <a:off x="546100" y="5759331"/>
            <a:ext cx="3753721" cy="869533"/>
          </a:xfrm>
          <a:prstGeom prst="rect">
            <a:avLst/>
          </a:prstGeom>
          <a:noFill/>
        </p:spPr>
        <p:txBody>
          <a:bodyPr wrap="square" rtlCol="0">
            <a:spAutoFit/>
          </a:bodyPr>
          <a:lstStyle/>
          <a:p>
            <a:pPr>
              <a:lnSpc>
                <a:spcPct val="150000"/>
              </a:lnSpc>
            </a:pPr>
            <a:r>
              <a:rPr kumimoji="1" lang="ja-JP" altLang="en-US"/>
              <a:t>高血糖</a:t>
            </a:r>
            <a:r>
              <a:rPr kumimoji="1" lang="en-US" altLang="ja-JP" dirty="0"/>
              <a:t>(</a:t>
            </a:r>
            <a:r>
              <a:rPr kumimoji="1" lang="ja-JP" altLang="en-US"/>
              <a:t>血中グルコース濃度が高い</a:t>
            </a:r>
            <a:r>
              <a:rPr kumimoji="1" lang="en-US" altLang="ja-JP" dirty="0"/>
              <a:t>)</a:t>
            </a:r>
            <a:r>
              <a:rPr kumimoji="1" lang="ja-JP" altLang="en-US"/>
              <a:t>状態が慢性的に続く症状</a:t>
            </a:r>
          </a:p>
        </p:txBody>
      </p:sp>
      <p:sp>
        <p:nvSpPr>
          <p:cNvPr id="14" name="テキスト ボックス 13">
            <a:extLst>
              <a:ext uri="{FF2B5EF4-FFF2-40B4-BE49-F238E27FC236}">
                <a16:creationId xmlns:a16="http://schemas.microsoft.com/office/drawing/2014/main" id="{B3E98F59-767E-9004-2568-09681ABAF4DF}"/>
              </a:ext>
            </a:extLst>
          </p:cNvPr>
          <p:cNvSpPr txBox="1"/>
          <p:nvPr/>
        </p:nvSpPr>
        <p:spPr>
          <a:xfrm>
            <a:off x="6376066" y="7359290"/>
            <a:ext cx="4146629" cy="1200329"/>
          </a:xfrm>
          <a:prstGeom prst="rect">
            <a:avLst/>
          </a:prstGeom>
          <a:noFill/>
        </p:spPr>
        <p:txBody>
          <a:bodyPr wrap="square" rtlCol="0">
            <a:spAutoFit/>
          </a:bodyPr>
          <a:lstStyle/>
          <a:p>
            <a:r>
              <a:rPr kumimoji="1" lang="ja-JP" altLang="en-US"/>
              <a:t>糖尿病患者の大多数は肥満</a:t>
            </a:r>
            <a:endParaRPr kumimoji="1" lang="en-US" altLang="ja-JP" dirty="0"/>
          </a:p>
          <a:p>
            <a:r>
              <a:rPr lang="ja-JP" altLang="en-US"/>
              <a:t>時間の経過とともにインスリンに反応する能力が低下し、血中グルコース濃度が上昇する</a:t>
            </a:r>
            <a:endParaRPr kumimoji="1" lang="ja-JP" altLang="en-US"/>
          </a:p>
        </p:txBody>
      </p:sp>
      <p:sp>
        <p:nvSpPr>
          <p:cNvPr id="16" name="テキスト ボックス 15">
            <a:extLst>
              <a:ext uri="{FF2B5EF4-FFF2-40B4-BE49-F238E27FC236}">
                <a16:creationId xmlns:a16="http://schemas.microsoft.com/office/drawing/2014/main" id="{997A5573-B06C-4D62-A205-DE3B719B8DFC}"/>
              </a:ext>
            </a:extLst>
          </p:cNvPr>
          <p:cNvSpPr txBox="1"/>
          <p:nvPr/>
        </p:nvSpPr>
        <p:spPr>
          <a:xfrm>
            <a:off x="8621065" y="5511771"/>
            <a:ext cx="3379840" cy="869533"/>
          </a:xfrm>
          <a:prstGeom prst="rect">
            <a:avLst/>
          </a:prstGeom>
          <a:noFill/>
        </p:spPr>
        <p:txBody>
          <a:bodyPr wrap="square">
            <a:spAutoFit/>
          </a:bodyPr>
          <a:lstStyle/>
          <a:p>
            <a:pPr>
              <a:lnSpc>
                <a:spcPct val="150000"/>
              </a:lnSpc>
            </a:pPr>
            <a:r>
              <a:rPr lang="ja-JP" altLang="en-US" b="1">
                <a:effectLst/>
              </a:rPr>
              <a:t>網膜症、神経障害、腎臓病</a:t>
            </a:r>
            <a:r>
              <a:rPr lang="ja-JP" altLang="en-US" b="1"/>
              <a:t>、</a:t>
            </a:r>
            <a:br>
              <a:rPr lang="en-US" altLang="ja-JP" b="1" dirty="0"/>
            </a:br>
            <a:r>
              <a:rPr lang="ja-JP" altLang="en-US" b="1">
                <a:effectLst/>
              </a:rPr>
              <a:t>末梢血管障害、心臓病、脳卒中</a:t>
            </a:r>
            <a:endParaRPr lang="ja-JP" altLang="en-US"/>
          </a:p>
        </p:txBody>
      </p:sp>
      <p:sp>
        <p:nvSpPr>
          <p:cNvPr id="17" name="テキスト ボックス 16">
            <a:extLst>
              <a:ext uri="{FF2B5EF4-FFF2-40B4-BE49-F238E27FC236}">
                <a16:creationId xmlns:a16="http://schemas.microsoft.com/office/drawing/2014/main" id="{9DC483B3-3BD3-0BD7-519B-AC199490D360}"/>
              </a:ext>
            </a:extLst>
          </p:cNvPr>
          <p:cNvSpPr txBox="1"/>
          <p:nvPr/>
        </p:nvSpPr>
        <p:spPr>
          <a:xfrm>
            <a:off x="4844984" y="4490181"/>
            <a:ext cx="3379840" cy="1700530"/>
          </a:xfrm>
          <a:prstGeom prst="rect">
            <a:avLst/>
          </a:prstGeom>
          <a:noFill/>
        </p:spPr>
        <p:txBody>
          <a:bodyPr wrap="square" rtlCol="0">
            <a:spAutoFit/>
          </a:bodyPr>
          <a:lstStyle/>
          <a:p>
            <a:pPr>
              <a:lnSpc>
                <a:spcPct val="150000"/>
              </a:lnSpc>
            </a:pPr>
            <a:r>
              <a:rPr kumimoji="1" lang="ja-JP" altLang="en-US"/>
              <a:t>インスリンの不足、インスリンに対する反応性の低下により、</a:t>
            </a:r>
            <a:endParaRPr kumimoji="1" lang="en-US" altLang="ja-JP" dirty="0"/>
          </a:p>
          <a:p>
            <a:pPr>
              <a:lnSpc>
                <a:spcPct val="150000"/>
              </a:lnSpc>
            </a:pPr>
            <a:r>
              <a:rPr kumimoji="1" lang="ja-JP" altLang="en-US"/>
              <a:t>血液中のグルコースを組織に</a:t>
            </a:r>
            <a:endParaRPr kumimoji="1" lang="en-US" altLang="ja-JP" dirty="0"/>
          </a:p>
          <a:p>
            <a:pPr>
              <a:lnSpc>
                <a:spcPct val="150000"/>
              </a:lnSpc>
            </a:pPr>
            <a:r>
              <a:rPr kumimoji="1" lang="ja-JP" altLang="en-US"/>
              <a:t>移動させることができなくなる</a:t>
            </a:r>
          </a:p>
        </p:txBody>
      </p:sp>
      <p:sp>
        <p:nvSpPr>
          <p:cNvPr id="19" name="テキスト ボックス 18">
            <a:extLst>
              <a:ext uri="{FF2B5EF4-FFF2-40B4-BE49-F238E27FC236}">
                <a16:creationId xmlns:a16="http://schemas.microsoft.com/office/drawing/2014/main" id="{BDD549EF-49F6-B930-C420-4021723993EB}"/>
              </a:ext>
            </a:extLst>
          </p:cNvPr>
          <p:cNvSpPr txBox="1"/>
          <p:nvPr/>
        </p:nvSpPr>
        <p:spPr>
          <a:xfrm>
            <a:off x="4078943" y="7025485"/>
            <a:ext cx="12724108" cy="369332"/>
          </a:xfrm>
          <a:prstGeom prst="rect">
            <a:avLst/>
          </a:prstGeom>
          <a:noFill/>
        </p:spPr>
        <p:txBody>
          <a:bodyPr wrap="square">
            <a:spAutoFit/>
          </a:bodyPr>
          <a:lstStyle/>
          <a:p>
            <a:r>
              <a:rPr lang="ja-JP" altLang="en-US"/>
              <a:t>https://www.sciencedirect.com/science/article/pii/B9780080552323609432</a:t>
            </a:r>
          </a:p>
        </p:txBody>
      </p:sp>
      <p:sp>
        <p:nvSpPr>
          <p:cNvPr id="20" name="テキスト ボックス 19">
            <a:extLst>
              <a:ext uri="{FF2B5EF4-FFF2-40B4-BE49-F238E27FC236}">
                <a16:creationId xmlns:a16="http://schemas.microsoft.com/office/drawing/2014/main" id="{B4A0934D-18E2-5127-6674-3A8159378914}"/>
              </a:ext>
            </a:extLst>
          </p:cNvPr>
          <p:cNvSpPr txBox="1"/>
          <p:nvPr/>
        </p:nvSpPr>
        <p:spPr>
          <a:xfrm>
            <a:off x="546100" y="7673291"/>
            <a:ext cx="4995278" cy="646331"/>
          </a:xfrm>
          <a:prstGeom prst="rect">
            <a:avLst/>
          </a:prstGeom>
          <a:noFill/>
        </p:spPr>
        <p:txBody>
          <a:bodyPr wrap="none" rtlCol="0">
            <a:spAutoFit/>
          </a:bodyPr>
          <a:lstStyle/>
          <a:p>
            <a:r>
              <a:rPr kumimoji="1" lang="ja-JP" altLang="en-US"/>
              <a:t>通常、血糖値の上昇によりインスリンが分泌され、</a:t>
            </a:r>
            <a:endParaRPr kumimoji="1" lang="en-US" altLang="ja-JP" dirty="0"/>
          </a:p>
          <a:p>
            <a:r>
              <a:rPr lang="ja-JP" altLang="en-US"/>
              <a:t>高血糖に対抗する働きをする</a:t>
            </a:r>
            <a:endParaRPr kumimoji="1" lang="ja-JP" altLang="en-US"/>
          </a:p>
        </p:txBody>
      </p:sp>
      <p:pic>
        <p:nvPicPr>
          <p:cNvPr id="22" name="図 21" descr="テキスト, 手紙&#10;&#10;自動的に生成された説明">
            <a:extLst>
              <a:ext uri="{FF2B5EF4-FFF2-40B4-BE49-F238E27FC236}">
                <a16:creationId xmlns:a16="http://schemas.microsoft.com/office/drawing/2014/main" id="{DE152B7C-F3F4-E480-1FF5-091C4D944A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904" y="-3777041"/>
            <a:ext cx="9050787" cy="2174165"/>
          </a:xfrm>
          <a:prstGeom prst="rect">
            <a:avLst/>
          </a:prstGeom>
        </p:spPr>
      </p:pic>
      <p:sp>
        <p:nvSpPr>
          <p:cNvPr id="24" name="テキスト ボックス 23">
            <a:extLst>
              <a:ext uri="{FF2B5EF4-FFF2-40B4-BE49-F238E27FC236}">
                <a16:creationId xmlns:a16="http://schemas.microsoft.com/office/drawing/2014/main" id="{9762ABCC-B2D3-E9E2-2358-B28ABF38E55A}"/>
              </a:ext>
            </a:extLst>
          </p:cNvPr>
          <p:cNvSpPr txBox="1"/>
          <p:nvPr/>
        </p:nvSpPr>
        <p:spPr>
          <a:xfrm>
            <a:off x="4796442" y="-506605"/>
            <a:ext cx="12718472" cy="369332"/>
          </a:xfrm>
          <a:prstGeom prst="rect">
            <a:avLst/>
          </a:prstGeom>
          <a:noFill/>
        </p:spPr>
        <p:txBody>
          <a:bodyPr wrap="square">
            <a:spAutoFit/>
          </a:bodyPr>
          <a:lstStyle/>
          <a:p>
            <a:r>
              <a:rPr lang="ja-JP" altLang="en-US"/>
              <a:t>https://febs.onlinelibrary.wiley.com/doi/full/10.1016/j.febslet.2010.06.010</a:t>
            </a:r>
          </a:p>
        </p:txBody>
      </p:sp>
      <p:grpSp>
        <p:nvGrpSpPr>
          <p:cNvPr id="47" name="グループ化 46">
            <a:extLst>
              <a:ext uri="{FF2B5EF4-FFF2-40B4-BE49-F238E27FC236}">
                <a16:creationId xmlns:a16="http://schemas.microsoft.com/office/drawing/2014/main" id="{CC20BA12-C31A-BE62-DF9A-B3F879C12BC1}"/>
              </a:ext>
            </a:extLst>
          </p:cNvPr>
          <p:cNvGrpSpPr/>
          <p:nvPr/>
        </p:nvGrpSpPr>
        <p:grpSpPr>
          <a:xfrm rot="20761912">
            <a:off x="-3631179" y="6826457"/>
            <a:ext cx="2891367" cy="1250400"/>
            <a:chOff x="682574" y="4823703"/>
            <a:chExt cx="2891367" cy="1250400"/>
          </a:xfrm>
        </p:grpSpPr>
        <p:sp>
          <p:nvSpPr>
            <p:cNvPr id="25" name="正方形/長方形 24">
              <a:extLst>
                <a:ext uri="{FF2B5EF4-FFF2-40B4-BE49-F238E27FC236}">
                  <a16:creationId xmlns:a16="http://schemas.microsoft.com/office/drawing/2014/main" id="{226BF0E2-EB94-EE89-A0CE-FDF15E8BA427}"/>
                </a:ext>
              </a:extLst>
            </p:cNvPr>
            <p:cNvSpPr/>
            <p:nvPr/>
          </p:nvSpPr>
          <p:spPr>
            <a:xfrm rot="20720962">
              <a:off x="682574" y="5163996"/>
              <a:ext cx="2891367" cy="565002"/>
            </a:xfrm>
            <a:prstGeom prst="rect">
              <a:avLst/>
            </a:prstGeom>
            <a:solidFill>
              <a:schemeClr val="accent2">
                <a:lumMod val="40000"/>
                <a:lumOff val="60000"/>
              </a:schemeClr>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FEDE73D4-743B-4962-D875-51F3E86B7464}"/>
                </a:ext>
              </a:extLst>
            </p:cNvPr>
            <p:cNvSpPr/>
            <p:nvPr/>
          </p:nvSpPr>
          <p:spPr>
            <a:xfrm>
              <a:off x="1022178" y="5539415"/>
              <a:ext cx="229132" cy="176061"/>
            </a:xfrm>
            <a:prstGeom prst="ellipse">
              <a:avLst/>
            </a:prstGeom>
            <a:solidFill>
              <a:schemeClr val="accent2"/>
            </a:solid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1DBB9C22-B20D-864D-4441-3EF553935A12}"/>
                </a:ext>
              </a:extLst>
            </p:cNvPr>
            <p:cNvSpPr/>
            <p:nvPr/>
          </p:nvSpPr>
          <p:spPr>
            <a:xfrm rot="19615503">
              <a:off x="1461979" y="5627445"/>
              <a:ext cx="229132" cy="176061"/>
            </a:xfrm>
            <a:prstGeom prst="ellipse">
              <a:avLst/>
            </a:prstGeom>
            <a:solidFill>
              <a:schemeClr val="accent2"/>
            </a:solid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84B9D845-CF0E-FC55-9710-E148E687F857}"/>
                </a:ext>
              </a:extLst>
            </p:cNvPr>
            <p:cNvSpPr/>
            <p:nvPr/>
          </p:nvSpPr>
          <p:spPr>
            <a:xfrm rot="19615503">
              <a:off x="1800744" y="5356070"/>
              <a:ext cx="229132" cy="176061"/>
            </a:xfrm>
            <a:prstGeom prst="ellipse">
              <a:avLst/>
            </a:prstGeom>
            <a:solidFill>
              <a:schemeClr val="accent2"/>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BBAD6119-4914-AD6E-BA6C-D69325C5B954}"/>
                </a:ext>
              </a:extLst>
            </p:cNvPr>
            <p:cNvSpPr/>
            <p:nvPr/>
          </p:nvSpPr>
          <p:spPr>
            <a:xfrm rot="19615503">
              <a:off x="2450268" y="5255328"/>
              <a:ext cx="229132" cy="176061"/>
            </a:xfrm>
            <a:prstGeom prst="ellipse">
              <a:avLst/>
            </a:prstGeom>
            <a:solidFill>
              <a:schemeClr val="accent2"/>
            </a:solid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206655FE-309B-8A68-7D0E-207E0B9ED0CF}"/>
                </a:ext>
              </a:extLst>
            </p:cNvPr>
            <p:cNvSpPr/>
            <p:nvPr/>
          </p:nvSpPr>
          <p:spPr>
            <a:xfrm rot="13827735">
              <a:off x="2955750" y="5063529"/>
              <a:ext cx="229132" cy="176061"/>
            </a:xfrm>
            <a:prstGeom prst="ellipse">
              <a:avLst/>
            </a:prstGeom>
            <a:solidFill>
              <a:schemeClr val="accent2"/>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E755A419-BC6A-AEEE-B5FB-D014E3F9C7F4}"/>
                </a:ext>
              </a:extLst>
            </p:cNvPr>
            <p:cNvSpPr/>
            <p:nvPr/>
          </p:nvSpPr>
          <p:spPr>
            <a:xfrm>
              <a:off x="840631" y="5799591"/>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E54E0801-95EC-1566-937B-8088D6D5CFD7}"/>
                </a:ext>
              </a:extLst>
            </p:cNvPr>
            <p:cNvSpPr/>
            <p:nvPr/>
          </p:nvSpPr>
          <p:spPr>
            <a:xfrm>
              <a:off x="875353" y="5539415"/>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DC9091CD-AC2F-5ABE-D31D-5033DE5B1EB3}"/>
                </a:ext>
              </a:extLst>
            </p:cNvPr>
            <p:cNvSpPr/>
            <p:nvPr/>
          </p:nvSpPr>
          <p:spPr>
            <a:xfrm>
              <a:off x="1143309" y="5763319"/>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78D9B896-EE58-202A-9349-42F0A603FC0A}"/>
                </a:ext>
              </a:extLst>
            </p:cNvPr>
            <p:cNvSpPr/>
            <p:nvPr/>
          </p:nvSpPr>
          <p:spPr>
            <a:xfrm>
              <a:off x="1349086" y="5403379"/>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1608741D-299F-2B8B-89FC-0C0777E4318C}"/>
                </a:ext>
              </a:extLst>
            </p:cNvPr>
            <p:cNvSpPr/>
            <p:nvPr/>
          </p:nvSpPr>
          <p:spPr>
            <a:xfrm>
              <a:off x="1580496" y="5467449"/>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9404F931-DC0E-FA7B-0105-9189A4CA17E6}"/>
                </a:ext>
              </a:extLst>
            </p:cNvPr>
            <p:cNvSpPr/>
            <p:nvPr/>
          </p:nvSpPr>
          <p:spPr>
            <a:xfrm>
              <a:off x="1834748" y="5620214"/>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254350B5-6F2E-9C7B-52E6-3CA0F21E17E2}"/>
                </a:ext>
              </a:extLst>
            </p:cNvPr>
            <p:cNvSpPr/>
            <p:nvPr/>
          </p:nvSpPr>
          <p:spPr>
            <a:xfrm>
              <a:off x="2079405" y="5431901"/>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4AE96287-F247-8083-DB55-A1CA8393691F}"/>
                </a:ext>
              </a:extLst>
            </p:cNvPr>
            <p:cNvSpPr/>
            <p:nvPr/>
          </p:nvSpPr>
          <p:spPr>
            <a:xfrm>
              <a:off x="2266365" y="5151559"/>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7FE8D214-4381-FE65-4F37-CC246BA53379}"/>
                </a:ext>
              </a:extLst>
            </p:cNvPr>
            <p:cNvSpPr/>
            <p:nvPr/>
          </p:nvSpPr>
          <p:spPr>
            <a:xfrm>
              <a:off x="2382066" y="5467449"/>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84B76E5-BB45-3583-CF35-F480EBBCDFC4}"/>
                </a:ext>
              </a:extLst>
            </p:cNvPr>
            <p:cNvSpPr/>
            <p:nvPr/>
          </p:nvSpPr>
          <p:spPr>
            <a:xfrm>
              <a:off x="2656959" y="5076163"/>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70D9BF3D-34BD-1362-C747-01B580967307}"/>
                </a:ext>
              </a:extLst>
            </p:cNvPr>
            <p:cNvSpPr/>
            <p:nvPr/>
          </p:nvSpPr>
          <p:spPr>
            <a:xfrm>
              <a:off x="2799850" y="5328496"/>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a:extLst>
                <a:ext uri="{FF2B5EF4-FFF2-40B4-BE49-F238E27FC236}">
                  <a16:creationId xmlns:a16="http://schemas.microsoft.com/office/drawing/2014/main" id="{65DD3A95-03B4-748B-8091-12722B872D84}"/>
                </a:ext>
              </a:extLst>
            </p:cNvPr>
            <p:cNvSpPr/>
            <p:nvPr/>
          </p:nvSpPr>
          <p:spPr>
            <a:xfrm>
              <a:off x="3127692" y="5294852"/>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B1FB08D5-E6CD-E043-99C3-65171D80FB13}"/>
                </a:ext>
              </a:extLst>
            </p:cNvPr>
            <p:cNvSpPr/>
            <p:nvPr/>
          </p:nvSpPr>
          <p:spPr>
            <a:xfrm>
              <a:off x="3281311" y="4945257"/>
              <a:ext cx="121486" cy="13090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BC42BCDC-FAE3-EAEE-F1BF-27BDFC868D28}"/>
                </a:ext>
              </a:extLst>
            </p:cNvPr>
            <p:cNvSpPr/>
            <p:nvPr/>
          </p:nvSpPr>
          <p:spPr>
            <a:xfrm rot="20720962">
              <a:off x="3468649" y="4823703"/>
              <a:ext cx="79246" cy="525600"/>
            </a:xfrm>
            <a:prstGeom prst="rect">
              <a:avLst/>
            </a:prstGeom>
            <a:solidFill>
              <a:schemeClr val="accent2">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372C9315-6DC9-05B2-0861-FD9A19300D17}"/>
                </a:ext>
              </a:extLst>
            </p:cNvPr>
            <p:cNvSpPr/>
            <p:nvPr/>
          </p:nvSpPr>
          <p:spPr>
            <a:xfrm rot="20720962">
              <a:off x="710586" y="5548503"/>
              <a:ext cx="45719" cy="525600"/>
            </a:xfrm>
            <a:prstGeom prst="rect">
              <a:avLst/>
            </a:prstGeom>
            <a:solidFill>
              <a:schemeClr val="accent2">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22" name="Picture 2" descr="インスリン注射のイラスト | かわいいフリー素材集 いらすとや">
            <a:extLst>
              <a:ext uri="{FF2B5EF4-FFF2-40B4-BE49-F238E27FC236}">
                <a16:creationId xmlns:a16="http://schemas.microsoft.com/office/drawing/2014/main" id="{A36299A5-CF8C-561C-141F-114FB002E8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4341" y="4419765"/>
            <a:ext cx="1042786" cy="1200329"/>
          </a:xfrm>
          <a:prstGeom prst="rect">
            <a:avLst/>
          </a:prstGeom>
          <a:noFill/>
          <a:extLst>
            <a:ext uri="{909E8E84-426E-40DD-AFC4-6F175D3DCCD1}">
              <a14:hiddenFill xmlns:a14="http://schemas.microsoft.com/office/drawing/2010/main">
                <a:solidFill>
                  <a:srgbClr val="FFFFFF"/>
                </a:solidFill>
              </a14:hiddenFill>
            </a:ext>
          </a:extLst>
        </p:spPr>
      </p:pic>
      <p:pic>
        <p:nvPicPr>
          <p:cNvPr id="49" name="図 48" descr="ビデオゲームのリモコン&#10;&#10;中程度の精度で自動的に生成された説明">
            <a:extLst>
              <a:ext uri="{FF2B5EF4-FFF2-40B4-BE49-F238E27FC236}">
                <a16:creationId xmlns:a16="http://schemas.microsoft.com/office/drawing/2014/main" id="{52E33525-81F6-2316-BB7B-3607A64EA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60557">
            <a:off x="787404" y="4391198"/>
            <a:ext cx="1635470" cy="1104851"/>
          </a:xfrm>
          <a:prstGeom prst="rect">
            <a:avLst/>
          </a:prstGeom>
        </p:spPr>
      </p:pic>
      <p:pic>
        <p:nvPicPr>
          <p:cNvPr id="30724" name="Picture 4" descr="不健康な腎臓のキャラクター | かわいいフリー素材集 いらすとや">
            <a:extLst>
              <a:ext uri="{FF2B5EF4-FFF2-40B4-BE49-F238E27FC236}">
                <a16:creationId xmlns:a16="http://schemas.microsoft.com/office/drawing/2014/main" id="{4D57FA27-8409-D69D-D00D-758F0CE62D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3756" y="4151890"/>
            <a:ext cx="1418879" cy="1257603"/>
          </a:xfrm>
          <a:prstGeom prst="rect">
            <a:avLst/>
          </a:prstGeom>
          <a:noFill/>
          <a:extLst>
            <a:ext uri="{909E8E84-426E-40DD-AFC4-6F175D3DCCD1}">
              <a14:hiddenFill xmlns:a14="http://schemas.microsoft.com/office/drawing/2010/main">
                <a:solidFill>
                  <a:srgbClr val="FFFFFF"/>
                </a:solidFill>
              </a14:hiddenFill>
            </a:ext>
          </a:extLst>
        </p:spPr>
      </p:pic>
      <p:sp>
        <p:nvSpPr>
          <p:cNvPr id="50" name="テキスト ボックス 49">
            <a:extLst>
              <a:ext uri="{FF2B5EF4-FFF2-40B4-BE49-F238E27FC236}">
                <a16:creationId xmlns:a16="http://schemas.microsoft.com/office/drawing/2014/main" id="{1CE4D29D-1BB7-4420-3F71-A238B771671F}"/>
              </a:ext>
            </a:extLst>
          </p:cNvPr>
          <p:cNvSpPr txBox="1"/>
          <p:nvPr/>
        </p:nvSpPr>
        <p:spPr>
          <a:xfrm>
            <a:off x="13191404" y="5759331"/>
            <a:ext cx="877163" cy="369332"/>
          </a:xfrm>
          <a:prstGeom prst="rect">
            <a:avLst/>
          </a:prstGeom>
          <a:noFill/>
        </p:spPr>
        <p:txBody>
          <a:bodyPr wrap="none" rtlCol="0">
            <a:spAutoFit/>
          </a:bodyPr>
          <a:lstStyle/>
          <a:p>
            <a:r>
              <a:rPr lang="ja-JP" altLang="en-US"/>
              <a:t>腎臓病</a:t>
            </a:r>
            <a:endParaRPr kumimoji="1" lang="ja-JP" altLang="en-US"/>
          </a:p>
        </p:txBody>
      </p:sp>
      <p:pic>
        <p:nvPicPr>
          <p:cNvPr id="30726" name="Picture 6" descr="心臓病イラスト｜無料イラスト・フリー素材なら「イラストAC」">
            <a:extLst>
              <a:ext uri="{FF2B5EF4-FFF2-40B4-BE49-F238E27FC236}">
                <a16:creationId xmlns:a16="http://schemas.microsoft.com/office/drawing/2014/main" id="{C66BEA5D-1142-36DF-1B7B-218A8AE6AF6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2388" y="4259367"/>
            <a:ext cx="1252404" cy="1252404"/>
          </a:xfrm>
          <a:prstGeom prst="rect">
            <a:avLst/>
          </a:prstGeom>
          <a:noFill/>
          <a:extLst>
            <a:ext uri="{909E8E84-426E-40DD-AFC4-6F175D3DCCD1}">
              <a14:hiddenFill xmlns:a14="http://schemas.microsoft.com/office/drawing/2010/main">
                <a:solidFill>
                  <a:srgbClr val="FFFFFF"/>
                </a:solidFill>
              </a14:hiddenFill>
            </a:ext>
          </a:extLst>
        </p:spPr>
      </p:pic>
      <p:sp>
        <p:nvSpPr>
          <p:cNvPr id="52" name="山形 51">
            <a:extLst>
              <a:ext uri="{FF2B5EF4-FFF2-40B4-BE49-F238E27FC236}">
                <a16:creationId xmlns:a16="http://schemas.microsoft.com/office/drawing/2014/main" id="{91C9930A-0601-C6F7-92FF-EDE445D1C004}"/>
              </a:ext>
            </a:extLst>
          </p:cNvPr>
          <p:cNvSpPr/>
          <p:nvPr/>
        </p:nvSpPr>
        <p:spPr>
          <a:xfrm>
            <a:off x="8096178" y="5137116"/>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53" name="山形 52">
            <a:extLst>
              <a:ext uri="{FF2B5EF4-FFF2-40B4-BE49-F238E27FC236}">
                <a16:creationId xmlns:a16="http://schemas.microsoft.com/office/drawing/2014/main" id="{E41D9528-DD9A-F6D8-9323-3083C5E1AA80}"/>
              </a:ext>
            </a:extLst>
          </p:cNvPr>
          <p:cNvSpPr/>
          <p:nvPr/>
        </p:nvSpPr>
        <p:spPr>
          <a:xfrm>
            <a:off x="4371328" y="5174320"/>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54" name="テキスト ボックス 53">
            <a:extLst>
              <a:ext uri="{FF2B5EF4-FFF2-40B4-BE49-F238E27FC236}">
                <a16:creationId xmlns:a16="http://schemas.microsoft.com/office/drawing/2014/main" id="{832182D7-18D2-DA2E-918A-3464E00CE4C7}"/>
              </a:ext>
            </a:extLst>
          </p:cNvPr>
          <p:cNvSpPr txBox="1"/>
          <p:nvPr/>
        </p:nvSpPr>
        <p:spPr>
          <a:xfrm>
            <a:off x="546100" y="1037164"/>
            <a:ext cx="707245" cy="400110"/>
          </a:xfrm>
          <a:prstGeom prst="rect">
            <a:avLst/>
          </a:prstGeom>
          <a:noFill/>
        </p:spPr>
        <p:txBody>
          <a:bodyPr wrap="none" rtlCol="0">
            <a:spAutoFit/>
          </a:bodyPr>
          <a:lstStyle/>
          <a:p>
            <a:r>
              <a:rPr kumimoji="1" lang="ja-JP" altLang="en-US" sz="2000" b="1"/>
              <a:t>肥満</a:t>
            </a:r>
          </a:p>
        </p:txBody>
      </p:sp>
      <p:pic>
        <p:nvPicPr>
          <p:cNvPr id="30728" name="Picture 8" descr="ビール腹の人のイラスト（男性）">
            <a:extLst>
              <a:ext uri="{FF2B5EF4-FFF2-40B4-BE49-F238E27FC236}">
                <a16:creationId xmlns:a16="http://schemas.microsoft.com/office/drawing/2014/main" id="{E87E6DF7-5AE4-DE03-E8E3-57F12BFB7A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100" y="2038055"/>
            <a:ext cx="1189415" cy="1520019"/>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F202A331-8305-ECBD-E365-4080AFD95BF0}"/>
              </a:ext>
            </a:extLst>
          </p:cNvPr>
          <p:cNvSpPr txBox="1"/>
          <p:nvPr/>
        </p:nvSpPr>
        <p:spPr>
          <a:xfrm>
            <a:off x="1508915" y="2460442"/>
            <a:ext cx="2762707" cy="8695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a:t>脂肪細胞の増加、肥大</a:t>
            </a:r>
            <a:endParaRPr kumimoji="1" lang="en-US" altLang="ja-JP" dirty="0"/>
          </a:p>
          <a:p>
            <a:pPr marL="285750" indent="-285750">
              <a:lnSpc>
                <a:spcPct val="150000"/>
              </a:lnSpc>
              <a:buFont typeface="Arial" panose="020B0604020202020204" pitchFamily="34" charset="0"/>
              <a:buChar char="•"/>
            </a:pPr>
            <a:r>
              <a:rPr lang="ja-JP" altLang="en-US"/>
              <a:t>肝臓への脂質蓄積</a:t>
            </a:r>
            <a:endParaRPr kumimoji="1" lang="ja-JP" altLang="en-US"/>
          </a:p>
        </p:txBody>
      </p:sp>
      <p:sp>
        <p:nvSpPr>
          <p:cNvPr id="56" name="テキスト ボックス 55">
            <a:extLst>
              <a:ext uri="{FF2B5EF4-FFF2-40B4-BE49-F238E27FC236}">
                <a16:creationId xmlns:a16="http://schemas.microsoft.com/office/drawing/2014/main" id="{645C9590-41D5-A188-1D78-F128B41A4D7E}"/>
              </a:ext>
            </a:extLst>
          </p:cNvPr>
          <p:cNvSpPr txBox="1"/>
          <p:nvPr/>
        </p:nvSpPr>
        <p:spPr>
          <a:xfrm>
            <a:off x="546100" y="1571855"/>
            <a:ext cx="3285604" cy="369332"/>
          </a:xfrm>
          <a:prstGeom prst="rect">
            <a:avLst/>
          </a:prstGeom>
          <a:noFill/>
        </p:spPr>
        <p:txBody>
          <a:bodyPr wrap="square" rtlCol="0">
            <a:spAutoFit/>
          </a:bodyPr>
          <a:lstStyle/>
          <a:p>
            <a:r>
              <a:rPr kumimoji="1" lang="ja-JP" altLang="en-US"/>
              <a:t>体脂肪が過剰に蓄積した状態</a:t>
            </a:r>
          </a:p>
        </p:txBody>
      </p:sp>
      <p:sp>
        <p:nvSpPr>
          <p:cNvPr id="57" name="テキスト ボックス 56">
            <a:extLst>
              <a:ext uri="{FF2B5EF4-FFF2-40B4-BE49-F238E27FC236}">
                <a16:creationId xmlns:a16="http://schemas.microsoft.com/office/drawing/2014/main" id="{49AA4C82-1E6B-BA96-CB5E-71BA67C52B79}"/>
              </a:ext>
            </a:extLst>
          </p:cNvPr>
          <p:cNvSpPr txBox="1"/>
          <p:nvPr/>
        </p:nvSpPr>
        <p:spPr>
          <a:xfrm>
            <a:off x="10322090" y="-3277923"/>
            <a:ext cx="4844596" cy="1477328"/>
          </a:xfrm>
          <a:prstGeom prst="rect">
            <a:avLst/>
          </a:prstGeom>
          <a:noFill/>
        </p:spPr>
        <p:txBody>
          <a:bodyPr wrap="none" rtlCol="0">
            <a:spAutoFit/>
          </a:bodyPr>
          <a:lstStyle/>
          <a:p>
            <a:r>
              <a:rPr kumimoji="1" lang="ja-JP" altLang="en-US"/>
              <a:t>肥大した脂肪細胞はアディポカインを分泌する</a:t>
            </a:r>
            <a:endParaRPr kumimoji="1" lang="en-US" altLang="ja-JP" dirty="0"/>
          </a:p>
          <a:p>
            <a:r>
              <a:rPr lang="ja-JP" altLang="en-US"/>
              <a:t>これがインスリンシグナル伝達を直接妨害する</a:t>
            </a:r>
            <a:endParaRPr lang="en-US" altLang="ja-JP" dirty="0"/>
          </a:p>
          <a:p>
            <a:endParaRPr kumimoji="1" lang="en-US" altLang="ja-JP" dirty="0"/>
          </a:p>
          <a:p>
            <a:r>
              <a:rPr lang="ja-JP" altLang="en-US"/>
              <a:t>また、マクロファージを動員する</a:t>
            </a:r>
            <a:endParaRPr lang="en-US" altLang="ja-JP" dirty="0"/>
          </a:p>
          <a:p>
            <a:r>
              <a:rPr kumimoji="1" lang="ja-JP" altLang="en-US"/>
              <a:t>脂肪細胞のインスリン抵抗性をさらに悪化させる</a:t>
            </a:r>
          </a:p>
        </p:txBody>
      </p:sp>
      <p:sp>
        <p:nvSpPr>
          <p:cNvPr id="58" name="テキスト ボックス 57">
            <a:extLst>
              <a:ext uri="{FF2B5EF4-FFF2-40B4-BE49-F238E27FC236}">
                <a16:creationId xmlns:a16="http://schemas.microsoft.com/office/drawing/2014/main" id="{59D60AC5-9803-0FFD-7FEA-61BCC47F394A}"/>
              </a:ext>
            </a:extLst>
          </p:cNvPr>
          <p:cNvSpPr txBox="1"/>
          <p:nvPr/>
        </p:nvSpPr>
        <p:spPr>
          <a:xfrm>
            <a:off x="4853753" y="1477884"/>
            <a:ext cx="4273927" cy="2116028"/>
          </a:xfrm>
          <a:prstGeom prst="rect">
            <a:avLst/>
          </a:prstGeom>
          <a:noFill/>
        </p:spPr>
        <p:txBody>
          <a:bodyPr wrap="none" rtlCol="0">
            <a:spAutoFit/>
          </a:bodyPr>
          <a:lstStyle/>
          <a:p>
            <a:pPr>
              <a:lnSpc>
                <a:spcPct val="150000"/>
              </a:lnSpc>
            </a:pPr>
            <a:r>
              <a:rPr kumimoji="1" lang="ja-JP" altLang="en-US" b="1"/>
              <a:t>肥大した脂肪細胞</a:t>
            </a:r>
            <a:endParaRPr kumimoji="1" lang="en-US" altLang="ja-JP" b="1" dirty="0"/>
          </a:p>
          <a:p>
            <a:pPr marL="285750" indent="-285750">
              <a:lnSpc>
                <a:spcPct val="150000"/>
              </a:lnSpc>
              <a:buFont typeface="Arial" panose="020B0604020202020204" pitchFamily="34" charset="0"/>
              <a:buChar char="•"/>
            </a:pPr>
            <a:r>
              <a:rPr lang="ja-JP" altLang="en-US"/>
              <a:t>アディポカインの分泌</a:t>
            </a:r>
            <a:endParaRPr lang="en-US" altLang="ja-JP" dirty="0"/>
          </a:p>
          <a:p>
            <a:pPr>
              <a:lnSpc>
                <a:spcPct val="150000"/>
              </a:lnSpc>
            </a:pPr>
            <a:r>
              <a:rPr lang="en-US" altLang="ja-JP" dirty="0"/>
              <a:t>     </a:t>
            </a:r>
            <a:r>
              <a:rPr lang="ja-JP" altLang="en-US"/>
              <a:t>→</a:t>
            </a:r>
            <a:r>
              <a:rPr lang="en-US" altLang="ja-JP" dirty="0"/>
              <a:t> </a:t>
            </a:r>
            <a:r>
              <a:rPr lang="ja-JP" altLang="en-US"/>
              <a:t>インスリンシグナル伝達を直接妨害</a:t>
            </a:r>
            <a:endParaRPr lang="en-US" altLang="ja-JP" dirty="0"/>
          </a:p>
          <a:p>
            <a:pPr marL="285750" indent="-285750">
              <a:lnSpc>
                <a:spcPct val="150000"/>
              </a:lnSpc>
              <a:buFont typeface="Arial" panose="020B0604020202020204" pitchFamily="34" charset="0"/>
              <a:buChar char="•"/>
            </a:pPr>
            <a:r>
              <a:rPr kumimoji="1" lang="ja-JP" altLang="en-US"/>
              <a:t>マクロファージの動員</a:t>
            </a:r>
            <a:endParaRPr kumimoji="1" lang="en-US" altLang="ja-JP" dirty="0"/>
          </a:p>
          <a:p>
            <a:pPr>
              <a:lnSpc>
                <a:spcPct val="150000"/>
              </a:lnSpc>
            </a:pPr>
            <a:r>
              <a:rPr lang="en-US" altLang="ja-JP" dirty="0"/>
              <a:t>     </a:t>
            </a:r>
            <a:r>
              <a:rPr lang="ja-JP" altLang="en-US"/>
              <a:t>→</a:t>
            </a:r>
            <a:r>
              <a:rPr lang="en-US" altLang="ja-JP" dirty="0"/>
              <a:t> </a:t>
            </a:r>
            <a:r>
              <a:rPr lang="ja-JP" altLang="en-US"/>
              <a:t>脂肪細胞のインスリン抵抗性を悪化</a:t>
            </a:r>
            <a:endParaRPr kumimoji="1" lang="ja-JP" altLang="en-US"/>
          </a:p>
        </p:txBody>
      </p:sp>
      <p:sp>
        <p:nvSpPr>
          <p:cNvPr id="60" name="テキスト ボックス 59">
            <a:extLst>
              <a:ext uri="{FF2B5EF4-FFF2-40B4-BE49-F238E27FC236}">
                <a16:creationId xmlns:a16="http://schemas.microsoft.com/office/drawing/2014/main" id="{E2812B4A-AB7C-FD92-25EA-A2D5A209FAD9}"/>
              </a:ext>
            </a:extLst>
          </p:cNvPr>
          <p:cNvSpPr txBox="1"/>
          <p:nvPr/>
        </p:nvSpPr>
        <p:spPr>
          <a:xfrm>
            <a:off x="9780783" y="2372670"/>
            <a:ext cx="2069797" cy="461665"/>
          </a:xfrm>
          <a:prstGeom prst="rect">
            <a:avLst/>
          </a:prstGeom>
          <a:noFill/>
        </p:spPr>
        <p:txBody>
          <a:bodyPr wrap="none" rtlCol="0">
            <a:spAutoFit/>
          </a:bodyPr>
          <a:lstStyle/>
          <a:p>
            <a:r>
              <a:rPr kumimoji="1" lang="ja-JP" altLang="en-US" sz="2400" b="1" u="sng"/>
              <a:t>糖尿病の発症</a:t>
            </a:r>
          </a:p>
        </p:txBody>
      </p:sp>
      <p:sp>
        <p:nvSpPr>
          <p:cNvPr id="61" name="テキスト ボックス 60">
            <a:extLst>
              <a:ext uri="{FF2B5EF4-FFF2-40B4-BE49-F238E27FC236}">
                <a16:creationId xmlns:a16="http://schemas.microsoft.com/office/drawing/2014/main" id="{90DB4F32-0DDB-F2BA-3705-558BFA149B20}"/>
              </a:ext>
            </a:extLst>
          </p:cNvPr>
          <p:cNvSpPr txBox="1"/>
          <p:nvPr/>
        </p:nvSpPr>
        <p:spPr>
          <a:xfrm>
            <a:off x="9842012" y="2936613"/>
            <a:ext cx="2100226" cy="646331"/>
          </a:xfrm>
          <a:prstGeom prst="rect">
            <a:avLst/>
          </a:prstGeom>
          <a:noFill/>
        </p:spPr>
        <p:txBody>
          <a:bodyPr wrap="square" rtlCol="0">
            <a:spAutoFit/>
          </a:bodyPr>
          <a:lstStyle/>
          <a:p>
            <a:r>
              <a:rPr kumimoji="1" lang="ja-JP" altLang="en-US"/>
              <a:t>米国では患者の</a:t>
            </a:r>
            <a:r>
              <a:rPr kumimoji="1" lang="en-US" altLang="ja-JP" dirty="0"/>
              <a:t>90%</a:t>
            </a:r>
            <a:r>
              <a:rPr kumimoji="1" lang="ja-JP" altLang="en-US"/>
              <a:t>以上が肥満</a:t>
            </a:r>
          </a:p>
        </p:txBody>
      </p:sp>
      <p:sp>
        <p:nvSpPr>
          <p:cNvPr id="62" name="山形 61">
            <a:extLst>
              <a:ext uri="{FF2B5EF4-FFF2-40B4-BE49-F238E27FC236}">
                <a16:creationId xmlns:a16="http://schemas.microsoft.com/office/drawing/2014/main" id="{A385C546-73B1-0746-3A57-1FC19D1E4603}"/>
              </a:ext>
            </a:extLst>
          </p:cNvPr>
          <p:cNvSpPr/>
          <p:nvPr/>
        </p:nvSpPr>
        <p:spPr>
          <a:xfrm>
            <a:off x="4376122" y="2426875"/>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63" name="山形 62">
            <a:extLst>
              <a:ext uri="{FF2B5EF4-FFF2-40B4-BE49-F238E27FC236}">
                <a16:creationId xmlns:a16="http://schemas.microsoft.com/office/drawing/2014/main" id="{E973FB20-3820-3D3F-4E5B-AEE41ADCFC8D}"/>
              </a:ext>
            </a:extLst>
          </p:cNvPr>
          <p:cNvSpPr/>
          <p:nvPr/>
        </p:nvSpPr>
        <p:spPr>
          <a:xfrm>
            <a:off x="9278063" y="2426875"/>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30720" name="テキスト ボックス 30719">
            <a:extLst>
              <a:ext uri="{FF2B5EF4-FFF2-40B4-BE49-F238E27FC236}">
                <a16:creationId xmlns:a16="http://schemas.microsoft.com/office/drawing/2014/main" id="{8D76D20E-A81D-3ADB-8EA8-FBBD70FB6F52}"/>
              </a:ext>
            </a:extLst>
          </p:cNvPr>
          <p:cNvSpPr txBox="1"/>
          <p:nvPr/>
        </p:nvSpPr>
        <p:spPr>
          <a:xfrm>
            <a:off x="8514310" y="3696190"/>
            <a:ext cx="3756156" cy="338554"/>
          </a:xfrm>
          <a:prstGeom prst="rect">
            <a:avLst/>
          </a:prstGeom>
          <a:noFill/>
        </p:spPr>
        <p:txBody>
          <a:bodyPr wrap="none" rtlCol="0">
            <a:spAutoFit/>
          </a:bodyPr>
          <a:lstStyle/>
          <a:p>
            <a:r>
              <a:rPr kumimoji="1" lang="en-US" altLang="ja-JP" sz="1600" dirty="0"/>
              <a:t>[S. </a:t>
            </a:r>
            <a:r>
              <a:rPr kumimoji="1" lang="en-US" altLang="ja-JP" sz="1600" dirty="0" err="1"/>
              <a:t>Mandrup</a:t>
            </a:r>
            <a:r>
              <a:rPr kumimoji="1" lang="en-US" altLang="ja-JP" sz="1600" dirty="0"/>
              <a:t> </a:t>
            </a:r>
            <a:r>
              <a:rPr kumimoji="1" lang="en-US" altLang="ja-JP" sz="1600" i="1" dirty="0"/>
              <a:t>et al., </a:t>
            </a:r>
            <a:r>
              <a:rPr kumimoji="1" lang="en-US" altLang="ja-JP" sz="1600" dirty="0"/>
              <a:t>FEBS journal, 2010]</a:t>
            </a:r>
            <a:endParaRPr kumimoji="1" lang="ja-JP" altLang="en-US" sz="1600"/>
          </a:p>
        </p:txBody>
      </p:sp>
      <p:sp>
        <p:nvSpPr>
          <p:cNvPr id="30721" name="テキスト ボックス 30720">
            <a:extLst>
              <a:ext uri="{FF2B5EF4-FFF2-40B4-BE49-F238E27FC236}">
                <a16:creationId xmlns:a16="http://schemas.microsoft.com/office/drawing/2014/main" id="{F5913BD0-0677-9CD6-D14E-6BA05F7304D3}"/>
              </a:ext>
            </a:extLst>
          </p:cNvPr>
          <p:cNvSpPr txBox="1"/>
          <p:nvPr/>
        </p:nvSpPr>
        <p:spPr>
          <a:xfrm>
            <a:off x="9309682" y="6492620"/>
            <a:ext cx="2863284" cy="338554"/>
          </a:xfrm>
          <a:prstGeom prst="rect">
            <a:avLst/>
          </a:prstGeom>
          <a:noFill/>
        </p:spPr>
        <p:txBody>
          <a:bodyPr wrap="none" rtlCol="0">
            <a:spAutoFit/>
          </a:bodyPr>
          <a:lstStyle/>
          <a:p>
            <a:r>
              <a:rPr kumimoji="1" lang="en-US" altLang="ja-JP" sz="1600" dirty="0"/>
              <a:t>[</a:t>
            </a:r>
            <a:r>
              <a:rPr kumimoji="1" lang="en-US" altLang="ja-JP" sz="1600" dirty="0" err="1"/>
              <a:t>Micael</a:t>
            </a:r>
            <a:r>
              <a:rPr kumimoji="1" lang="en-US" altLang="ja-JP" sz="1600" dirty="0"/>
              <a:t> Wolfe, </a:t>
            </a:r>
            <a:r>
              <a:rPr kumimoji="1" lang="en-US" altLang="ja-JP" sz="1600" dirty="0" err="1"/>
              <a:t>xPharm</a:t>
            </a:r>
            <a:r>
              <a:rPr kumimoji="1" lang="en-US" altLang="ja-JP" sz="1600" dirty="0"/>
              <a:t>, 2007]</a:t>
            </a:r>
            <a:endParaRPr kumimoji="1" lang="ja-JP" altLang="en-US" sz="1600"/>
          </a:p>
        </p:txBody>
      </p:sp>
    </p:spTree>
    <p:extLst>
      <p:ext uri="{BB962C8B-B14F-4D97-AF65-F5344CB8AC3E}">
        <p14:creationId xmlns:p14="http://schemas.microsoft.com/office/powerpoint/2010/main" val="3575100251"/>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80BBDA8-E835-839E-5060-1971B37BF582}"/>
              </a:ext>
            </a:extLst>
          </p:cNvPr>
          <p:cNvSpPr/>
          <p:nvPr/>
        </p:nvSpPr>
        <p:spPr>
          <a:xfrm>
            <a:off x="0" y="841438"/>
            <a:ext cx="12192000" cy="60165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DF4F4445-CCF0-9306-D595-C0435A69EBDD}"/>
              </a:ext>
            </a:extLst>
          </p:cNvPr>
          <p:cNvSpPr>
            <a:spLocks noGrp="1"/>
          </p:cNvSpPr>
          <p:nvPr>
            <p:ph type="body" sz="quarter" idx="11"/>
          </p:nvPr>
        </p:nvSpPr>
        <p:spPr/>
        <p:txBody>
          <a:bodyPr>
            <a:normAutofit lnSpcReduction="10000"/>
          </a:bodyPr>
          <a:lstStyle/>
          <a:p>
            <a:r>
              <a:rPr kumimoji="1" lang="en-US" altLang="ja-JP" dirty="0"/>
              <a:t>Fig3 Ligand design</a:t>
            </a:r>
            <a:endParaRPr kumimoji="1" lang="ja-JP" altLang="en-US"/>
          </a:p>
        </p:txBody>
      </p:sp>
      <p:pic>
        <p:nvPicPr>
          <p:cNvPr id="5122" name="Picture 2" descr="Fig. 3">
            <a:extLst>
              <a:ext uri="{FF2B5EF4-FFF2-40B4-BE49-F238E27FC236}">
                <a16:creationId xmlns:a16="http://schemas.microsoft.com/office/drawing/2014/main" id="{A2BAF04B-A34C-5F22-4BC9-6BB6BFAA5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35" y="841438"/>
            <a:ext cx="10347930" cy="6016562"/>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8D2ACE35-75EB-08BA-DED8-069721C22270}"/>
              </a:ext>
            </a:extLst>
          </p:cNvPr>
          <p:cNvSpPr/>
          <p:nvPr/>
        </p:nvSpPr>
        <p:spPr>
          <a:xfrm>
            <a:off x="922034" y="841438"/>
            <a:ext cx="10347930" cy="4021507"/>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3091DC-8DBE-DA42-597C-51F38F201824}"/>
              </a:ext>
            </a:extLst>
          </p:cNvPr>
          <p:cNvSpPr txBox="1"/>
          <p:nvPr/>
        </p:nvSpPr>
        <p:spPr>
          <a:xfrm>
            <a:off x="1168559" y="1134601"/>
            <a:ext cx="7061040" cy="869533"/>
          </a:xfrm>
          <a:prstGeom prst="rect">
            <a:avLst/>
          </a:prstGeom>
          <a:noFill/>
        </p:spPr>
        <p:txBody>
          <a:bodyPr wrap="square" rtlCol="0">
            <a:spAutoFit/>
          </a:bodyPr>
          <a:lstStyle/>
          <a:p>
            <a:pPr>
              <a:lnSpc>
                <a:spcPct val="150000"/>
              </a:lnSpc>
            </a:pPr>
            <a:r>
              <a:rPr lang="ja-JP" altLang="en-US"/>
              <a:t>生成→予測→抽出の流れを</a:t>
            </a:r>
            <a:r>
              <a:rPr lang="en-US" altLang="ja-JP" dirty="0"/>
              <a:t>3</a:t>
            </a:r>
            <a:r>
              <a:rPr lang="ja-JP" altLang="en-US"/>
              <a:t>回実行</a:t>
            </a:r>
            <a:endParaRPr lang="en-US" altLang="ja-JP" dirty="0"/>
          </a:p>
          <a:p>
            <a:pPr>
              <a:lnSpc>
                <a:spcPct val="150000"/>
              </a:lnSpc>
            </a:pPr>
            <a:r>
              <a:rPr lang="ja-JP" altLang="en-US"/>
              <a:t>最後に予測したペプチドが螺旋構造を持つようにフィルタリング</a:t>
            </a:r>
            <a:endParaRPr kumimoji="1" lang="en-US" altLang="ja-JP" dirty="0"/>
          </a:p>
        </p:txBody>
      </p:sp>
      <p:sp>
        <p:nvSpPr>
          <p:cNvPr id="2" name="テキスト ボックス 1">
            <a:extLst>
              <a:ext uri="{FF2B5EF4-FFF2-40B4-BE49-F238E27FC236}">
                <a16:creationId xmlns:a16="http://schemas.microsoft.com/office/drawing/2014/main" id="{0CF83889-072D-6B91-2EB8-F5451A18F9F9}"/>
              </a:ext>
            </a:extLst>
          </p:cNvPr>
          <p:cNvSpPr txBox="1"/>
          <p:nvPr/>
        </p:nvSpPr>
        <p:spPr>
          <a:xfrm>
            <a:off x="1168559" y="2341663"/>
            <a:ext cx="7061041" cy="1700530"/>
          </a:xfrm>
          <a:prstGeom prst="rect">
            <a:avLst/>
          </a:prstGeom>
          <a:noFill/>
        </p:spPr>
        <p:txBody>
          <a:bodyPr wrap="square" rtlCol="0">
            <a:spAutoFit/>
          </a:bodyPr>
          <a:lstStyle/>
          <a:p>
            <a:pPr>
              <a:lnSpc>
                <a:spcPct val="150000"/>
              </a:lnSpc>
            </a:pPr>
            <a:r>
              <a:rPr lang="ja-JP" altLang="en-US"/>
              <a:t>各カテゴリで、</a:t>
            </a:r>
            <a:endParaRPr lang="en-US" altLang="ja-JP" dirty="0"/>
          </a:p>
          <a:p>
            <a:pPr marL="285750" indent="-285750">
              <a:lnSpc>
                <a:spcPct val="150000"/>
              </a:lnSpc>
              <a:buFont typeface="Arial" panose="020B0604020202020204" pitchFamily="34" charset="0"/>
              <a:buChar char="•"/>
            </a:pPr>
            <a:r>
              <a:rPr lang="ja-JP" altLang="en-US"/>
              <a:t>第三世代から</a:t>
            </a:r>
            <a:r>
              <a:rPr lang="en-US" altLang="ja-JP" dirty="0"/>
              <a:t>4</a:t>
            </a:r>
            <a:r>
              <a:rPr lang="ja-JP" altLang="en-US"/>
              <a:t>つ</a:t>
            </a:r>
            <a:r>
              <a:rPr lang="en-US" altLang="ja-JP" dirty="0"/>
              <a:t>(</a:t>
            </a:r>
            <a:r>
              <a:rPr lang="ja-JP" altLang="en-US"/>
              <a:t>トレーニングデータから</a:t>
            </a:r>
            <a:r>
              <a:rPr lang="en-US" altLang="ja-JP" dirty="0"/>
              <a:t>3</a:t>
            </a:r>
            <a:r>
              <a:rPr lang="ja-JP" altLang="en-US"/>
              <a:t>点残基置換したもの</a:t>
            </a:r>
            <a:r>
              <a:rPr lang="en-US" altLang="ja-JP" dirty="0"/>
              <a:t>)</a:t>
            </a:r>
          </a:p>
          <a:p>
            <a:pPr marL="285750" indent="-285750">
              <a:lnSpc>
                <a:spcPct val="150000"/>
              </a:lnSpc>
              <a:buFont typeface="Arial" panose="020B0604020202020204" pitchFamily="34" charset="0"/>
              <a:buChar char="•"/>
            </a:pPr>
            <a:r>
              <a:rPr kumimoji="1" lang="ja-JP" altLang="en-US"/>
              <a:t>第一世代から</a:t>
            </a:r>
            <a:r>
              <a:rPr kumimoji="1" lang="en-US" altLang="ja-JP" dirty="0"/>
              <a:t>1</a:t>
            </a:r>
            <a:r>
              <a:rPr kumimoji="1" lang="ja-JP" altLang="en-US"/>
              <a:t>つ</a:t>
            </a:r>
            <a:r>
              <a:rPr kumimoji="1" lang="en-US" altLang="ja-JP" dirty="0"/>
              <a:t>(</a:t>
            </a:r>
            <a:r>
              <a:rPr lang="ja-JP" altLang="en-US"/>
              <a:t>トレーニングデータから</a:t>
            </a:r>
            <a:r>
              <a:rPr lang="en-US" altLang="ja-JP" dirty="0"/>
              <a:t>1</a:t>
            </a:r>
            <a:r>
              <a:rPr lang="ja-JP" altLang="en-US"/>
              <a:t>点残基置換したもの</a:t>
            </a:r>
            <a:r>
              <a:rPr kumimoji="1" lang="en-US" altLang="ja-JP" dirty="0"/>
              <a:t>)</a:t>
            </a:r>
          </a:p>
          <a:p>
            <a:pPr>
              <a:lnSpc>
                <a:spcPct val="150000"/>
              </a:lnSpc>
            </a:pPr>
            <a:r>
              <a:rPr lang="ja-JP" altLang="en-US"/>
              <a:t>の計</a:t>
            </a:r>
            <a:r>
              <a:rPr lang="en-US" altLang="ja-JP" dirty="0"/>
              <a:t>5</a:t>
            </a:r>
            <a:r>
              <a:rPr lang="ja-JP" altLang="en-US"/>
              <a:t>つを抽出</a:t>
            </a:r>
            <a:endParaRPr kumimoji="1" lang="en-US" altLang="ja-JP" dirty="0"/>
          </a:p>
        </p:txBody>
      </p:sp>
      <p:sp>
        <p:nvSpPr>
          <p:cNvPr id="3" name="テキスト ボックス 2">
            <a:extLst>
              <a:ext uri="{FF2B5EF4-FFF2-40B4-BE49-F238E27FC236}">
                <a16:creationId xmlns:a16="http://schemas.microsoft.com/office/drawing/2014/main" id="{6739329E-445D-3BBC-0247-4FC5812FB0D5}"/>
              </a:ext>
            </a:extLst>
          </p:cNvPr>
          <p:cNvSpPr txBox="1"/>
          <p:nvPr/>
        </p:nvSpPr>
        <p:spPr>
          <a:xfrm>
            <a:off x="7162195" y="4134873"/>
            <a:ext cx="5165357" cy="464038"/>
          </a:xfrm>
          <a:prstGeom prst="rect">
            <a:avLst/>
          </a:prstGeom>
          <a:noFill/>
        </p:spPr>
        <p:txBody>
          <a:bodyPr wrap="square" rtlCol="0">
            <a:spAutoFit/>
          </a:bodyPr>
          <a:lstStyle/>
          <a:p>
            <a:pPr>
              <a:lnSpc>
                <a:spcPct val="150000"/>
              </a:lnSpc>
            </a:pPr>
            <a:r>
              <a:rPr lang="ja-JP" altLang="en-US"/>
              <a:t>得られた</a:t>
            </a:r>
            <a:r>
              <a:rPr lang="en-US" altLang="ja-JP" dirty="0"/>
              <a:t>5×3=15</a:t>
            </a:r>
            <a:r>
              <a:rPr lang="ja-JP" altLang="en-US"/>
              <a:t>個を</a:t>
            </a:r>
            <a:r>
              <a:rPr lang="en-US" altLang="ja-JP" dirty="0"/>
              <a:t>in vitro</a:t>
            </a:r>
            <a:r>
              <a:rPr lang="ja-JP" altLang="en-US"/>
              <a:t>でテスト</a:t>
            </a:r>
            <a:endParaRPr lang="en-US" altLang="ja-JP" dirty="0"/>
          </a:p>
        </p:txBody>
      </p:sp>
      <p:cxnSp>
        <p:nvCxnSpPr>
          <p:cNvPr id="8" name="直線コネクタ 7">
            <a:extLst>
              <a:ext uri="{FF2B5EF4-FFF2-40B4-BE49-F238E27FC236}">
                <a16:creationId xmlns:a16="http://schemas.microsoft.com/office/drawing/2014/main" id="{1D36A910-EFFD-6F64-E188-2269CFFCCECE}"/>
              </a:ext>
            </a:extLst>
          </p:cNvPr>
          <p:cNvCxnSpPr>
            <a:cxnSpLocks/>
          </p:cNvCxnSpPr>
          <p:nvPr/>
        </p:nvCxnSpPr>
        <p:spPr>
          <a:xfrm flipH="1" flipV="1">
            <a:off x="9113003" y="4741390"/>
            <a:ext cx="254301" cy="496053"/>
          </a:xfrm>
          <a:prstGeom prst="line">
            <a:avLst/>
          </a:prstGeom>
          <a:ln>
            <a:headEnd type="oval" w="lg" len="lg"/>
          </a:ln>
          <a:effectLst>
            <a:glow rad="88900">
              <a:srgbClr val="FFFFFF">
                <a:alpha val="87000"/>
              </a:srgb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5277634"/>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67FCE-629B-3B61-24F4-106468C4C554}"/>
              </a:ext>
            </a:extLst>
          </p:cNvPr>
          <p:cNvSpPr>
            <a:spLocks noGrp="1"/>
          </p:cNvSpPr>
          <p:nvPr>
            <p:ph type="title"/>
          </p:nvPr>
        </p:nvSpPr>
        <p:spPr/>
        <p:txBody>
          <a:bodyPr/>
          <a:lstStyle/>
          <a:p>
            <a:r>
              <a:rPr lang="ja-JP" altLang="en-US"/>
              <a:t>デュアルアゴニストと、</a:t>
            </a:r>
            <a:r>
              <a:rPr lang="en-US" altLang="ja-JP" dirty="0"/>
              <a:t>GLP-1R</a:t>
            </a:r>
            <a:r>
              <a:rPr lang="ja-JP" altLang="en-US"/>
              <a:t>選択的アゴニストで、正確な予測が確認</a:t>
            </a:r>
            <a:endParaRPr kumimoji="1" lang="ja-JP" altLang="en-US"/>
          </a:p>
        </p:txBody>
      </p:sp>
      <p:sp>
        <p:nvSpPr>
          <p:cNvPr id="3" name="コンテンツ プレースホルダー 2">
            <a:extLst>
              <a:ext uri="{FF2B5EF4-FFF2-40B4-BE49-F238E27FC236}">
                <a16:creationId xmlns:a16="http://schemas.microsoft.com/office/drawing/2014/main" id="{F3EB67B4-BC1B-AB3E-0D96-BC8BC2541E75}"/>
              </a:ext>
            </a:extLst>
          </p:cNvPr>
          <p:cNvSpPr>
            <a:spLocks noGrp="1"/>
          </p:cNvSpPr>
          <p:nvPr>
            <p:ph idx="1"/>
          </p:nvPr>
        </p:nvSpPr>
        <p:spPr>
          <a:xfrm>
            <a:off x="546101" y="1038484"/>
            <a:ext cx="7890534" cy="1522864"/>
          </a:xfrm>
        </p:spPr>
        <p:txBody>
          <a:bodyPr/>
          <a:lstStyle/>
          <a:p>
            <a:pPr marL="0" indent="0">
              <a:buNone/>
            </a:pPr>
            <a:r>
              <a:rPr lang="ja-JP" altLang="en-US"/>
              <a:t>デザインした計</a:t>
            </a:r>
            <a:r>
              <a:rPr lang="en-US" altLang="ja-JP" dirty="0"/>
              <a:t>15</a:t>
            </a:r>
            <a:r>
              <a:rPr lang="ja-JP" altLang="en-US"/>
              <a:t>個のペプチドを</a:t>
            </a:r>
            <a:r>
              <a:rPr kumimoji="1" lang="ja-JP" altLang="en-US"/>
              <a:t>合成して評価し予測値と比較</a:t>
            </a:r>
            <a:endParaRPr lang="en-US" altLang="ja-JP" dirty="0"/>
          </a:p>
          <a:p>
            <a:pPr marL="0" indent="0">
              <a:buNone/>
            </a:pPr>
            <a:r>
              <a:rPr lang="ja-JP" altLang="en-US" sz="1800" b="0"/>
              <a:t>トレーニングデータ作成時と同様に、</a:t>
            </a:r>
            <a:r>
              <a:rPr lang="en-US" altLang="ja-JP" sz="1800" b="0" dirty="0"/>
              <a:t>CHO</a:t>
            </a:r>
            <a:r>
              <a:rPr lang="ja-JP" altLang="en-US" sz="1800" b="0"/>
              <a:t>細胞に</a:t>
            </a:r>
            <a:r>
              <a:rPr lang="en-US" altLang="ja-JP" sz="1800" b="0" dirty="0" err="1"/>
              <a:t>hGCGR</a:t>
            </a:r>
            <a:r>
              <a:rPr lang="en-US" altLang="ja-JP" sz="1800" b="0" dirty="0"/>
              <a:t>, hGLP-1R</a:t>
            </a:r>
            <a:r>
              <a:rPr lang="ja-JP" altLang="en-US" sz="1800" b="0"/>
              <a:t>を発現させ、ペプチドを添加してそれぞれの</a:t>
            </a:r>
            <a:r>
              <a:rPr lang="en-US" altLang="ja-JP" sz="1800" b="0" dirty="0"/>
              <a:t>EC50</a:t>
            </a:r>
            <a:r>
              <a:rPr lang="ja-JP" altLang="en-US" sz="1800" b="0"/>
              <a:t>値を測定</a:t>
            </a:r>
            <a:endParaRPr kumimoji="1" lang="ja-JP" altLang="en-US" sz="1800" b="0"/>
          </a:p>
        </p:txBody>
      </p:sp>
      <p:sp>
        <p:nvSpPr>
          <p:cNvPr id="4" name="テキスト プレースホルダー 3">
            <a:extLst>
              <a:ext uri="{FF2B5EF4-FFF2-40B4-BE49-F238E27FC236}">
                <a16:creationId xmlns:a16="http://schemas.microsoft.com/office/drawing/2014/main" id="{A3FEBFD6-B1E5-F8AA-EECC-10CF8A83A1B6}"/>
              </a:ext>
            </a:extLst>
          </p:cNvPr>
          <p:cNvSpPr>
            <a:spLocks noGrp="1"/>
          </p:cNvSpPr>
          <p:nvPr>
            <p:ph type="body" sz="quarter" idx="11"/>
          </p:nvPr>
        </p:nvSpPr>
        <p:spPr/>
        <p:txBody>
          <a:bodyPr>
            <a:normAutofit lnSpcReduction="10000"/>
          </a:bodyPr>
          <a:lstStyle/>
          <a:p>
            <a:r>
              <a:rPr kumimoji="1" lang="en-US" altLang="ja-JP" dirty="0"/>
              <a:t>Fig4 </a:t>
            </a:r>
            <a:r>
              <a:rPr kumimoji="1" lang="ja-JP" altLang="en-US"/>
              <a:t>ペプチドの合成と評価</a:t>
            </a:r>
          </a:p>
        </p:txBody>
      </p:sp>
      <p:pic>
        <p:nvPicPr>
          <p:cNvPr id="8194" name="Picture 2" descr="figure 4">
            <a:extLst>
              <a:ext uri="{FF2B5EF4-FFF2-40B4-BE49-F238E27FC236}">
                <a16:creationId xmlns:a16="http://schemas.microsoft.com/office/drawing/2014/main" id="{E90B9FF2-A12F-3179-A743-F1C911C2B5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583"/>
          <a:stretch/>
        </p:blipFill>
        <p:spPr bwMode="auto">
          <a:xfrm>
            <a:off x="546100" y="2561348"/>
            <a:ext cx="5225087" cy="3352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ure 4">
            <a:extLst>
              <a:ext uri="{FF2B5EF4-FFF2-40B4-BE49-F238E27FC236}">
                <a16:creationId xmlns:a16="http://schemas.microsoft.com/office/drawing/2014/main" id="{496455FB-531C-95D3-ED26-3AC2FABAB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 t="32379" r="-65" b="37204"/>
          <a:stretch/>
        </p:blipFill>
        <p:spPr bwMode="auto">
          <a:xfrm>
            <a:off x="6440887" y="2561348"/>
            <a:ext cx="5225087" cy="335242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F9DB0BA-B2F4-AE76-4EDA-1CC99B042EAC}"/>
              </a:ext>
            </a:extLst>
          </p:cNvPr>
          <p:cNvSpPr txBox="1"/>
          <p:nvPr/>
        </p:nvSpPr>
        <p:spPr>
          <a:xfrm>
            <a:off x="9609001" y="1648942"/>
            <a:ext cx="2056973" cy="369332"/>
          </a:xfrm>
          <a:prstGeom prst="rect">
            <a:avLst/>
          </a:prstGeom>
          <a:solidFill>
            <a:srgbClr val="3242E8"/>
          </a:solidFill>
        </p:spPr>
        <p:txBody>
          <a:bodyPr wrap="none" rtlCol="0">
            <a:spAutoFit/>
          </a:bodyPr>
          <a:lstStyle/>
          <a:p>
            <a:r>
              <a:rPr kumimoji="1" lang="ja-JP" altLang="en-US">
                <a:solidFill>
                  <a:schemeClr val="bg1"/>
                </a:solidFill>
              </a:rPr>
              <a:t>青</a:t>
            </a:r>
            <a:r>
              <a:rPr lang="ja-JP" altLang="en-US">
                <a:solidFill>
                  <a:schemeClr val="bg1"/>
                </a:solidFill>
              </a:rPr>
              <a:t>：</a:t>
            </a:r>
            <a:r>
              <a:rPr kumimoji="1" lang="en-US" altLang="ja-JP" dirty="0">
                <a:solidFill>
                  <a:schemeClr val="bg1"/>
                </a:solidFill>
              </a:rPr>
              <a:t>GLP-1R</a:t>
            </a:r>
            <a:r>
              <a:rPr kumimoji="1" lang="ja-JP" altLang="en-US">
                <a:solidFill>
                  <a:schemeClr val="bg1"/>
                </a:solidFill>
              </a:rPr>
              <a:t>選択性</a:t>
            </a:r>
          </a:p>
        </p:txBody>
      </p:sp>
      <p:sp>
        <p:nvSpPr>
          <p:cNvPr id="7" name="テキスト ボックス 6">
            <a:extLst>
              <a:ext uri="{FF2B5EF4-FFF2-40B4-BE49-F238E27FC236}">
                <a16:creationId xmlns:a16="http://schemas.microsoft.com/office/drawing/2014/main" id="{B11B45AE-459F-823D-3D8C-360830048C87}"/>
              </a:ext>
            </a:extLst>
          </p:cNvPr>
          <p:cNvSpPr txBox="1"/>
          <p:nvPr/>
        </p:nvSpPr>
        <p:spPr>
          <a:xfrm>
            <a:off x="9750065" y="2076188"/>
            <a:ext cx="1915909" cy="369332"/>
          </a:xfrm>
          <a:prstGeom prst="rect">
            <a:avLst/>
          </a:prstGeom>
          <a:solidFill>
            <a:srgbClr val="8DE9A6"/>
          </a:solidFill>
        </p:spPr>
        <p:txBody>
          <a:bodyPr wrap="none" rtlCol="0">
            <a:spAutoFit/>
          </a:bodyPr>
          <a:lstStyle/>
          <a:p>
            <a:r>
              <a:rPr kumimoji="1" lang="ja-JP" altLang="en-US"/>
              <a:t>緑：</a:t>
            </a:r>
            <a:r>
              <a:rPr kumimoji="1" lang="en-US" altLang="ja-JP" dirty="0"/>
              <a:t>GCGR</a:t>
            </a:r>
            <a:r>
              <a:rPr kumimoji="1" lang="ja-JP" altLang="en-US"/>
              <a:t>選択性</a:t>
            </a:r>
          </a:p>
        </p:txBody>
      </p:sp>
      <p:sp>
        <p:nvSpPr>
          <p:cNvPr id="8" name="テキスト ボックス 7">
            <a:extLst>
              <a:ext uri="{FF2B5EF4-FFF2-40B4-BE49-F238E27FC236}">
                <a16:creationId xmlns:a16="http://schemas.microsoft.com/office/drawing/2014/main" id="{3C64945C-2582-B391-13C1-B820A4CD409B}"/>
              </a:ext>
            </a:extLst>
          </p:cNvPr>
          <p:cNvSpPr txBox="1"/>
          <p:nvPr/>
        </p:nvSpPr>
        <p:spPr>
          <a:xfrm>
            <a:off x="9309239" y="1221696"/>
            <a:ext cx="2356735" cy="369332"/>
          </a:xfrm>
          <a:prstGeom prst="rect">
            <a:avLst/>
          </a:prstGeom>
          <a:solidFill>
            <a:srgbClr val="F6FF99"/>
          </a:solidFill>
        </p:spPr>
        <p:txBody>
          <a:bodyPr wrap="none" rtlCol="0">
            <a:spAutoFit/>
          </a:bodyPr>
          <a:lstStyle/>
          <a:p>
            <a:r>
              <a:rPr kumimoji="1" lang="ja-JP" altLang="en-US"/>
              <a:t>黄：デュアルアゴニスト</a:t>
            </a:r>
          </a:p>
        </p:txBody>
      </p:sp>
    </p:spTree>
    <p:extLst>
      <p:ext uri="{BB962C8B-B14F-4D97-AF65-F5344CB8AC3E}">
        <p14:creationId xmlns:p14="http://schemas.microsoft.com/office/powerpoint/2010/main" val="342322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67FCE-629B-3B61-24F4-106468C4C554}"/>
              </a:ext>
            </a:extLst>
          </p:cNvPr>
          <p:cNvSpPr>
            <a:spLocks noGrp="1"/>
          </p:cNvSpPr>
          <p:nvPr>
            <p:ph type="title"/>
          </p:nvPr>
        </p:nvSpPr>
        <p:spPr/>
        <p:txBody>
          <a:bodyPr/>
          <a:lstStyle/>
          <a:p>
            <a:r>
              <a:rPr kumimoji="1" lang="en-US" altLang="ja-JP" dirty="0"/>
              <a:t>P1, P2, P3</a:t>
            </a:r>
            <a:r>
              <a:rPr kumimoji="1" lang="ja-JP" altLang="en-US"/>
              <a:t>はどのトレーニングデータよりも両方の受容体で高い活性</a:t>
            </a:r>
          </a:p>
        </p:txBody>
      </p:sp>
      <p:sp>
        <p:nvSpPr>
          <p:cNvPr id="4" name="テキスト プレースホルダー 3">
            <a:extLst>
              <a:ext uri="{FF2B5EF4-FFF2-40B4-BE49-F238E27FC236}">
                <a16:creationId xmlns:a16="http://schemas.microsoft.com/office/drawing/2014/main" id="{A3FEBFD6-B1E5-F8AA-EECC-10CF8A83A1B6}"/>
              </a:ext>
            </a:extLst>
          </p:cNvPr>
          <p:cNvSpPr>
            <a:spLocks noGrp="1"/>
          </p:cNvSpPr>
          <p:nvPr>
            <p:ph type="body" sz="quarter" idx="11"/>
          </p:nvPr>
        </p:nvSpPr>
        <p:spPr/>
        <p:txBody>
          <a:bodyPr>
            <a:normAutofit lnSpcReduction="10000"/>
          </a:bodyPr>
          <a:lstStyle/>
          <a:p>
            <a:r>
              <a:rPr kumimoji="1" lang="en-US" altLang="ja-JP" dirty="0"/>
              <a:t>Fig4 </a:t>
            </a:r>
            <a:r>
              <a:rPr kumimoji="1" lang="ja-JP" altLang="en-US"/>
              <a:t>デザインしたペプチドとトレーニングデータとの比較</a:t>
            </a:r>
          </a:p>
        </p:txBody>
      </p:sp>
      <p:pic>
        <p:nvPicPr>
          <p:cNvPr id="8194" name="Picture 2" descr="figure 4">
            <a:extLst>
              <a:ext uri="{FF2B5EF4-FFF2-40B4-BE49-F238E27FC236}">
                <a16:creationId xmlns:a16="http://schemas.microsoft.com/office/drawing/2014/main" id="{E90B9FF2-A12F-3179-A743-F1C911C2B5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 t="66161" r="-415" b="46"/>
          <a:stretch/>
        </p:blipFill>
        <p:spPr bwMode="auto">
          <a:xfrm>
            <a:off x="2789747" y="1663722"/>
            <a:ext cx="6237875" cy="4384797"/>
          </a:xfrm>
          <a:prstGeom prst="rect">
            <a:avLst/>
          </a:prstGeom>
          <a:noFill/>
          <a:extLst>
            <a:ext uri="{909E8E84-426E-40DD-AFC4-6F175D3DCCD1}">
              <a14:hiddenFill xmlns:a14="http://schemas.microsoft.com/office/drawing/2010/main">
                <a:solidFill>
                  <a:srgbClr val="FFFFFF"/>
                </a:solidFill>
              </a14:hiddenFill>
            </a:ext>
          </a:extLst>
        </p:spPr>
      </p:pic>
      <p:sp>
        <p:nvSpPr>
          <p:cNvPr id="11" name="コンテンツ プレースホルダー 2">
            <a:extLst>
              <a:ext uri="{FF2B5EF4-FFF2-40B4-BE49-F238E27FC236}">
                <a16:creationId xmlns:a16="http://schemas.microsoft.com/office/drawing/2014/main" id="{35440E17-7F63-24B6-5246-8A218384C914}"/>
              </a:ext>
            </a:extLst>
          </p:cNvPr>
          <p:cNvSpPr>
            <a:spLocks noGrp="1"/>
          </p:cNvSpPr>
          <p:nvPr>
            <p:ph idx="1"/>
          </p:nvPr>
        </p:nvSpPr>
        <p:spPr>
          <a:xfrm>
            <a:off x="546100" y="1038484"/>
            <a:ext cx="8132387" cy="698304"/>
          </a:xfrm>
        </p:spPr>
        <p:txBody>
          <a:bodyPr/>
          <a:lstStyle/>
          <a:p>
            <a:pPr marL="0" indent="0">
              <a:buNone/>
            </a:pPr>
            <a:r>
              <a:rPr lang="ja-JP" altLang="en-US"/>
              <a:t>デザインした計</a:t>
            </a:r>
            <a:r>
              <a:rPr lang="en-US" altLang="ja-JP" dirty="0"/>
              <a:t>15</a:t>
            </a:r>
            <a:r>
              <a:rPr lang="ja-JP" altLang="en-US"/>
              <a:t>個のペプチドとトレーニングデータの比較</a:t>
            </a:r>
            <a:endParaRPr lang="en-US" altLang="ja-JP" dirty="0"/>
          </a:p>
        </p:txBody>
      </p:sp>
    </p:spTree>
    <p:extLst>
      <p:ext uri="{BB962C8B-B14F-4D97-AF65-F5344CB8AC3E}">
        <p14:creationId xmlns:p14="http://schemas.microsoft.com/office/powerpoint/2010/main" val="64071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974C858-4E8B-C48E-0E6F-AF0B2760D755}"/>
              </a:ext>
            </a:extLst>
          </p:cNvPr>
          <p:cNvSpPr>
            <a:spLocks noGrp="1"/>
          </p:cNvSpPr>
          <p:nvPr>
            <p:ph idx="1"/>
          </p:nvPr>
        </p:nvSpPr>
        <p:spPr>
          <a:xfrm>
            <a:off x="274631" y="951398"/>
            <a:ext cx="7921718" cy="5819517"/>
          </a:xfrm>
        </p:spPr>
        <p:txBody>
          <a:bodyPr>
            <a:normAutofit/>
          </a:bodyPr>
          <a:lstStyle/>
          <a:p>
            <a:pPr>
              <a:lnSpc>
                <a:spcPct val="100000"/>
              </a:lnSpc>
            </a:pPr>
            <a:r>
              <a:rPr kumimoji="1" lang="en-US" altLang="ja-JP" sz="1800" b="0" dirty="0"/>
              <a:t>P1-P5</a:t>
            </a:r>
            <a:endParaRPr lang="en-US" altLang="ja-JP" sz="1800" b="0" dirty="0"/>
          </a:p>
          <a:p>
            <a:pPr lvl="1">
              <a:lnSpc>
                <a:spcPct val="100000"/>
              </a:lnSpc>
            </a:pPr>
            <a:r>
              <a:rPr kumimoji="1" lang="en-US" altLang="ja-JP" dirty="0"/>
              <a:t>C</a:t>
            </a:r>
            <a:r>
              <a:rPr kumimoji="1" lang="ja-JP" altLang="en-US"/>
              <a:t>末端領域に</a:t>
            </a:r>
            <a:r>
              <a:rPr lang="en-US" altLang="ja-JP" dirty="0"/>
              <a:t>6</a:t>
            </a:r>
            <a:r>
              <a:rPr kumimoji="1" lang="en-US" altLang="ja-JP" dirty="0"/>
              <a:t>-7</a:t>
            </a:r>
            <a:r>
              <a:rPr kumimoji="1" lang="ja-JP" altLang="en-US"/>
              <a:t>の置換がある</a:t>
            </a:r>
            <a:r>
              <a:rPr lang="en-US" altLang="ja-JP" dirty="0" err="1"/>
              <a:t>hGCG</a:t>
            </a:r>
            <a:r>
              <a:rPr lang="ja-JP" altLang="en-US"/>
              <a:t>に近い類似体</a:t>
            </a:r>
            <a:endParaRPr kumimoji="1" lang="en-US" altLang="ja-JP" dirty="0"/>
          </a:p>
          <a:p>
            <a:pPr>
              <a:lnSpc>
                <a:spcPct val="100000"/>
              </a:lnSpc>
            </a:pPr>
            <a:r>
              <a:rPr lang="en-US" altLang="ja-JP" sz="1800" b="0" dirty="0"/>
              <a:t>P6-P10</a:t>
            </a:r>
          </a:p>
          <a:p>
            <a:pPr lvl="1">
              <a:lnSpc>
                <a:spcPct val="100000"/>
              </a:lnSpc>
            </a:pPr>
            <a:r>
              <a:rPr lang="en-US" altLang="ja-JP" dirty="0"/>
              <a:t>C</a:t>
            </a:r>
            <a:r>
              <a:rPr lang="ja-JP" altLang="en-US"/>
              <a:t>末端領域に</a:t>
            </a:r>
            <a:r>
              <a:rPr lang="en-US" altLang="ja-JP" dirty="0"/>
              <a:t>5-7</a:t>
            </a:r>
            <a:r>
              <a:rPr lang="ja-JP" altLang="en-US"/>
              <a:t>個の置換がある</a:t>
            </a:r>
            <a:r>
              <a:rPr lang="en-US" altLang="ja-JP" dirty="0" err="1"/>
              <a:t>hGCG</a:t>
            </a:r>
            <a:r>
              <a:rPr lang="ja-JP" altLang="en-US"/>
              <a:t>に近い類似体</a:t>
            </a:r>
            <a:endParaRPr lang="en-US" altLang="ja-JP" dirty="0"/>
          </a:p>
          <a:p>
            <a:pPr lvl="1">
              <a:lnSpc>
                <a:spcPct val="100000"/>
              </a:lnSpc>
            </a:pPr>
            <a:r>
              <a:rPr lang="en-US" altLang="ja-JP" dirty="0"/>
              <a:t>GCGR</a:t>
            </a:r>
            <a:r>
              <a:rPr lang="ja-JP" altLang="en-US"/>
              <a:t>活性の喪失</a:t>
            </a:r>
            <a:endParaRPr lang="en-US" altLang="ja-JP" dirty="0"/>
          </a:p>
          <a:p>
            <a:pPr lvl="2">
              <a:lnSpc>
                <a:spcPct val="100000"/>
              </a:lnSpc>
            </a:pPr>
            <a:r>
              <a:rPr lang="en-US" altLang="ja-JP" sz="1800" dirty="0"/>
              <a:t>11</a:t>
            </a:r>
            <a:r>
              <a:rPr lang="ja-JP" altLang="en-US" sz="1800"/>
              <a:t>位</a:t>
            </a:r>
            <a:r>
              <a:rPr lang="en-US" altLang="ja-JP" sz="1800" dirty="0"/>
              <a:t>(S-&gt;D) 23</a:t>
            </a:r>
            <a:r>
              <a:rPr lang="ja-JP" altLang="en-US" sz="1800"/>
              <a:t>位</a:t>
            </a:r>
            <a:r>
              <a:rPr lang="en-US" altLang="ja-JP" sz="1800" dirty="0"/>
              <a:t>(V-&gt;G, Q, R) </a:t>
            </a:r>
            <a:r>
              <a:rPr lang="ja-JP" altLang="en-US" sz="1800"/>
              <a:t>が全体的に見られた</a:t>
            </a:r>
            <a:endParaRPr lang="en-US" altLang="ja-JP" sz="1800" dirty="0"/>
          </a:p>
          <a:p>
            <a:pPr lvl="2">
              <a:lnSpc>
                <a:spcPct val="100000"/>
              </a:lnSpc>
            </a:pPr>
            <a:r>
              <a:rPr lang="en-US" altLang="ja-JP" sz="1800" dirty="0"/>
              <a:t>P8</a:t>
            </a:r>
            <a:r>
              <a:rPr lang="ja-JP" altLang="en-US" sz="1800"/>
              <a:t>の新しい変異：</a:t>
            </a:r>
            <a:r>
              <a:rPr lang="en-US" altLang="ja-JP" sz="1800" dirty="0"/>
              <a:t>20</a:t>
            </a:r>
            <a:r>
              <a:rPr lang="ja-JP" altLang="en-US" sz="1800"/>
              <a:t>位</a:t>
            </a:r>
            <a:r>
              <a:rPr lang="en-US" altLang="ja-JP" sz="1800" dirty="0"/>
              <a:t>:H, 22</a:t>
            </a:r>
            <a:r>
              <a:rPr lang="ja-JP" altLang="en-US" sz="1800"/>
              <a:t>位</a:t>
            </a:r>
            <a:r>
              <a:rPr lang="en-US" altLang="ja-JP" sz="1800" dirty="0"/>
              <a:t>:Q</a:t>
            </a:r>
          </a:p>
          <a:p>
            <a:pPr marL="914400" lvl="2" indent="0">
              <a:lnSpc>
                <a:spcPct val="100000"/>
              </a:lnSpc>
              <a:buNone/>
            </a:pPr>
            <a:endParaRPr lang="en-US" altLang="ja-JP" sz="1800" b="1" dirty="0"/>
          </a:p>
          <a:p>
            <a:pPr marL="914400" lvl="2" indent="0">
              <a:lnSpc>
                <a:spcPct val="100000"/>
              </a:lnSpc>
              <a:buNone/>
            </a:pPr>
            <a:endParaRPr lang="en-US" altLang="ja-JP" sz="1800" b="1" dirty="0"/>
          </a:p>
          <a:p>
            <a:pPr>
              <a:lnSpc>
                <a:spcPct val="100000"/>
              </a:lnSpc>
            </a:pPr>
            <a:r>
              <a:rPr kumimoji="1" lang="en-US" altLang="ja-JP" sz="1800" dirty="0"/>
              <a:t>P1, P3</a:t>
            </a:r>
          </a:p>
          <a:p>
            <a:pPr lvl="1">
              <a:lnSpc>
                <a:spcPct val="100000"/>
              </a:lnSpc>
            </a:pPr>
            <a:r>
              <a:rPr lang="en-US" altLang="ja-JP" dirty="0"/>
              <a:t>hGLP-1</a:t>
            </a:r>
            <a:r>
              <a:rPr lang="ja-JP" altLang="en-US"/>
              <a:t>に比べ、</a:t>
            </a:r>
            <a:r>
              <a:rPr lang="en-US" altLang="ja-JP" dirty="0"/>
              <a:t>P1</a:t>
            </a:r>
            <a:r>
              <a:rPr lang="ja-JP" altLang="en-US"/>
              <a:t>は</a:t>
            </a:r>
            <a:r>
              <a:rPr lang="en-US" altLang="ja-JP" dirty="0"/>
              <a:t>2</a:t>
            </a:r>
            <a:r>
              <a:rPr lang="ja-JP" altLang="en-US"/>
              <a:t>倍、</a:t>
            </a:r>
            <a:r>
              <a:rPr lang="en-US" altLang="ja-JP" dirty="0"/>
              <a:t>P3</a:t>
            </a:r>
            <a:r>
              <a:rPr lang="ja-JP" altLang="en-US"/>
              <a:t>は</a:t>
            </a:r>
            <a:r>
              <a:rPr lang="en-US" altLang="ja-JP" dirty="0"/>
              <a:t>3.6</a:t>
            </a:r>
            <a:r>
              <a:rPr lang="ja-JP" altLang="en-US"/>
              <a:t>倍</a:t>
            </a:r>
            <a:r>
              <a:rPr lang="en-US" altLang="ja-JP" dirty="0"/>
              <a:t>GLP-1R</a:t>
            </a:r>
            <a:r>
              <a:rPr lang="ja-JP" altLang="en-US"/>
              <a:t>活性が高かった</a:t>
            </a:r>
            <a:endParaRPr lang="en-US" altLang="ja-JP" dirty="0"/>
          </a:p>
          <a:p>
            <a:pPr lvl="2">
              <a:lnSpc>
                <a:spcPct val="100000"/>
              </a:lnSpc>
            </a:pPr>
            <a:r>
              <a:rPr kumimoji="1" lang="en-US" altLang="ja-JP" sz="1800" u="sng" dirty="0"/>
              <a:t>GLP-1R</a:t>
            </a:r>
            <a:r>
              <a:rPr kumimoji="1" lang="ja-JP" altLang="en-US" sz="1800" u="sng"/>
              <a:t>活性化に重要な</a:t>
            </a:r>
            <a:r>
              <a:rPr kumimoji="1" lang="en-US" altLang="ja-JP" sz="1800" u="sng" dirty="0"/>
              <a:t>29</a:t>
            </a:r>
            <a:r>
              <a:rPr kumimoji="1" lang="ja-JP" altLang="en-US" sz="1800" u="sng"/>
              <a:t>位の変異</a:t>
            </a:r>
            <a:r>
              <a:rPr kumimoji="1" lang="en-US" altLang="ja-JP" sz="1800" u="sng" dirty="0"/>
              <a:t>(G-&gt;H)</a:t>
            </a:r>
            <a:r>
              <a:rPr lang="ja-JP" altLang="en-US" sz="1800" u="sng"/>
              <a:t>と</a:t>
            </a:r>
            <a:r>
              <a:rPr lang="en-US" altLang="ja-JP" sz="1800" u="sng" dirty="0"/>
              <a:t>(G-&gt;L)</a:t>
            </a:r>
            <a:r>
              <a:rPr lang="ja-JP" altLang="en-US" sz="1800"/>
              <a:t>を持つ</a:t>
            </a:r>
            <a:endParaRPr kumimoji="1" lang="en-US" altLang="ja-JP" sz="1600" dirty="0"/>
          </a:p>
          <a:p>
            <a:pPr>
              <a:lnSpc>
                <a:spcPct val="100000"/>
              </a:lnSpc>
            </a:pPr>
            <a:r>
              <a:rPr kumimoji="1" lang="en-US" altLang="ja-JP" sz="1800" dirty="0"/>
              <a:t>P11-P15</a:t>
            </a:r>
          </a:p>
          <a:p>
            <a:pPr lvl="1">
              <a:lnSpc>
                <a:spcPct val="100000"/>
              </a:lnSpc>
            </a:pPr>
            <a:r>
              <a:rPr lang="en-US" altLang="ja-JP" dirty="0"/>
              <a:t>P11</a:t>
            </a:r>
            <a:r>
              <a:rPr lang="ja-JP" altLang="en-US"/>
              <a:t>だけ</a:t>
            </a:r>
            <a:r>
              <a:rPr lang="en-US" altLang="ja-JP" dirty="0"/>
              <a:t>hGLP-1</a:t>
            </a:r>
            <a:r>
              <a:rPr lang="ja-JP" altLang="en-US"/>
              <a:t>に近い変異で、</a:t>
            </a:r>
            <a:r>
              <a:rPr lang="en-US" altLang="ja-JP" dirty="0"/>
              <a:t>GLP-1R</a:t>
            </a:r>
            <a:r>
              <a:rPr lang="ja-JP" altLang="en-US"/>
              <a:t>の</a:t>
            </a:r>
            <a:r>
              <a:rPr lang="en-US" altLang="ja-JP" dirty="0"/>
              <a:t>EC50</a:t>
            </a:r>
            <a:r>
              <a:rPr lang="ja-JP" altLang="en-US"/>
              <a:t>を</a:t>
            </a:r>
            <a:r>
              <a:rPr lang="en-US" altLang="ja-JP" dirty="0"/>
              <a:t>400</a:t>
            </a:r>
            <a:r>
              <a:rPr lang="ja-JP" altLang="en-US"/>
              <a:t>倍近く低下させた</a:t>
            </a:r>
            <a:endParaRPr lang="en-US" altLang="ja-JP" dirty="0"/>
          </a:p>
          <a:p>
            <a:pPr lvl="2">
              <a:lnSpc>
                <a:spcPct val="100000"/>
              </a:lnSpc>
            </a:pPr>
            <a:r>
              <a:rPr lang="en-US" altLang="ja-JP" sz="1800" dirty="0"/>
              <a:t>11</a:t>
            </a:r>
            <a:r>
              <a:rPr lang="ja-JP" altLang="en-US" sz="1800"/>
              <a:t>位</a:t>
            </a:r>
            <a:r>
              <a:rPr lang="en-US" altLang="ja-JP" sz="1800" dirty="0"/>
              <a:t>(S-&gt;A), 24</a:t>
            </a:r>
            <a:r>
              <a:rPr lang="ja-JP" altLang="en-US" sz="1800"/>
              <a:t>位</a:t>
            </a:r>
            <a:r>
              <a:rPr lang="en-US" altLang="ja-JP" sz="1800" dirty="0"/>
              <a:t>(A-&gt;P)</a:t>
            </a:r>
          </a:p>
          <a:p>
            <a:pPr lvl="1">
              <a:lnSpc>
                <a:spcPct val="100000"/>
              </a:lnSpc>
            </a:pPr>
            <a:r>
              <a:rPr kumimoji="1" lang="en-US" altLang="ja-JP" dirty="0"/>
              <a:t>P12-P15</a:t>
            </a:r>
            <a:r>
              <a:rPr kumimoji="1" lang="ja-JP" altLang="en-US"/>
              <a:t>は</a:t>
            </a:r>
            <a:r>
              <a:rPr kumimoji="1" lang="en-US" altLang="ja-JP" dirty="0"/>
              <a:t>hGLP-1</a:t>
            </a:r>
            <a:r>
              <a:rPr kumimoji="1" lang="ja-JP" altLang="en-US"/>
              <a:t>に対して</a:t>
            </a:r>
            <a:r>
              <a:rPr kumimoji="1" lang="en-US" altLang="ja-JP" dirty="0"/>
              <a:t>13</a:t>
            </a:r>
            <a:r>
              <a:rPr kumimoji="1" lang="ja-JP" altLang="en-US"/>
              <a:t>残基の変更</a:t>
            </a:r>
            <a:endParaRPr kumimoji="1" lang="en-US" altLang="ja-JP" dirty="0"/>
          </a:p>
          <a:p>
            <a:pPr lvl="2">
              <a:lnSpc>
                <a:spcPct val="100000"/>
              </a:lnSpc>
            </a:pPr>
            <a:r>
              <a:rPr lang="en-US" altLang="ja-JP" sz="1800" u="sng" dirty="0"/>
              <a:t>GLP-1R</a:t>
            </a:r>
            <a:r>
              <a:rPr lang="ja-JP" altLang="en-US" sz="1800" u="sng"/>
              <a:t>の活性化に重要な</a:t>
            </a:r>
            <a:r>
              <a:rPr lang="en-US" altLang="ja-JP" sz="1800" u="sng" dirty="0"/>
              <a:t>4,7,9,22,23</a:t>
            </a:r>
            <a:r>
              <a:rPr lang="ja-JP" altLang="en-US" sz="1800" u="sng"/>
              <a:t>位のアミノ酸</a:t>
            </a:r>
            <a:r>
              <a:rPr lang="ja-JP" altLang="en-US" sz="1800"/>
              <a:t>を正しく保存</a:t>
            </a:r>
            <a:endParaRPr kumimoji="1" lang="ja-JP" altLang="en-US" sz="1800"/>
          </a:p>
        </p:txBody>
      </p:sp>
      <p:sp>
        <p:nvSpPr>
          <p:cNvPr id="4" name="テキスト プレースホルダー 3">
            <a:extLst>
              <a:ext uri="{FF2B5EF4-FFF2-40B4-BE49-F238E27FC236}">
                <a16:creationId xmlns:a16="http://schemas.microsoft.com/office/drawing/2014/main" id="{BC2AABB5-3FE2-AC1F-9792-6C9D311D02B1}"/>
              </a:ext>
            </a:extLst>
          </p:cNvPr>
          <p:cNvSpPr>
            <a:spLocks noGrp="1"/>
          </p:cNvSpPr>
          <p:nvPr>
            <p:ph type="body" sz="quarter" idx="11"/>
          </p:nvPr>
        </p:nvSpPr>
        <p:spPr/>
        <p:txBody>
          <a:bodyPr>
            <a:normAutofit lnSpcReduction="10000"/>
          </a:bodyPr>
          <a:lstStyle/>
          <a:p>
            <a:r>
              <a:rPr kumimoji="1" lang="en-US" altLang="ja-JP" dirty="0"/>
              <a:t>Fig5 </a:t>
            </a:r>
            <a:r>
              <a:rPr kumimoji="1" lang="ja-JP" altLang="en-US"/>
              <a:t>予測した配列の解析</a:t>
            </a:r>
          </a:p>
        </p:txBody>
      </p:sp>
      <p:sp>
        <p:nvSpPr>
          <p:cNvPr id="5" name="AutoShape 2" descr="Fig. 5">
            <a:extLst>
              <a:ext uri="{FF2B5EF4-FFF2-40B4-BE49-F238E27FC236}">
                <a16:creationId xmlns:a16="http://schemas.microsoft.com/office/drawing/2014/main" id="{B5D7C38D-AC84-AF82-7B29-85E6B9EC5C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244" name="Picture 4" descr="Fig. 5">
            <a:extLst>
              <a:ext uri="{FF2B5EF4-FFF2-40B4-BE49-F238E27FC236}">
                <a16:creationId xmlns:a16="http://schemas.microsoft.com/office/drawing/2014/main" id="{15CB05F1-CC6B-7455-C3AD-753430606E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80" b="66483"/>
          <a:stretch/>
        </p:blipFill>
        <p:spPr bwMode="auto">
          <a:xfrm>
            <a:off x="8120939" y="1037814"/>
            <a:ext cx="389934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g. 5">
            <a:extLst>
              <a:ext uri="{FF2B5EF4-FFF2-40B4-BE49-F238E27FC236}">
                <a16:creationId xmlns:a16="http://schemas.microsoft.com/office/drawing/2014/main" id="{E58BA012-9F55-165D-3F76-2928D795D2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98" t="-80" r="-118" b="66563"/>
          <a:stretch/>
        </p:blipFill>
        <p:spPr bwMode="auto">
          <a:xfrm>
            <a:off x="8120939" y="3837864"/>
            <a:ext cx="3899341"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タイトル 1">
            <a:extLst>
              <a:ext uri="{FF2B5EF4-FFF2-40B4-BE49-F238E27FC236}">
                <a16:creationId xmlns:a16="http://schemas.microsoft.com/office/drawing/2014/main" id="{BC198E9D-280A-FEFD-72C5-91286A2B4A0F}"/>
              </a:ext>
            </a:extLst>
          </p:cNvPr>
          <p:cNvSpPr>
            <a:spLocks noGrp="1"/>
          </p:cNvSpPr>
          <p:nvPr>
            <p:ph type="title"/>
          </p:nvPr>
        </p:nvSpPr>
        <p:spPr>
          <a:xfrm>
            <a:off x="546100" y="6048519"/>
            <a:ext cx="7574839" cy="698304"/>
          </a:xfrm>
        </p:spPr>
        <p:txBody>
          <a:bodyPr/>
          <a:lstStyle/>
          <a:p>
            <a:r>
              <a:rPr kumimoji="1" lang="ja-JP" altLang="en-US"/>
              <a:t>モデルは重要な配列と活性の関係を捉えていた</a:t>
            </a:r>
          </a:p>
        </p:txBody>
      </p:sp>
      <p:sp>
        <p:nvSpPr>
          <p:cNvPr id="11" name="テキスト ボックス 10">
            <a:extLst>
              <a:ext uri="{FF2B5EF4-FFF2-40B4-BE49-F238E27FC236}">
                <a16:creationId xmlns:a16="http://schemas.microsoft.com/office/drawing/2014/main" id="{8AE081B7-01B2-4F72-5357-898E186DABDC}"/>
              </a:ext>
            </a:extLst>
          </p:cNvPr>
          <p:cNvSpPr txBox="1"/>
          <p:nvPr/>
        </p:nvSpPr>
        <p:spPr>
          <a:xfrm>
            <a:off x="2793076" y="5679628"/>
            <a:ext cx="3977243" cy="338554"/>
          </a:xfrm>
          <a:prstGeom prst="rect">
            <a:avLst/>
          </a:prstGeom>
          <a:noFill/>
        </p:spPr>
        <p:txBody>
          <a:bodyPr wrap="none" rtlCol="0">
            <a:spAutoFit/>
          </a:bodyPr>
          <a:lstStyle/>
          <a:p>
            <a:r>
              <a:rPr kumimoji="1" lang="en-US" altLang="ja-JP" sz="1600" dirty="0"/>
              <a:t>[Jung-Mo Ahn, </a:t>
            </a:r>
            <a:r>
              <a:rPr kumimoji="1" lang="en-US" altLang="ja-JP" sz="1600" i="1" dirty="0"/>
              <a:t>et al</a:t>
            </a:r>
            <a:r>
              <a:rPr kumimoji="1" lang="en-US" altLang="ja-JP" sz="1600" dirty="0"/>
              <a:t>. J. Med. Chem. 2015]</a:t>
            </a:r>
            <a:endParaRPr kumimoji="1" lang="ja-JP" altLang="en-US" sz="1600"/>
          </a:p>
        </p:txBody>
      </p:sp>
      <p:sp>
        <p:nvSpPr>
          <p:cNvPr id="12" name="テキスト ボックス 11">
            <a:extLst>
              <a:ext uri="{FF2B5EF4-FFF2-40B4-BE49-F238E27FC236}">
                <a16:creationId xmlns:a16="http://schemas.microsoft.com/office/drawing/2014/main" id="{B49C3488-3B20-816E-F77B-8C0B37CD4495}"/>
              </a:ext>
            </a:extLst>
          </p:cNvPr>
          <p:cNvSpPr txBox="1"/>
          <p:nvPr/>
        </p:nvSpPr>
        <p:spPr>
          <a:xfrm>
            <a:off x="4165119" y="4207322"/>
            <a:ext cx="2605200" cy="338554"/>
          </a:xfrm>
          <a:prstGeom prst="rect">
            <a:avLst/>
          </a:prstGeom>
          <a:noFill/>
        </p:spPr>
        <p:txBody>
          <a:bodyPr wrap="none" rtlCol="0">
            <a:spAutoFit/>
          </a:bodyPr>
          <a:lstStyle/>
          <a:p>
            <a:r>
              <a:rPr kumimoji="1" lang="en-US" altLang="ja-JP" sz="1600" dirty="0"/>
              <a:t>[Ole Kirk, </a:t>
            </a:r>
            <a:r>
              <a:rPr kumimoji="1" lang="en-US" altLang="ja-JP" sz="1600" i="1" dirty="0"/>
              <a:t>et al</a:t>
            </a:r>
            <a:r>
              <a:rPr kumimoji="1" lang="en-US" altLang="ja-JP" sz="1600" dirty="0"/>
              <a:t>. </a:t>
            </a:r>
            <a:r>
              <a:rPr lang="en-US" altLang="ja-JP" sz="1600" dirty="0"/>
              <a:t>JBC,</a:t>
            </a:r>
            <a:r>
              <a:rPr kumimoji="1" lang="en-US" altLang="ja-JP" sz="1600" dirty="0"/>
              <a:t> 1993]</a:t>
            </a:r>
            <a:endParaRPr kumimoji="1" lang="ja-JP" altLang="en-US" sz="1600"/>
          </a:p>
        </p:txBody>
      </p:sp>
    </p:spTree>
    <p:extLst>
      <p:ext uri="{BB962C8B-B14F-4D97-AF65-F5344CB8AC3E}">
        <p14:creationId xmlns:p14="http://schemas.microsoft.com/office/powerpoint/2010/main" val="3463851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FB58AED-5AEA-14D1-B4A7-507C764C76E8}"/>
              </a:ext>
            </a:extLst>
          </p:cNvPr>
          <p:cNvSpPr>
            <a:spLocks noGrp="1"/>
          </p:cNvSpPr>
          <p:nvPr>
            <p:ph idx="1"/>
          </p:nvPr>
        </p:nvSpPr>
        <p:spPr/>
        <p:txBody>
          <a:bodyPr>
            <a:normAutofit/>
          </a:bodyPr>
          <a:lstStyle/>
          <a:p>
            <a:pPr marL="0" indent="0">
              <a:buNone/>
            </a:pPr>
            <a:r>
              <a:rPr lang="ja-JP" altLang="en-US" sz="2400"/>
              <a:t>結言</a:t>
            </a:r>
            <a:endParaRPr lang="en-US" altLang="ja-JP" sz="2400" dirty="0"/>
          </a:p>
          <a:p>
            <a:pPr marL="0" indent="0">
              <a:buNone/>
            </a:pPr>
            <a:r>
              <a:rPr lang="ja-JP" altLang="en-US" b="0"/>
              <a:t>機械学習によって、限られたデータにも関わらず、</a:t>
            </a:r>
            <a:r>
              <a:rPr lang="en-US" altLang="ja-JP" b="0" dirty="0"/>
              <a:t>GCGR</a:t>
            </a:r>
            <a:r>
              <a:rPr lang="ja-JP" altLang="en-US" b="0"/>
              <a:t>と</a:t>
            </a:r>
            <a:r>
              <a:rPr lang="en-US" altLang="ja-JP" b="0" dirty="0"/>
              <a:t>GLP-1R</a:t>
            </a:r>
            <a:r>
              <a:rPr lang="ja-JP" altLang="en-US" b="0"/>
              <a:t>両方に対する効力を</a:t>
            </a:r>
            <a:br>
              <a:rPr lang="en-US" altLang="ja-JP" b="0" dirty="0"/>
            </a:br>
            <a:r>
              <a:rPr lang="ja-JP" altLang="en-US" b="0"/>
              <a:t>データセットの配列より同時に</a:t>
            </a:r>
            <a:r>
              <a:rPr lang="en-US" altLang="ja-JP" b="0" dirty="0"/>
              <a:t>7</a:t>
            </a:r>
            <a:r>
              <a:rPr lang="ja-JP" altLang="en-US" b="0"/>
              <a:t>倍以上向上させるデュアルアゴニストペプチドを発見した。</a:t>
            </a:r>
            <a:endParaRPr lang="en-US" altLang="ja-JP" b="0" dirty="0"/>
          </a:p>
          <a:p>
            <a:pPr marL="457200" lvl="1" indent="0">
              <a:buNone/>
            </a:pPr>
            <a:endParaRPr lang="en-US" altLang="ja-JP" dirty="0"/>
          </a:p>
          <a:p>
            <a:pPr marL="0" indent="0">
              <a:buNone/>
            </a:pPr>
            <a:r>
              <a:rPr lang="ja-JP" altLang="en-US" sz="2400"/>
              <a:t>展望</a:t>
            </a:r>
            <a:endParaRPr lang="en-US" altLang="ja-JP" sz="2400" dirty="0"/>
          </a:p>
          <a:p>
            <a:r>
              <a:rPr lang="ja-JP" altLang="en-US" b="0"/>
              <a:t>より多くのデータを収集し、モデルの配列設計能力を向上させる</a:t>
            </a:r>
            <a:endParaRPr lang="en-US" altLang="ja-JP" b="0" dirty="0"/>
          </a:p>
          <a:p>
            <a:r>
              <a:rPr lang="en-US" altLang="ja-JP" b="0" dirty="0"/>
              <a:t>GCGR/GLP-1R/GIPR</a:t>
            </a:r>
            <a:r>
              <a:rPr lang="ja-JP" altLang="en-US" b="0"/>
              <a:t>トリプルアゴニストペプチドデザインへの応用</a:t>
            </a:r>
            <a:endParaRPr lang="en-US" altLang="ja-JP" b="0" dirty="0"/>
          </a:p>
        </p:txBody>
      </p:sp>
      <p:sp>
        <p:nvSpPr>
          <p:cNvPr id="4" name="テキスト プレースホルダー 3">
            <a:extLst>
              <a:ext uri="{FF2B5EF4-FFF2-40B4-BE49-F238E27FC236}">
                <a16:creationId xmlns:a16="http://schemas.microsoft.com/office/drawing/2014/main" id="{F0C8E035-7989-03CB-9F92-2E35B4F44348}"/>
              </a:ext>
            </a:extLst>
          </p:cNvPr>
          <p:cNvSpPr>
            <a:spLocks noGrp="1"/>
          </p:cNvSpPr>
          <p:nvPr>
            <p:ph type="body" sz="quarter" idx="11"/>
          </p:nvPr>
        </p:nvSpPr>
        <p:spPr/>
        <p:txBody>
          <a:bodyPr>
            <a:normAutofit lnSpcReduction="10000"/>
          </a:bodyPr>
          <a:lstStyle/>
          <a:p>
            <a:r>
              <a:rPr kumimoji="1" lang="ja-JP" altLang="en-US"/>
              <a:t>結言と展望</a:t>
            </a:r>
          </a:p>
        </p:txBody>
      </p:sp>
      <p:sp>
        <p:nvSpPr>
          <p:cNvPr id="5" name="テキスト ボックス 4">
            <a:extLst>
              <a:ext uri="{FF2B5EF4-FFF2-40B4-BE49-F238E27FC236}">
                <a16:creationId xmlns:a16="http://schemas.microsoft.com/office/drawing/2014/main" id="{8A82F387-4FDA-45C3-439B-AA8EBA9655B4}"/>
              </a:ext>
            </a:extLst>
          </p:cNvPr>
          <p:cNvSpPr txBox="1"/>
          <p:nvPr/>
        </p:nvSpPr>
        <p:spPr>
          <a:xfrm>
            <a:off x="2587925" y="7401464"/>
            <a:ext cx="6614311" cy="1477328"/>
          </a:xfrm>
          <a:prstGeom prst="rect">
            <a:avLst/>
          </a:prstGeom>
          <a:noFill/>
        </p:spPr>
        <p:txBody>
          <a:bodyPr wrap="none" rtlCol="0">
            <a:spAutoFit/>
          </a:bodyPr>
          <a:lstStyle/>
          <a:p>
            <a:r>
              <a:rPr kumimoji="1" lang="en-US" altLang="ja-JP" dirty="0"/>
              <a:t>GIP</a:t>
            </a:r>
            <a:br>
              <a:rPr kumimoji="1" lang="en-US" altLang="ja-JP" dirty="0"/>
            </a:br>
            <a:r>
              <a:rPr kumimoji="1" lang="en-US" altLang="ja-JP" dirty="0"/>
              <a:t>- </a:t>
            </a:r>
            <a:r>
              <a:rPr lang="ja-JP" altLang="en-US"/>
              <a:t>糖や脂質などに反応して上部消化管にある</a:t>
            </a:r>
            <a:r>
              <a:rPr lang="en-US" altLang="ja-JP" dirty="0"/>
              <a:t>K</a:t>
            </a:r>
            <a:r>
              <a:rPr lang="ja-JP" altLang="en-US"/>
              <a:t>細胞から分泌される</a:t>
            </a:r>
            <a:endParaRPr lang="en-US" altLang="ja-JP" dirty="0"/>
          </a:p>
          <a:p>
            <a:pPr marL="285750" indent="-285750">
              <a:buFontTx/>
              <a:buChar char="-"/>
            </a:pPr>
            <a:r>
              <a:rPr lang="ja-JP" altLang="en-US"/>
              <a:t>膵</a:t>
            </a:r>
            <a:r>
              <a:rPr lang="en-US" altLang="ja-JP" dirty="0"/>
              <a:t>β</a:t>
            </a:r>
            <a:r>
              <a:rPr lang="ja-JP" altLang="en-US"/>
              <a:t>細胞からインスリン分泌を促進する</a:t>
            </a:r>
            <a:endParaRPr lang="en-US" altLang="ja-JP" dirty="0"/>
          </a:p>
          <a:p>
            <a:pPr marL="285750" indent="-285750">
              <a:buFontTx/>
              <a:buChar char="-"/>
            </a:pPr>
            <a:r>
              <a:rPr lang="en-US" altLang="ja-JP" dirty="0"/>
              <a:t>42</a:t>
            </a:r>
            <a:r>
              <a:rPr lang="ja-JP" altLang="en-US"/>
              <a:t>このアミノ酸からなる</a:t>
            </a:r>
            <a:endParaRPr lang="en-US" altLang="ja-JP" dirty="0"/>
          </a:p>
          <a:p>
            <a:pPr marL="285750" indent="-285750">
              <a:buFontTx/>
              <a:buChar char="-"/>
            </a:pPr>
            <a:r>
              <a:rPr lang="ja-JP" altLang="en-US"/>
              <a:t>胃酸分泌抑制作用</a:t>
            </a:r>
            <a:endParaRPr lang="en-US" altLang="ja-JP" dirty="0"/>
          </a:p>
        </p:txBody>
      </p:sp>
      <p:sp>
        <p:nvSpPr>
          <p:cNvPr id="6" name="テキスト ボックス 5">
            <a:extLst>
              <a:ext uri="{FF2B5EF4-FFF2-40B4-BE49-F238E27FC236}">
                <a16:creationId xmlns:a16="http://schemas.microsoft.com/office/drawing/2014/main" id="{A58898DD-5AE1-131F-ECCF-0C68E377A10C}"/>
              </a:ext>
            </a:extLst>
          </p:cNvPr>
          <p:cNvSpPr txBox="1"/>
          <p:nvPr/>
        </p:nvSpPr>
        <p:spPr>
          <a:xfrm>
            <a:off x="9954883" y="7246189"/>
            <a:ext cx="5958682" cy="646331"/>
          </a:xfrm>
          <a:prstGeom prst="rect">
            <a:avLst/>
          </a:prstGeom>
          <a:noFill/>
        </p:spPr>
        <p:txBody>
          <a:bodyPr wrap="none" rtlCol="0">
            <a:spAutoFit/>
          </a:bodyPr>
          <a:lstStyle/>
          <a:p>
            <a:r>
              <a:rPr kumimoji="1" lang="ja-JP" altLang="en-US"/>
              <a:t>現在開発中のレタトルチド</a:t>
            </a:r>
            <a:endParaRPr kumimoji="1" lang="en-US" altLang="ja-JP" dirty="0"/>
          </a:p>
          <a:p>
            <a:r>
              <a:rPr lang="ja-JP" altLang="en-US"/>
              <a:t>体重減少効果はデュアルアゴニストに比べてより強力だった</a:t>
            </a:r>
            <a:endParaRPr kumimoji="1" lang="ja-JP" altLang="en-US"/>
          </a:p>
        </p:txBody>
      </p:sp>
    </p:spTree>
    <p:extLst>
      <p:ext uri="{BB962C8B-B14F-4D97-AF65-F5344CB8AC3E}">
        <p14:creationId xmlns:p14="http://schemas.microsoft.com/office/powerpoint/2010/main" val="554597"/>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a:extLst>
              <a:ext uri="{FF2B5EF4-FFF2-40B4-BE49-F238E27FC236}">
                <a16:creationId xmlns:a16="http://schemas.microsoft.com/office/drawing/2014/main" id="{4D03707A-77C8-D20F-70FB-CA5F49095D87}"/>
              </a:ext>
            </a:extLst>
          </p:cNvPr>
          <p:cNvSpPr/>
          <p:nvPr/>
        </p:nvSpPr>
        <p:spPr>
          <a:xfrm>
            <a:off x="6255477" y="4790055"/>
            <a:ext cx="4689174" cy="189635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37AB49F4-168E-96D9-C4E8-36B57C063C83}"/>
              </a:ext>
            </a:extLst>
          </p:cNvPr>
          <p:cNvSpPr/>
          <p:nvPr/>
        </p:nvSpPr>
        <p:spPr>
          <a:xfrm>
            <a:off x="855908" y="4797760"/>
            <a:ext cx="4689174" cy="189635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D5BA2FC-9C3A-55FE-8078-7C80E12ED13C}"/>
              </a:ext>
            </a:extLst>
          </p:cNvPr>
          <p:cNvSpPr/>
          <p:nvPr/>
        </p:nvSpPr>
        <p:spPr>
          <a:xfrm>
            <a:off x="0" y="844251"/>
            <a:ext cx="12192000" cy="258474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29575B4F-241F-FAF7-73D0-F281F8CCC716}"/>
              </a:ext>
            </a:extLst>
          </p:cNvPr>
          <p:cNvSpPr>
            <a:spLocks noGrp="1"/>
          </p:cNvSpPr>
          <p:nvPr>
            <p:ph idx="1"/>
          </p:nvPr>
        </p:nvSpPr>
        <p:spPr>
          <a:xfrm>
            <a:off x="546100" y="1038484"/>
            <a:ext cx="11099800" cy="2264360"/>
          </a:xfrm>
        </p:spPr>
        <p:txBody>
          <a:bodyPr/>
          <a:lstStyle/>
          <a:p>
            <a:pPr marL="0" indent="0">
              <a:buNone/>
            </a:pPr>
            <a:r>
              <a:rPr kumimoji="1" lang="ja-JP" altLang="en-US"/>
              <a:t>現在の研究</a:t>
            </a:r>
            <a:r>
              <a:rPr kumimoji="1" lang="en-US" altLang="ja-JP" dirty="0"/>
              <a:t> - </a:t>
            </a:r>
            <a:r>
              <a:rPr kumimoji="1" lang="ja-JP" altLang="en-US"/>
              <a:t>構造ベースのペプチド探索</a:t>
            </a:r>
          </a:p>
        </p:txBody>
      </p:sp>
      <p:sp>
        <p:nvSpPr>
          <p:cNvPr id="4" name="テキスト プレースホルダー 3">
            <a:extLst>
              <a:ext uri="{FF2B5EF4-FFF2-40B4-BE49-F238E27FC236}">
                <a16:creationId xmlns:a16="http://schemas.microsoft.com/office/drawing/2014/main" id="{953C129A-3B04-BA2F-E028-D44612638A8D}"/>
              </a:ext>
            </a:extLst>
          </p:cNvPr>
          <p:cNvSpPr>
            <a:spLocks noGrp="1"/>
          </p:cNvSpPr>
          <p:nvPr>
            <p:ph type="body" sz="quarter" idx="11"/>
          </p:nvPr>
        </p:nvSpPr>
        <p:spPr/>
        <p:txBody>
          <a:bodyPr>
            <a:normAutofit lnSpcReduction="10000"/>
          </a:bodyPr>
          <a:lstStyle/>
          <a:p>
            <a:r>
              <a:rPr kumimoji="1" lang="en-US" altLang="ja-JP" dirty="0"/>
              <a:t>Applications </a:t>
            </a:r>
            <a:r>
              <a:rPr kumimoji="1" lang="ja-JP" altLang="en-US"/>
              <a:t>配列ベースの機械学習による</a:t>
            </a:r>
            <a:r>
              <a:rPr lang="ja-JP" altLang="en-US"/>
              <a:t>新規</a:t>
            </a:r>
            <a:r>
              <a:rPr kumimoji="1" lang="en-US" altLang="ja-JP" dirty="0"/>
              <a:t>TGR5</a:t>
            </a:r>
            <a:r>
              <a:rPr kumimoji="1" lang="ja-JP" altLang="en-US"/>
              <a:t>アゴニストペプチドの予測</a:t>
            </a:r>
          </a:p>
        </p:txBody>
      </p:sp>
      <p:sp>
        <p:nvSpPr>
          <p:cNvPr id="5" name="テキスト ボックス 4">
            <a:extLst>
              <a:ext uri="{FF2B5EF4-FFF2-40B4-BE49-F238E27FC236}">
                <a16:creationId xmlns:a16="http://schemas.microsoft.com/office/drawing/2014/main" id="{D95B15FE-86EA-241A-6CD6-FDF50B380CAF}"/>
              </a:ext>
            </a:extLst>
          </p:cNvPr>
          <p:cNvSpPr txBox="1"/>
          <p:nvPr/>
        </p:nvSpPr>
        <p:spPr>
          <a:xfrm>
            <a:off x="-4689174" y="2568165"/>
            <a:ext cx="4689174" cy="3139321"/>
          </a:xfrm>
          <a:prstGeom prst="rect">
            <a:avLst/>
          </a:prstGeom>
          <a:noFill/>
        </p:spPr>
        <p:txBody>
          <a:bodyPr wrap="square" rtlCol="0">
            <a:spAutoFit/>
          </a:bodyPr>
          <a:lstStyle/>
          <a:p>
            <a:pPr marL="285750" indent="-285750">
              <a:buFontTx/>
              <a:buChar char="-"/>
            </a:pPr>
            <a:r>
              <a:rPr kumimoji="1" lang="ja-JP" altLang="en-US"/>
              <a:t>ペプチドのデータが溜まったら</a:t>
            </a:r>
            <a:endParaRPr kumimoji="1" lang="en-US" altLang="ja-JP" dirty="0"/>
          </a:p>
          <a:p>
            <a:pPr marL="285750" indent="-285750">
              <a:buFontTx/>
              <a:buChar char="-"/>
            </a:pPr>
            <a:r>
              <a:rPr lang="ja-JP" altLang="en-US"/>
              <a:t>配列ベースの機械学習</a:t>
            </a:r>
            <a:endParaRPr kumimoji="1" lang="en-US" altLang="ja-JP" dirty="0"/>
          </a:p>
          <a:p>
            <a:pPr marL="285750" indent="-285750">
              <a:buFontTx/>
              <a:buChar char="-"/>
            </a:pPr>
            <a:r>
              <a:rPr lang="en-US" altLang="ja-JP" dirty="0"/>
              <a:t>1</a:t>
            </a:r>
            <a:r>
              <a:rPr lang="ja-JP" altLang="en-US"/>
              <a:t>点変異させて、進化させていく戦略を使ってみる</a:t>
            </a:r>
            <a:endParaRPr lang="en-US" altLang="ja-JP" dirty="0"/>
          </a:p>
          <a:p>
            <a:pPr marL="742950" lvl="1" indent="-285750">
              <a:buFontTx/>
              <a:buChar char="-"/>
            </a:pPr>
            <a:r>
              <a:rPr lang="ja-JP" altLang="en-US"/>
              <a:t>これ別に</a:t>
            </a:r>
            <a:r>
              <a:rPr lang="en-US" altLang="ja-JP" dirty="0"/>
              <a:t>3</a:t>
            </a:r>
            <a:r>
              <a:rPr lang="ja-JP" altLang="en-US"/>
              <a:t>残基なら全部やれば良くね</a:t>
            </a:r>
            <a:endParaRPr lang="en-US" altLang="ja-JP" dirty="0"/>
          </a:p>
          <a:p>
            <a:pPr marL="742950" lvl="1" indent="-285750">
              <a:buFontTx/>
              <a:buChar char="-"/>
            </a:pPr>
            <a:r>
              <a:rPr lang="ja-JP" altLang="en-US"/>
              <a:t>モデルが進化してくならまだしも</a:t>
            </a:r>
            <a:endParaRPr lang="en-US" altLang="ja-JP" dirty="0"/>
          </a:p>
          <a:p>
            <a:pPr marL="285750" indent="-285750">
              <a:buFontTx/>
              <a:buChar char="-"/>
            </a:pPr>
            <a:r>
              <a:rPr lang="ja-JP" altLang="en-US"/>
              <a:t>未知の効力を持ったペプチドが見つかるかもしれない</a:t>
            </a:r>
            <a:endParaRPr lang="en-US" altLang="ja-JP" dirty="0"/>
          </a:p>
          <a:p>
            <a:pPr marL="285750" indent="-285750">
              <a:buFontTx/>
              <a:buChar char="-"/>
            </a:pPr>
            <a:r>
              <a:rPr lang="ja-JP" altLang="en-US"/>
              <a:t>問題点</a:t>
            </a:r>
            <a:endParaRPr lang="en-US" altLang="ja-JP" dirty="0"/>
          </a:p>
          <a:p>
            <a:pPr marL="742950" lvl="1" indent="-285750">
              <a:buFontTx/>
              <a:buChar char="-"/>
            </a:pPr>
            <a:r>
              <a:rPr lang="en-US" altLang="ja-JP" dirty="0"/>
              <a:t>3</a:t>
            </a:r>
            <a:r>
              <a:rPr lang="ja-JP" altLang="en-US"/>
              <a:t>残基しかないが、十分に学習ができるか</a:t>
            </a:r>
            <a:endParaRPr lang="en-US" altLang="ja-JP" dirty="0"/>
          </a:p>
        </p:txBody>
      </p:sp>
      <p:pic>
        <p:nvPicPr>
          <p:cNvPr id="7" name="図 6" descr="ダイアグラム&#10;&#10;自動的に生成された説明">
            <a:extLst>
              <a:ext uri="{FF2B5EF4-FFF2-40B4-BE49-F238E27FC236}">
                <a16:creationId xmlns:a16="http://schemas.microsoft.com/office/drawing/2014/main" id="{9E94E963-6C89-D6BF-D471-F783464A9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458" y="1337055"/>
            <a:ext cx="3523492" cy="1733943"/>
          </a:xfrm>
          <a:prstGeom prst="rect">
            <a:avLst/>
          </a:prstGeom>
        </p:spPr>
      </p:pic>
      <p:sp>
        <p:nvSpPr>
          <p:cNvPr id="8" name="コンテンツ プレースホルダー 2">
            <a:extLst>
              <a:ext uri="{FF2B5EF4-FFF2-40B4-BE49-F238E27FC236}">
                <a16:creationId xmlns:a16="http://schemas.microsoft.com/office/drawing/2014/main" id="{74BD2C71-490B-6266-709A-13490EB3BA4C}"/>
              </a:ext>
            </a:extLst>
          </p:cNvPr>
          <p:cNvSpPr txBox="1">
            <a:spLocks/>
          </p:cNvSpPr>
          <p:nvPr/>
        </p:nvSpPr>
        <p:spPr>
          <a:xfrm>
            <a:off x="546100" y="3563802"/>
            <a:ext cx="11099800" cy="596294"/>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0"/>
              </a:spcBef>
              <a:buClr>
                <a:schemeClr val="accent4"/>
              </a:buClr>
              <a:buFont typeface="Wingdings" pitchFamily="2" charset="2"/>
              <a:buChar char="l"/>
              <a:defRPr kumimoji="1" sz="2000" b="1" kern="1200">
                <a:solidFill>
                  <a:schemeClr val="tx1"/>
                </a:solidFill>
                <a:latin typeface="+mn-ea"/>
                <a:ea typeface="+mn-ea"/>
                <a:cs typeface="+mn-cs"/>
              </a:defRPr>
            </a:lvl1pPr>
            <a:lvl2pPr marL="8001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kumimoji="1" sz="1800" kern="1200">
                <a:solidFill>
                  <a:schemeClr val="tx1"/>
                </a:solidFill>
                <a:latin typeface="+mn-ea"/>
                <a:ea typeface="+mn-ea"/>
                <a:cs typeface="+mn-cs"/>
              </a:defRPr>
            </a:lvl2pPr>
            <a:lvl3pPr marL="1252538" indent="-338138"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3pPr>
            <a:lvl4pPr marL="1706563" indent="-3349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4pPr>
            <a:lvl5pPr marL="2151063" indent="-3222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itchFamily="2" charset="2"/>
              <a:buNone/>
            </a:pPr>
            <a:r>
              <a:rPr lang="ja-JP" altLang="en-US"/>
              <a:t>ペプチド配列ベースの機械学習を用いた</a:t>
            </a:r>
            <a:r>
              <a:rPr lang="en-US" altLang="ja-JP" dirty="0"/>
              <a:t>TGR5</a:t>
            </a:r>
            <a:r>
              <a:rPr lang="ja-JP" altLang="en-US"/>
              <a:t>活性予測</a:t>
            </a:r>
          </a:p>
        </p:txBody>
      </p:sp>
      <p:sp>
        <p:nvSpPr>
          <p:cNvPr id="9" name="テキスト ボックス 8">
            <a:extLst>
              <a:ext uri="{FF2B5EF4-FFF2-40B4-BE49-F238E27FC236}">
                <a16:creationId xmlns:a16="http://schemas.microsoft.com/office/drawing/2014/main" id="{C4A87D60-8721-F2FE-D529-2D82839F87F7}"/>
              </a:ext>
            </a:extLst>
          </p:cNvPr>
          <p:cNvSpPr txBox="1"/>
          <p:nvPr/>
        </p:nvSpPr>
        <p:spPr>
          <a:xfrm>
            <a:off x="210574" y="7168243"/>
            <a:ext cx="2989921" cy="1477328"/>
          </a:xfrm>
          <a:prstGeom prst="rect">
            <a:avLst/>
          </a:prstGeom>
          <a:noFill/>
        </p:spPr>
        <p:txBody>
          <a:bodyPr wrap="none" rtlCol="0">
            <a:spAutoFit/>
          </a:bodyPr>
          <a:lstStyle/>
          <a:p>
            <a:r>
              <a:rPr kumimoji="1" lang="ja-JP" altLang="en-US"/>
              <a:t>配列ベースでのペプチド探索</a:t>
            </a:r>
            <a:endParaRPr kumimoji="1" lang="en-US" altLang="ja-JP" dirty="0"/>
          </a:p>
          <a:p>
            <a:r>
              <a:rPr kumimoji="1" lang="ja-JP" altLang="en-US"/>
              <a:t>何がいい？</a:t>
            </a:r>
            <a:endParaRPr kumimoji="1" lang="en-US" altLang="ja-JP" dirty="0"/>
          </a:p>
          <a:p>
            <a:r>
              <a:rPr lang="ja-JP" altLang="en-US"/>
              <a:t>解析がしやすいところ</a:t>
            </a:r>
            <a:endParaRPr lang="en-US" altLang="ja-JP" dirty="0"/>
          </a:p>
          <a:p>
            <a:r>
              <a:rPr kumimoji="1" lang="ja-JP" altLang="en-US"/>
              <a:t>ブラックボックス</a:t>
            </a:r>
            <a:r>
              <a:rPr lang="ja-JP" altLang="en-US"/>
              <a:t>が小さい</a:t>
            </a:r>
            <a:endParaRPr lang="en-US" altLang="ja-JP" dirty="0"/>
          </a:p>
          <a:p>
            <a:endParaRPr kumimoji="1" lang="ja-JP" altLang="en-US"/>
          </a:p>
        </p:txBody>
      </p:sp>
      <p:sp>
        <p:nvSpPr>
          <p:cNvPr id="12" name="テキスト ボックス 11">
            <a:extLst>
              <a:ext uri="{FF2B5EF4-FFF2-40B4-BE49-F238E27FC236}">
                <a16:creationId xmlns:a16="http://schemas.microsoft.com/office/drawing/2014/main" id="{91C00016-79F2-FE98-AA25-2F5498377F18}"/>
              </a:ext>
            </a:extLst>
          </p:cNvPr>
          <p:cNvSpPr txBox="1"/>
          <p:nvPr/>
        </p:nvSpPr>
        <p:spPr>
          <a:xfrm>
            <a:off x="546100" y="1518350"/>
            <a:ext cx="6848211" cy="869533"/>
          </a:xfrm>
          <a:prstGeom prst="rect">
            <a:avLst/>
          </a:prstGeom>
          <a:noFill/>
        </p:spPr>
        <p:txBody>
          <a:bodyPr wrap="square" rtlCol="0">
            <a:spAutoFit/>
          </a:bodyPr>
          <a:lstStyle/>
          <a:p>
            <a:pPr>
              <a:lnSpc>
                <a:spcPct val="150000"/>
              </a:lnSpc>
            </a:pPr>
            <a:r>
              <a:rPr kumimoji="1" lang="ja-JP" altLang="en-US"/>
              <a:t>分子フィンガープリントを用いて、部分構造の有無を入力データとした</a:t>
            </a:r>
            <a:r>
              <a:rPr kumimoji="1" lang="en-US" altLang="ja-JP" dirty="0"/>
              <a:t>TGR5</a:t>
            </a:r>
            <a:r>
              <a:rPr kumimoji="1" lang="ja-JP" altLang="en-US"/>
              <a:t>活性予測</a:t>
            </a:r>
          </a:p>
        </p:txBody>
      </p:sp>
      <p:sp>
        <p:nvSpPr>
          <p:cNvPr id="14" name="テキスト ボックス 13">
            <a:extLst>
              <a:ext uri="{FF2B5EF4-FFF2-40B4-BE49-F238E27FC236}">
                <a16:creationId xmlns:a16="http://schemas.microsoft.com/office/drawing/2014/main" id="{90E7E805-34F1-BECB-A1BE-CE27C2AA40B5}"/>
              </a:ext>
            </a:extLst>
          </p:cNvPr>
          <p:cNvSpPr txBox="1"/>
          <p:nvPr/>
        </p:nvSpPr>
        <p:spPr>
          <a:xfrm>
            <a:off x="546100" y="4199366"/>
            <a:ext cx="9722533" cy="369332"/>
          </a:xfrm>
          <a:prstGeom prst="rect">
            <a:avLst/>
          </a:prstGeom>
          <a:noFill/>
        </p:spPr>
        <p:txBody>
          <a:bodyPr wrap="none" rtlCol="0">
            <a:spAutoFit/>
          </a:bodyPr>
          <a:lstStyle/>
          <a:p>
            <a:r>
              <a:rPr kumimoji="1" lang="ja-JP" altLang="en-US"/>
              <a:t>ペプチドの配列と、</a:t>
            </a:r>
            <a:r>
              <a:rPr kumimoji="1" lang="en-US" altLang="ja-JP" dirty="0"/>
              <a:t>TGR5</a:t>
            </a:r>
            <a:r>
              <a:rPr lang="ja-JP" altLang="en-US"/>
              <a:t>の</a:t>
            </a:r>
            <a:r>
              <a:rPr lang="en-US" altLang="ja-JP" dirty="0"/>
              <a:t>EC50</a:t>
            </a:r>
            <a:r>
              <a:rPr lang="ja-JP" altLang="en-US"/>
              <a:t>のデータのセットを入力データとして機械学習モデルを構築する</a:t>
            </a:r>
            <a:endParaRPr kumimoji="1" lang="ja-JP" altLang="en-US"/>
          </a:p>
        </p:txBody>
      </p:sp>
      <p:sp>
        <p:nvSpPr>
          <p:cNvPr id="15" name="テキスト ボックス 14">
            <a:extLst>
              <a:ext uri="{FF2B5EF4-FFF2-40B4-BE49-F238E27FC236}">
                <a16:creationId xmlns:a16="http://schemas.microsoft.com/office/drawing/2014/main" id="{D665E503-232E-047E-F8E2-D2A1DEDF85A4}"/>
              </a:ext>
            </a:extLst>
          </p:cNvPr>
          <p:cNvSpPr txBox="1"/>
          <p:nvPr/>
        </p:nvSpPr>
        <p:spPr>
          <a:xfrm>
            <a:off x="6376770" y="4825976"/>
            <a:ext cx="4446588" cy="1700530"/>
          </a:xfrm>
          <a:prstGeom prst="rect">
            <a:avLst/>
          </a:prstGeom>
          <a:noFill/>
        </p:spPr>
        <p:txBody>
          <a:bodyPr wrap="square" rtlCol="0">
            <a:spAutoFit/>
          </a:bodyPr>
          <a:lstStyle/>
          <a:p>
            <a:pPr>
              <a:lnSpc>
                <a:spcPct val="150000"/>
              </a:lnSpc>
            </a:pPr>
            <a:r>
              <a:rPr kumimoji="1" lang="ja-JP" altLang="en-US"/>
              <a:t>懸念点</a:t>
            </a:r>
            <a:endParaRPr kumimoji="1" lang="en-US" altLang="ja-JP" dirty="0"/>
          </a:p>
          <a:p>
            <a:pPr marL="285750" indent="-285750">
              <a:lnSpc>
                <a:spcPct val="150000"/>
              </a:lnSpc>
              <a:buFont typeface="Arial" panose="020B0604020202020204" pitchFamily="34" charset="0"/>
              <a:buChar char="•"/>
            </a:pPr>
            <a:r>
              <a:rPr lang="en-US" altLang="ja-JP" dirty="0"/>
              <a:t>3</a:t>
            </a:r>
            <a:r>
              <a:rPr lang="ja-JP" altLang="en-US"/>
              <a:t>残基と短い配列</a:t>
            </a:r>
            <a:r>
              <a:rPr lang="en-US" altLang="ja-JP" dirty="0"/>
              <a:t>(</a:t>
            </a:r>
            <a:r>
              <a:rPr lang="ja-JP" altLang="en-US"/>
              <a:t>小さいデータ</a:t>
            </a:r>
            <a:r>
              <a:rPr lang="en-US" altLang="ja-JP" dirty="0"/>
              <a:t>)</a:t>
            </a:r>
            <a:r>
              <a:rPr lang="ja-JP" altLang="en-US"/>
              <a:t>で十分な予測ができるか</a:t>
            </a:r>
            <a:endParaRPr lang="en-US" altLang="ja-JP" dirty="0"/>
          </a:p>
          <a:p>
            <a:pPr marL="285750" indent="-285750">
              <a:lnSpc>
                <a:spcPct val="150000"/>
              </a:lnSpc>
              <a:buFont typeface="Arial" panose="020B0604020202020204" pitchFamily="34" charset="0"/>
              <a:buChar char="•"/>
            </a:pPr>
            <a:r>
              <a:rPr lang="ja-JP" altLang="en-US"/>
              <a:t>多様なデータセットを得ることができるか</a:t>
            </a:r>
            <a:endParaRPr kumimoji="1" lang="ja-JP" altLang="en-US"/>
          </a:p>
        </p:txBody>
      </p:sp>
      <p:sp>
        <p:nvSpPr>
          <p:cNvPr id="16" name="テキスト ボックス 15">
            <a:extLst>
              <a:ext uri="{FF2B5EF4-FFF2-40B4-BE49-F238E27FC236}">
                <a16:creationId xmlns:a16="http://schemas.microsoft.com/office/drawing/2014/main" id="{0934E46B-B29B-CEA1-5428-9B42EDB45424}"/>
              </a:ext>
            </a:extLst>
          </p:cNvPr>
          <p:cNvSpPr txBox="1"/>
          <p:nvPr/>
        </p:nvSpPr>
        <p:spPr>
          <a:xfrm>
            <a:off x="1247349" y="4832934"/>
            <a:ext cx="3900488" cy="1700530"/>
          </a:xfrm>
          <a:prstGeom prst="rect">
            <a:avLst/>
          </a:prstGeom>
          <a:noFill/>
        </p:spPr>
        <p:txBody>
          <a:bodyPr wrap="square" rtlCol="0">
            <a:spAutoFit/>
          </a:bodyPr>
          <a:lstStyle/>
          <a:p>
            <a:pPr>
              <a:lnSpc>
                <a:spcPct val="150000"/>
              </a:lnSpc>
            </a:pPr>
            <a:r>
              <a:rPr kumimoji="1" lang="ja-JP" altLang="en-US"/>
              <a:t>利点</a:t>
            </a:r>
            <a:endParaRPr kumimoji="1" lang="en-US" altLang="ja-JP" dirty="0"/>
          </a:p>
          <a:p>
            <a:pPr marL="285750" indent="-285750">
              <a:lnSpc>
                <a:spcPct val="150000"/>
              </a:lnSpc>
              <a:buFont typeface="Arial" panose="020B0604020202020204" pitchFamily="34" charset="0"/>
              <a:buChar char="•"/>
            </a:pPr>
            <a:r>
              <a:rPr lang="ja-JP" altLang="en-US"/>
              <a:t>予測根拠が分かりやすい</a:t>
            </a:r>
            <a:endParaRPr lang="en-US" altLang="ja-JP" dirty="0"/>
          </a:p>
          <a:p>
            <a:pPr marL="285750" indent="-285750">
              <a:lnSpc>
                <a:spcPct val="150000"/>
              </a:lnSpc>
              <a:buFont typeface="Arial" panose="020B0604020202020204" pitchFamily="34" charset="0"/>
              <a:buChar char="•"/>
            </a:pPr>
            <a:r>
              <a:rPr kumimoji="1" lang="ja-JP" altLang="en-US"/>
              <a:t>構造ベースの過学習問題を解決できるかもしれない</a:t>
            </a:r>
            <a:endParaRPr kumimoji="1" lang="en-US" altLang="ja-JP" dirty="0"/>
          </a:p>
        </p:txBody>
      </p:sp>
      <p:sp>
        <p:nvSpPr>
          <p:cNvPr id="17" name="テキスト ボックス 16">
            <a:extLst>
              <a:ext uri="{FF2B5EF4-FFF2-40B4-BE49-F238E27FC236}">
                <a16:creationId xmlns:a16="http://schemas.microsoft.com/office/drawing/2014/main" id="{0AC1DB17-5E96-470E-97A9-1CB6D0035C08}"/>
              </a:ext>
            </a:extLst>
          </p:cNvPr>
          <p:cNvSpPr txBox="1"/>
          <p:nvPr/>
        </p:nvSpPr>
        <p:spPr>
          <a:xfrm>
            <a:off x="608092" y="2421298"/>
            <a:ext cx="6524657" cy="8695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ja-JP" dirty="0"/>
              <a:t>1</a:t>
            </a:r>
            <a:r>
              <a:rPr kumimoji="1" lang="ja-JP" altLang="en-US"/>
              <a:t>配列あたりのデータ量</a:t>
            </a:r>
            <a:r>
              <a:rPr kumimoji="1" lang="en-US" altLang="ja-JP" dirty="0"/>
              <a:t>(</a:t>
            </a:r>
            <a:r>
              <a:rPr kumimoji="1" lang="ja-JP" altLang="en-US"/>
              <a:t>部分構造の数</a:t>
            </a:r>
            <a:r>
              <a:rPr kumimoji="1" lang="en-US" altLang="ja-JP" dirty="0"/>
              <a:t>)</a:t>
            </a:r>
            <a:r>
              <a:rPr kumimoji="1" lang="ja-JP" altLang="en-US"/>
              <a:t>が多く、過学習しやすい</a:t>
            </a:r>
            <a:endParaRPr kumimoji="1" lang="en-US" altLang="ja-JP" dirty="0"/>
          </a:p>
          <a:p>
            <a:pPr marL="285750" indent="-285750">
              <a:lnSpc>
                <a:spcPct val="150000"/>
              </a:lnSpc>
              <a:buFont typeface="Arial" panose="020B0604020202020204" pitchFamily="34" charset="0"/>
              <a:buChar char="•"/>
            </a:pPr>
            <a:r>
              <a:rPr lang="ja-JP" altLang="en-US"/>
              <a:t>予測根拠が分かりにくい</a:t>
            </a:r>
            <a:endParaRPr kumimoji="1" lang="en-US" altLang="ja-JP" dirty="0"/>
          </a:p>
        </p:txBody>
      </p:sp>
    </p:spTree>
    <p:extLst>
      <p:ext uri="{BB962C8B-B14F-4D97-AF65-F5344CB8AC3E}">
        <p14:creationId xmlns:p14="http://schemas.microsoft.com/office/powerpoint/2010/main" val="3980564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5E749C65-4F45-6CBD-40E9-65D11935BF96}"/>
              </a:ext>
            </a:extLst>
          </p:cNvPr>
          <p:cNvSpPr/>
          <p:nvPr/>
        </p:nvSpPr>
        <p:spPr>
          <a:xfrm>
            <a:off x="0" y="3174006"/>
            <a:ext cx="12192000" cy="368399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コンテンツ プレースホルダー 7" descr="ダイアグラム&#10;&#10;自動的に生成された説明">
            <a:extLst>
              <a:ext uri="{FF2B5EF4-FFF2-40B4-BE49-F238E27FC236}">
                <a16:creationId xmlns:a16="http://schemas.microsoft.com/office/drawing/2014/main" id="{D8855229-116E-6F16-88C3-FB44067DDDB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90678" y="-3441784"/>
            <a:ext cx="5939536" cy="3288265"/>
          </a:xfrm>
        </p:spPr>
      </p:pic>
      <p:sp>
        <p:nvSpPr>
          <p:cNvPr id="4" name="テキスト プレースホルダー 3">
            <a:extLst>
              <a:ext uri="{FF2B5EF4-FFF2-40B4-BE49-F238E27FC236}">
                <a16:creationId xmlns:a16="http://schemas.microsoft.com/office/drawing/2014/main" id="{953C129A-3B04-BA2F-E028-D44612638A8D}"/>
              </a:ext>
            </a:extLst>
          </p:cNvPr>
          <p:cNvSpPr>
            <a:spLocks noGrp="1"/>
          </p:cNvSpPr>
          <p:nvPr>
            <p:ph type="body" sz="quarter" idx="11"/>
          </p:nvPr>
        </p:nvSpPr>
        <p:spPr/>
        <p:txBody>
          <a:bodyPr>
            <a:normAutofit lnSpcReduction="10000"/>
          </a:bodyPr>
          <a:lstStyle/>
          <a:p>
            <a:r>
              <a:rPr kumimoji="1" lang="en-US" altLang="ja-JP" dirty="0"/>
              <a:t>Applications TGR5</a:t>
            </a:r>
            <a:r>
              <a:rPr kumimoji="1" lang="ja-JP" altLang="en-US"/>
              <a:t>選択的</a:t>
            </a:r>
            <a:r>
              <a:rPr lang="ja-JP" altLang="en-US"/>
              <a:t>アゴニストの探索</a:t>
            </a:r>
            <a:endParaRPr kumimoji="1" lang="ja-JP" altLang="en-US"/>
          </a:p>
        </p:txBody>
      </p:sp>
      <p:sp>
        <p:nvSpPr>
          <p:cNvPr id="5" name="テキスト ボックス 4">
            <a:extLst>
              <a:ext uri="{FF2B5EF4-FFF2-40B4-BE49-F238E27FC236}">
                <a16:creationId xmlns:a16="http://schemas.microsoft.com/office/drawing/2014/main" id="{4C5E7AF4-E1F1-B42D-8658-1DE44C636862}"/>
              </a:ext>
            </a:extLst>
          </p:cNvPr>
          <p:cNvSpPr txBox="1"/>
          <p:nvPr/>
        </p:nvSpPr>
        <p:spPr>
          <a:xfrm>
            <a:off x="7867872" y="1454183"/>
            <a:ext cx="3724817" cy="1331198"/>
          </a:xfrm>
          <a:prstGeom prst="rect">
            <a:avLst/>
          </a:prstGeom>
          <a:noFill/>
        </p:spPr>
        <p:txBody>
          <a:bodyPr wrap="square" rtlCol="0">
            <a:spAutoFit/>
          </a:bodyPr>
          <a:lstStyle/>
          <a:p>
            <a:pPr>
              <a:lnSpc>
                <a:spcPct val="150000"/>
              </a:lnSpc>
            </a:pPr>
            <a:r>
              <a:rPr lang="en-US" altLang="ja-JP" sz="2000" b="1" u="sng" dirty="0"/>
              <a:t>TGR5</a:t>
            </a:r>
            <a:r>
              <a:rPr lang="ja-JP" altLang="en-US" sz="2000" b="1" u="sng"/>
              <a:t>選択的アゴニストの開発</a:t>
            </a:r>
            <a:endParaRPr lang="en-US" altLang="ja-JP" sz="2000" b="1" u="sng" dirty="0"/>
          </a:p>
          <a:p>
            <a:pPr marL="285750" indent="-285750">
              <a:lnSpc>
                <a:spcPct val="150000"/>
              </a:lnSpc>
              <a:buFont typeface="Arial" panose="020B0604020202020204" pitchFamily="34" charset="0"/>
              <a:buChar char="•"/>
            </a:pPr>
            <a:r>
              <a:rPr lang="en-US" altLang="ja-JP" dirty="0"/>
              <a:t>TGR5</a:t>
            </a:r>
            <a:r>
              <a:rPr lang="ja-JP" altLang="en-US"/>
              <a:t>に結合して作動する</a:t>
            </a:r>
            <a:endParaRPr lang="en-US" altLang="ja-JP" dirty="0"/>
          </a:p>
          <a:p>
            <a:pPr marL="285750" indent="-285750">
              <a:lnSpc>
                <a:spcPct val="150000"/>
              </a:lnSpc>
              <a:buFont typeface="Arial" panose="020B0604020202020204" pitchFamily="34" charset="0"/>
              <a:buChar char="•"/>
            </a:pPr>
            <a:r>
              <a:rPr lang="en-US" altLang="ja-JP" dirty="0"/>
              <a:t>FXR</a:t>
            </a:r>
            <a:r>
              <a:rPr lang="ja-JP" altLang="en-US"/>
              <a:t>に結合せず活性を示さない</a:t>
            </a:r>
            <a:endParaRPr lang="en-US" altLang="ja-JP" dirty="0"/>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DD936633-6A92-1153-09B2-6E38B7173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2802" y="1021877"/>
            <a:ext cx="6869967" cy="3803373"/>
          </a:xfrm>
          <a:prstGeom prst="rect">
            <a:avLst/>
          </a:prstGeom>
        </p:spPr>
      </p:pic>
      <p:sp>
        <p:nvSpPr>
          <p:cNvPr id="13" name="テキスト ボックス 12">
            <a:extLst>
              <a:ext uri="{FF2B5EF4-FFF2-40B4-BE49-F238E27FC236}">
                <a16:creationId xmlns:a16="http://schemas.microsoft.com/office/drawing/2014/main" id="{F852345A-D474-D96C-4DB1-09CDEA08743C}"/>
              </a:ext>
            </a:extLst>
          </p:cNvPr>
          <p:cNvSpPr txBox="1"/>
          <p:nvPr/>
        </p:nvSpPr>
        <p:spPr>
          <a:xfrm>
            <a:off x="546100" y="1607441"/>
            <a:ext cx="5687949" cy="1285032"/>
          </a:xfrm>
          <a:prstGeom prst="rect">
            <a:avLst/>
          </a:prstGeom>
          <a:noFill/>
        </p:spPr>
        <p:txBody>
          <a:bodyPr wrap="square" rtlCol="0">
            <a:spAutoFit/>
          </a:bodyPr>
          <a:lstStyle/>
          <a:p>
            <a:pPr>
              <a:lnSpc>
                <a:spcPct val="150000"/>
              </a:lnSpc>
            </a:pPr>
            <a:r>
              <a:rPr lang="ja-JP" altLang="en-US"/>
              <a:t>核内受容体</a:t>
            </a:r>
            <a:r>
              <a:rPr lang="en-US" altLang="ja-JP" dirty="0"/>
              <a:t>FXR</a:t>
            </a:r>
            <a:r>
              <a:rPr lang="ja-JP" altLang="en-US"/>
              <a:t>は胆汁酸ホメオスタシスの主要な調節因子であるが、</a:t>
            </a:r>
            <a:r>
              <a:rPr kumimoji="1" lang="en-US" altLang="ja-JP" dirty="0"/>
              <a:t>FXR</a:t>
            </a:r>
            <a:r>
              <a:rPr kumimoji="1" lang="ja-JP" altLang="en-US"/>
              <a:t>は心筋虚血の際にアポトーシスを誘発して新筋細胞の生存率を低下させるという報告もある。</a:t>
            </a:r>
          </a:p>
        </p:txBody>
      </p:sp>
      <p:sp>
        <p:nvSpPr>
          <p:cNvPr id="14" name="テキスト ボックス 13">
            <a:extLst>
              <a:ext uri="{FF2B5EF4-FFF2-40B4-BE49-F238E27FC236}">
                <a16:creationId xmlns:a16="http://schemas.microsoft.com/office/drawing/2014/main" id="{932A8B8B-EBB2-1E62-242A-A1EA6C30B022}"/>
              </a:ext>
            </a:extLst>
          </p:cNvPr>
          <p:cNvSpPr txBox="1"/>
          <p:nvPr/>
        </p:nvSpPr>
        <p:spPr>
          <a:xfrm>
            <a:off x="4067729" y="2858090"/>
            <a:ext cx="2752677" cy="338554"/>
          </a:xfrm>
          <a:prstGeom prst="rect">
            <a:avLst/>
          </a:prstGeom>
          <a:noFill/>
        </p:spPr>
        <p:txBody>
          <a:bodyPr wrap="none" rtlCol="0">
            <a:spAutoFit/>
          </a:bodyPr>
          <a:lstStyle/>
          <a:p>
            <a:r>
              <a:rPr kumimoji="1" lang="en-US" altLang="ja-JP" sz="1600" dirty="0"/>
              <a:t>[Ming Xu et al. JMCC, 2021]</a:t>
            </a:r>
            <a:endParaRPr kumimoji="1" lang="ja-JP" altLang="en-US" sz="1600"/>
          </a:p>
        </p:txBody>
      </p:sp>
      <p:sp>
        <p:nvSpPr>
          <p:cNvPr id="15" name="テキスト ボックス 14">
            <a:extLst>
              <a:ext uri="{FF2B5EF4-FFF2-40B4-BE49-F238E27FC236}">
                <a16:creationId xmlns:a16="http://schemas.microsoft.com/office/drawing/2014/main" id="{F3AFD76C-745E-7CEA-4DF6-E8A9B5D08D67}"/>
              </a:ext>
            </a:extLst>
          </p:cNvPr>
          <p:cNvSpPr txBox="1"/>
          <p:nvPr/>
        </p:nvSpPr>
        <p:spPr>
          <a:xfrm>
            <a:off x="-5651928" y="2973572"/>
            <a:ext cx="5862502" cy="369332"/>
          </a:xfrm>
          <a:prstGeom prst="rect">
            <a:avLst/>
          </a:prstGeom>
          <a:noFill/>
        </p:spPr>
        <p:txBody>
          <a:bodyPr wrap="none" rtlCol="0">
            <a:spAutoFit/>
          </a:bodyPr>
          <a:lstStyle/>
          <a:p>
            <a:r>
              <a:rPr kumimoji="1" lang="ja-JP" altLang="en-US"/>
              <a:t>核内受容体</a:t>
            </a:r>
            <a:r>
              <a:rPr kumimoji="1" lang="en-US" altLang="ja-JP" dirty="0"/>
              <a:t>FXR</a:t>
            </a:r>
            <a:r>
              <a:rPr kumimoji="1" lang="ja-JP" altLang="en-US"/>
              <a:t>は、</a:t>
            </a:r>
            <a:r>
              <a:rPr kumimoji="1" lang="en-US" altLang="ja-JP" dirty="0"/>
              <a:t>TGR5</a:t>
            </a:r>
            <a:r>
              <a:rPr kumimoji="1" lang="ja-JP" altLang="en-US"/>
              <a:t>と同様に胆汁酸受容体である。</a:t>
            </a:r>
          </a:p>
        </p:txBody>
      </p:sp>
      <p:sp>
        <p:nvSpPr>
          <p:cNvPr id="18" name="テキスト ボックス 17">
            <a:extLst>
              <a:ext uri="{FF2B5EF4-FFF2-40B4-BE49-F238E27FC236}">
                <a16:creationId xmlns:a16="http://schemas.microsoft.com/office/drawing/2014/main" id="{D19D4691-4068-80C6-4FD6-973B478A9D9E}"/>
              </a:ext>
            </a:extLst>
          </p:cNvPr>
          <p:cNvSpPr txBox="1"/>
          <p:nvPr/>
        </p:nvSpPr>
        <p:spPr>
          <a:xfrm>
            <a:off x="-4928936" y="4705099"/>
            <a:ext cx="2590774" cy="369332"/>
          </a:xfrm>
          <a:prstGeom prst="rect">
            <a:avLst/>
          </a:prstGeom>
          <a:noFill/>
        </p:spPr>
        <p:txBody>
          <a:bodyPr wrap="none" rtlCol="0">
            <a:spAutoFit/>
          </a:bodyPr>
          <a:lstStyle/>
          <a:p>
            <a:r>
              <a:rPr kumimoji="1" lang="ja-JP" altLang="en-US"/>
              <a:t>細胞に</a:t>
            </a:r>
            <a:r>
              <a:rPr kumimoji="1" lang="en-US" altLang="ja-JP" dirty="0"/>
              <a:t>FXR</a:t>
            </a:r>
            <a:r>
              <a:rPr kumimoji="1" lang="ja-JP" altLang="en-US"/>
              <a:t>を発現させる</a:t>
            </a:r>
          </a:p>
        </p:txBody>
      </p:sp>
      <p:sp>
        <p:nvSpPr>
          <p:cNvPr id="19" name="テキスト ボックス 18">
            <a:extLst>
              <a:ext uri="{FF2B5EF4-FFF2-40B4-BE49-F238E27FC236}">
                <a16:creationId xmlns:a16="http://schemas.microsoft.com/office/drawing/2014/main" id="{C91B0E47-02AA-5C94-9835-0644B7660B7F}"/>
              </a:ext>
            </a:extLst>
          </p:cNvPr>
          <p:cNvSpPr txBox="1"/>
          <p:nvPr/>
        </p:nvSpPr>
        <p:spPr>
          <a:xfrm>
            <a:off x="1119626" y="5208957"/>
            <a:ext cx="1303562" cy="338554"/>
          </a:xfrm>
          <a:prstGeom prst="rect">
            <a:avLst/>
          </a:prstGeom>
          <a:noFill/>
        </p:spPr>
        <p:txBody>
          <a:bodyPr wrap="none" rtlCol="0">
            <a:spAutoFit/>
          </a:bodyPr>
          <a:lstStyle/>
          <a:p>
            <a:r>
              <a:rPr kumimoji="1" lang="ja-JP" altLang="en-US" sz="1600"/>
              <a:t>ペプチド添加</a:t>
            </a:r>
          </a:p>
        </p:txBody>
      </p:sp>
      <p:sp>
        <p:nvSpPr>
          <p:cNvPr id="20" name="テキスト ボックス 19">
            <a:extLst>
              <a:ext uri="{FF2B5EF4-FFF2-40B4-BE49-F238E27FC236}">
                <a16:creationId xmlns:a16="http://schemas.microsoft.com/office/drawing/2014/main" id="{68762F48-E274-40A7-D6C0-5859BF999A25}"/>
              </a:ext>
            </a:extLst>
          </p:cNvPr>
          <p:cNvSpPr txBox="1"/>
          <p:nvPr/>
        </p:nvSpPr>
        <p:spPr>
          <a:xfrm>
            <a:off x="-1083746" y="4705099"/>
            <a:ext cx="1107996" cy="369332"/>
          </a:xfrm>
          <a:prstGeom prst="rect">
            <a:avLst/>
          </a:prstGeom>
          <a:noFill/>
        </p:spPr>
        <p:txBody>
          <a:bodyPr wrap="none" rtlCol="0">
            <a:spAutoFit/>
          </a:bodyPr>
          <a:lstStyle/>
          <a:p>
            <a:r>
              <a:rPr kumimoji="1" lang="ja-JP" altLang="en-US"/>
              <a:t>活性評価</a:t>
            </a:r>
          </a:p>
        </p:txBody>
      </p:sp>
      <p:sp>
        <p:nvSpPr>
          <p:cNvPr id="22" name="テキスト ボックス 21">
            <a:extLst>
              <a:ext uri="{FF2B5EF4-FFF2-40B4-BE49-F238E27FC236}">
                <a16:creationId xmlns:a16="http://schemas.microsoft.com/office/drawing/2014/main" id="{DA0C992C-FF29-0DF6-6B90-35EBBC0A707D}"/>
              </a:ext>
            </a:extLst>
          </p:cNvPr>
          <p:cNvSpPr txBox="1"/>
          <p:nvPr/>
        </p:nvSpPr>
        <p:spPr>
          <a:xfrm>
            <a:off x="9004064" y="3814248"/>
            <a:ext cx="3042882" cy="369332"/>
          </a:xfrm>
          <a:prstGeom prst="rect">
            <a:avLst/>
          </a:prstGeom>
          <a:noFill/>
        </p:spPr>
        <p:txBody>
          <a:bodyPr wrap="square" rtlCol="0">
            <a:spAutoFit/>
          </a:bodyPr>
          <a:lstStyle/>
          <a:p>
            <a:r>
              <a:rPr kumimoji="1" lang="ja-JP" altLang="en-US"/>
              <a:t>マルチタスク学習による予測</a:t>
            </a:r>
          </a:p>
        </p:txBody>
      </p:sp>
      <p:sp>
        <p:nvSpPr>
          <p:cNvPr id="24" name="コンテンツ プレースホルダー 2">
            <a:extLst>
              <a:ext uri="{FF2B5EF4-FFF2-40B4-BE49-F238E27FC236}">
                <a16:creationId xmlns:a16="http://schemas.microsoft.com/office/drawing/2014/main" id="{32C459CE-83C1-CC8F-5452-65CEF26EB3B0}"/>
              </a:ext>
            </a:extLst>
          </p:cNvPr>
          <p:cNvSpPr txBox="1">
            <a:spLocks/>
          </p:cNvSpPr>
          <p:nvPr/>
        </p:nvSpPr>
        <p:spPr>
          <a:xfrm>
            <a:off x="546100" y="1038484"/>
            <a:ext cx="11099800" cy="2264360"/>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0"/>
              </a:spcBef>
              <a:buClr>
                <a:schemeClr val="accent4"/>
              </a:buClr>
              <a:buFont typeface="Wingdings" pitchFamily="2" charset="2"/>
              <a:buChar char="l"/>
              <a:defRPr kumimoji="1" sz="2000" b="1" kern="1200">
                <a:solidFill>
                  <a:schemeClr val="tx1"/>
                </a:solidFill>
                <a:latin typeface="+mn-ea"/>
                <a:ea typeface="+mn-ea"/>
                <a:cs typeface="+mn-cs"/>
              </a:defRPr>
            </a:lvl1pPr>
            <a:lvl2pPr marL="8001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kumimoji="1" sz="1800" kern="1200">
                <a:solidFill>
                  <a:schemeClr val="tx1"/>
                </a:solidFill>
                <a:latin typeface="+mn-ea"/>
                <a:ea typeface="+mn-ea"/>
                <a:cs typeface="+mn-cs"/>
              </a:defRPr>
            </a:lvl2pPr>
            <a:lvl3pPr marL="1252538" indent="-338138"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3pPr>
            <a:lvl4pPr marL="1706563" indent="-3349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4pPr>
            <a:lvl5pPr marL="2151063" indent="-3222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itchFamily="2" charset="2"/>
              <a:buNone/>
            </a:pPr>
            <a:r>
              <a:rPr lang="ja-JP" altLang="en-US"/>
              <a:t>胆汁酸受容体の</a:t>
            </a:r>
            <a:r>
              <a:rPr lang="en-US" altLang="ja-JP" dirty="0"/>
              <a:t>TGR5</a:t>
            </a:r>
            <a:r>
              <a:rPr lang="ja-JP" altLang="en-US"/>
              <a:t>と</a:t>
            </a:r>
            <a:r>
              <a:rPr lang="en-US" altLang="ja-JP" dirty="0"/>
              <a:t>FXR</a:t>
            </a:r>
            <a:endParaRPr lang="ja-JP" altLang="en-US"/>
          </a:p>
        </p:txBody>
      </p:sp>
      <p:sp>
        <p:nvSpPr>
          <p:cNvPr id="26" name="矢印: 右 43">
            <a:extLst>
              <a:ext uri="{FF2B5EF4-FFF2-40B4-BE49-F238E27FC236}">
                <a16:creationId xmlns:a16="http://schemas.microsoft.com/office/drawing/2014/main" id="{7FB34565-53AB-27FC-1413-2AD49166B96D}"/>
              </a:ext>
            </a:extLst>
          </p:cNvPr>
          <p:cNvSpPr/>
          <p:nvPr/>
        </p:nvSpPr>
        <p:spPr>
          <a:xfrm>
            <a:off x="6805760" y="1920616"/>
            <a:ext cx="694534" cy="658682"/>
          </a:xfrm>
          <a:custGeom>
            <a:avLst/>
            <a:gdLst>
              <a:gd name="connsiteX0" fmla="*/ 0 w 694534"/>
              <a:gd name="connsiteY0" fmla="*/ 164671 h 658682"/>
              <a:gd name="connsiteX1" fmla="*/ 365193 w 694534"/>
              <a:gd name="connsiteY1" fmla="*/ 164671 h 658682"/>
              <a:gd name="connsiteX2" fmla="*/ 365193 w 694534"/>
              <a:gd name="connsiteY2" fmla="*/ 0 h 658682"/>
              <a:gd name="connsiteX3" fmla="*/ 694534 w 694534"/>
              <a:gd name="connsiteY3" fmla="*/ 329341 h 658682"/>
              <a:gd name="connsiteX4" fmla="*/ 365193 w 694534"/>
              <a:gd name="connsiteY4" fmla="*/ 658682 h 658682"/>
              <a:gd name="connsiteX5" fmla="*/ 365193 w 694534"/>
              <a:gd name="connsiteY5" fmla="*/ 494012 h 658682"/>
              <a:gd name="connsiteX6" fmla="*/ 0 w 694534"/>
              <a:gd name="connsiteY6" fmla="*/ 494012 h 658682"/>
              <a:gd name="connsiteX7" fmla="*/ 0 w 694534"/>
              <a:gd name="connsiteY7" fmla="*/ 164671 h 65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4534" h="658682" fill="none" extrusionOk="0">
                <a:moveTo>
                  <a:pt x="0" y="164671"/>
                </a:moveTo>
                <a:cubicBezTo>
                  <a:pt x="73394" y="133117"/>
                  <a:pt x="223249" y="192621"/>
                  <a:pt x="365193" y="164671"/>
                </a:cubicBezTo>
                <a:cubicBezTo>
                  <a:pt x="378897" y="98493"/>
                  <a:pt x="354377" y="21744"/>
                  <a:pt x="365193" y="0"/>
                </a:cubicBezTo>
                <a:cubicBezTo>
                  <a:pt x="466162" y="98390"/>
                  <a:pt x="645755" y="281521"/>
                  <a:pt x="694534" y="329341"/>
                </a:cubicBezTo>
                <a:cubicBezTo>
                  <a:pt x="604362" y="471530"/>
                  <a:pt x="401439" y="602325"/>
                  <a:pt x="365193" y="658682"/>
                </a:cubicBezTo>
                <a:cubicBezTo>
                  <a:pt x="356899" y="590750"/>
                  <a:pt x="357015" y="524101"/>
                  <a:pt x="365193" y="494012"/>
                </a:cubicBezTo>
                <a:cubicBezTo>
                  <a:pt x="261041" y="473952"/>
                  <a:pt x="121931" y="485935"/>
                  <a:pt x="0" y="494012"/>
                </a:cubicBezTo>
                <a:cubicBezTo>
                  <a:pt x="23455" y="419022"/>
                  <a:pt x="-16863" y="287172"/>
                  <a:pt x="0" y="164671"/>
                </a:cubicBezTo>
                <a:close/>
              </a:path>
              <a:path w="694534" h="658682" stroke="0" extrusionOk="0">
                <a:moveTo>
                  <a:pt x="0" y="164671"/>
                </a:moveTo>
                <a:cubicBezTo>
                  <a:pt x="163099" y="157717"/>
                  <a:pt x="253828" y="188628"/>
                  <a:pt x="365193" y="164671"/>
                </a:cubicBezTo>
                <a:cubicBezTo>
                  <a:pt x="366976" y="115144"/>
                  <a:pt x="363495" y="67097"/>
                  <a:pt x="365193" y="0"/>
                </a:cubicBezTo>
                <a:cubicBezTo>
                  <a:pt x="461852" y="142937"/>
                  <a:pt x="603132" y="232277"/>
                  <a:pt x="694534" y="329341"/>
                </a:cubicBezTo>
                <a:cubicBezTo>
                  <a:pt x="586489" y="446681"/>
                  <a:pt x="469011" y="601637"/>
                  <a:pt x="365193" y="658682"/>
                </a:cubicBezTo>
                <a:cubicBezTo>
                  <a:pt x="372739" y="586945"/>
                  <a:pt x="362864" y="518960"/>
                  <a:pt x="365193" y="494012"/>
                </a:cubicBezTo>
                <a:cubicBezTo>
                  <a:pt x="259323" y="489368"/>
                  <a:pt x="155099" y="508595"/>
                  <a:pt x="0" y="494012"/>
                </a:cubicBezTo>
                <a:cubicBezTo>
                  <a:pt x="-29491" y="383068"/>
                  <a:pt x="-5314" y="310521"/>
                  <a:pt x="0" y="164671"/>
                </a:cubicBezTo>
                <a:close/>
              </a:path>
            </a:pathLst>
          </a:custGeom>
          <a:solidFill>
            <a:schemeClr val="accent4"/>
          </a:solidFill>
          <a:ln>
            <a:solidFill>
              <a:schemeClr val="accent4"/>
            </a:solidFill>
            <a:extLst>
              <a:ext uri="{C807C97D-BFC1-408E-A445-0C87EB9F89A2}">
                <ask:lineSketchStyleProps xmlns:ask="http://schemas.microsoft.com/office/drawing/2018/sketchyshapes" sd="3864781296">
                  <a:prstGeom prst="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8335A0A7-ACF7-0EA2-3A0E-7DE8AF5BBED2}"/>
              </a:ext>
            </a:extLst>
          </p:cNvPr>
          <p:cNvSpPr txBox="1"/>
          <p:nvPr/>
        </p:nvSpPr>
        <p:spPr>
          <a:xfrm>
            <a:off x="1968285" y="7759194"/>
            <a:ext cx="12677612" cy="1200329"/>
          </a:xfrm>
          <a:prstGeom prst="rect">
            <a:avLst/>
          </a:prstGeom>
          <a:noFill/>
        </p:spPr>
        <p:txBody>
          <a:bodyPr wrap="square">
            <a:spAutoFit/>
          </a:bodyPr>
          <a:lstStyle/>
          <a:p>
            <a:r>
              <a:rPr lang="en" altLang="ja-JP" b="0" i="0" dirty="0">
                <a:solidFill>
                  <a:srgbClr val="242B34"/>
                </a:solidFill>
                <a:effectLst/>
                <a:latin typeface="system-ui"/>
              </a:rPr>
              <a:t>FXR</a:t>
            </a:r>
            <a:r>
              <a:rPr lang="ja-JP" altLang="en-US" b="0" i="0">
                <a:solidFill>
                  <a:srgbClr val="242B34"/>
                </a:solidFill>
                <a:effectLst/>
                <a:latin typeface="system-ui"/>
              </a:rPr>
              <a:t>の活性化は、</a:t>
            </a:r>
            <a:r>
              <a:rPr lang="en" altLang="ja-JP" b="0" i="0" dirty="0" err="1">
                <a:solidFill>
                  <a:srgbClr val="242B34"/>
                </a:solidFill>
                <a:effectLst/>
                <a:latin typeface="system-ui"/>
              </a:rPr>
              <a:t>AlphaScreen</a:t>
            </a:r>
            <a:r>
              <a:rPr lang="ja-JP" altLang="en-US" b="0" i="0">
                <a:solidFill>
                  <a:srgbClr val="242B34"/>
                </a:solidFill>
                <a:effectLst/>
                <a:latin typeface="system-ui"/>
              </a:rPr>
              <a:t>テクノロジーを用いて、製造者の説明書に従って行った。 簡単に説明すると、アッセイは、</a:t>
            </a:r>
            <a:r>
              <a:rPr lang="en-US" altLang="ja-JP" b="0" i="0" dirty="0">
                <a:solidFill>
                  <a:srgbClr val="242B34"/>
                </a:solidFill>
                <a:effectLst/>
                <a:latin typeface="system-ui"/>
              </a:rPr>
              <a:t>10</a:t>
            </a:r>
            <a:r>
              <a:rPr lang="en" altLang="ja-JP" b="0" i="0" dirty="0" err="1">
                <a:solidFill>
                  <a:srgbClr val="242B34"/>
                </a:solidFill>
                <a:effectLst/>
                <a:latin typeface="system-ui"/>
              </a:rPr>
              <a:t>nM</a:t>
            </a:r>
            <a:r>
              <a:rPr lang="ja-JP" altLang="en-US" b="0" i="0">
                <a:solidFill>
                  <a:srgbClr val="242B34"/>
                </a:solidFill>
                <a:effectLst/>
                <a:latin typeface="system-ui"/>
              </a:rPr>
              <a:t>のグルタチオントランスフェラーゼタグ付き</a:t>
            </a:r>
            <a:r>
              <a:rPr lang="en" altLang="ja-JP" b="0" i="0" dirty="0">
                <a:solidFill>
                  <a:srgbClr val="242B34"/>
                </a:solidFill>
                <a:effectLst/>
                <a:latin typeface="system-ui"/>
              </a:rPr>
              <a:t>FXR-LBD</a:t>
            </a:r>
            <a:r>
              <a:rPr lang="ja-JP" altLang="en-US" b="0" i="0">
                <a:solidFill>
                  <a:srgbClr val="242B34"/>
                </a:solidFill>
                <a:effectLst/>
                <a:latin typeface="system-ui"/>
              </a:rPr>
              <a:t>タンパク質と</a:t>
            </a:r>
            <a:r>
              <a:rPr lang="en-US" altLang="ja-JP" b="0" i="0" dirty="0">
                <a:solidFill>
                  <a:srgbClr val="242B34"/>
                </a:solidFill>
                <a:effectLst/>
                <a:latin typeface="system-ui"/>
              </a:rPr>
              <a:t>30</a:t>
            </a:r>
            <a:r>
              <a:rPr lang="en" altLang="ja-JP" b="0" i="0" dirty="0" err="1">
                <a:solidFill>
                  <a:srgbClr val="242B34"/>
                </a:solidFill>
                <a:effectLst/>
                <a:latin typeface="system-ui"/>
              </a:rPr>
              <a:t>nM</a:t>
            </a:r>
            <a:r>
              <a:rPr lang="ja-JP" altLang="en-US" b="0" i="0">
                <a:solidFill>
                  <a:srgbClr val="242B34"/>
                </a:solidFill>
                <a:effectLst/>
                <a:latin typeface="system-ui"/>
              </a:rPr>
              <a:t>のビオチン化</a:t>
            </a:r>
            <a:r>
              <a:rPr lang="en" altLang="ja-JP" b="0" i="0" dirty="0">
                <a:solidFill>
                  <a:srgbClr val="242B34"/>
                </a:solidFill>
                <a:effectLst/>
                <a:latin typeface="system-ui"/>
              </a:rPr>
              <a:t>Src-1</a:t>
            </a:r>
            <a:r>
              <a:rPr lang="ja-JP" altLang="en-US" b="0" i="0">
                <a:solidFill>
                  <a:srgbClr val="242B34"/>
                </a:solidFill>
                <a:effectLst/>
                <a:latin typeface="system-ui"/>
              </a:rPr>
              <a:t>ペプチドを含む最終容量</a:t>
            </a:r>
            <a:r>
              <a:rPr lang="en-US" altLang="ja-JP" b="0" i="0" dirty="0">
                <a:solidFill>
                  <a:srgbClr val="242B34"/>
                </a:solidFill>
                <a:effectLst/>
                <a:latin typeface="system-ui"/>
              </a:rPr>
              <a:t>15</a:t>
            </a:r>
            <a:r>
              <a:rPr lang="el-GR" altLang="ja-JP" b="0" i="0" dirty="0">
                <a:solidFill>
                  <a:srgbClr val="242B34"/>
                </a:solidFill>
                <a:effectLst/>
                <a:latin typeface="system-ui"/>
              </a:rPr>
              <a:t>μ</a:t>
            </a:r>
            <a:r>
              <a:rPr lang="en" altLang="ja-JP" b="0" i="0" dirty="0">
                <a:solidFill>
                  <a:srgbClr val="242B34"/>
                </a:solidFill>
                <a:effectLst/>
                <a:latin typeface="system-ui"/>
              </a:rPr>
              <a:t>L</a:t>
            </a:r>
            <a:r>
              <a:rPr lang="ja-JP" altLang="en-US" b="0" i="0">
                <a:solidFill>
                  <a:srgbClr val="242B34"/>
                </a:solidFill>
                <a:effectLst/>
                <a:latin typeface="system-ui"/>
              </a:rPr>
              <a:t>を用い、白色で低容量の</a:t>
            </a:r>
            <a:r>
              <a:rPr lang="en-US" altLang="ja-JP" b="0" i="0" dirty="0">
                <a:solidFill>
                  <a:srgbClr val="242B34"/>
                </a:solidFill>
                <a:effectLst/>
                <a:latin typeface="system-ui"/>
              </a:rPr>
              <a:t>384</a:t>
            </a:r>
            <a:r>
              <a:rPr lang="ja-JP" altLang="en-US" b="0" i="0">
                <a:solidFill>
                  <a:srgbClr val="242B34"/>
                </a:solidFill>
                <a:effectLst/>
                <a:latin typeface="system-ui"/>
              </a:rPr>
              <a:t>ウェル</a:t>
            </a:r>
            <a:r>
              <a:rPr lang="en" altLang="ja-JP" b="0" i="0" dirty="0" err="1">
                <a:solidFill>
                  <a:srgbClr val="242B34"/>
                </a:solidFill>
                <a:effectLst/>
                <a:latin typeface="system-ui"/>
              </a:rPr>
              <a:t>ProxyPlate</a:t>
            </a:r>
            <a:r>
              <a:rPr lang="ja-JP" altLang="en" b="0" i="0">
                <a:solidFill>
                  <a:srgbClr val="242B34"/>
                </a:solidFill>
                <a:effectLst/>
                <a:latin typeface="system-ui"/>
              </a:rPr>
              <a:t>（</a:t>
            </a:r>
            <a:r>
              <a:rPr lang="en" altLang="ja-JP" b="0" i="0" dirty="0">
                <a:solidFill>
                  <a:srgbClr val="242B34"/>
                </a:solidFill>
                <a:effectLst/>
                <a:latin typeface="system-ui"/>
              </a:rPr>
              <a:t>PerkinElmer Life</a:t>
            </a:r>
            <a:r>
              <a:rPr lang="ja-JP" altLang="en-US" b="0" i="0">
                <a:solidFill>
                  <a:srgbClr val="242B34"/>
                </a:solidFill>
                <a:effectLst/>
                <a:latin typeface="system-ui"/>
              </a:rPr>
              <a:t>社製）で行った。 発光は、アクセプタービーズとドナービーズを室温で</a:t>
            </a:r>
            <a:r>
              <a:rPr lang="en-US" altLang="ja-JP" b="0" i="0" dirty="0">
                <a:solidFill>
                  <a:srgbClr val="242B34"/>
                </a:solidFill>
                <a:effectLst/>
                <a:latin typeface="system-ui"/>
              </a:rPr>
              <a:t>4</a:t>
            </a:r>
            <a:r>
              <a:rPr lang="ja-JP" altLang="en-US" b="0" i="0">
                <a:solidFill>
                  <a:srgbClr val="242B34"/>
                </a:solidFill>
                <a:effectLst/>
                <a:latin typeface="system-ui"/>
              </a:rPr>
              <a:t>時間インキュベートした後、</a:t>
            </a:r>
            <a:r>
              <a:rPr lang="en" altLang="ja-JP" b="0" i="0" dirty="0" err="1">
                <a:solidFill>
                  <a:srgbClr val="242B34"/>
                </a:solidFill>
                <a:effectLst/>
                <a:latin typeface="system-ui"/>
              </a:rPr>
              <a:t>EnVision</a:t>
            </a:r>
            <a:r>
              <a:rPr lang="en" altLang="ja-JP" b="0" i="0" dirty="0">
                <a:solidFill>
                  <a:srgbClr val="242B34"/>
                </a:solidFill>
                <a:effectLst/>
                <a:latin typeface="system-ui"/>
              </a:rPr>
              <a:t> microplate analyzer (PerkinElmer)</a:t>
            </a:r>
            <a:r>
              <a:rPr lang="ja-JP" altLang="en-US" b="0" i="0">
                <a:solidFill>
                  <a:srgbClr val="242B34"/>
                </a:solidFill>
                <a:effectLst/>
                <a:latin typeface="system-ui"/>
              </a:rPr>
              <a:t>で読み取った。 化合物は</a:t>
            </a:r>
            <a:r>
              <a:rPr lang="en" altLang="ja-JP" b="0" i="0" dirty="0">
                <a:solidFill>
                  <a:srgbClr val="242B34"/>
                </a:solidFill>
                <a:effectLst/>
                <a:latin typeface="system-ui"/>
              </a:rPr>
              <a:t>DMSO</a:t>
            </a:r>
            <a:r>
              <a:rPr lang="ja-JP" altLang="en-US" b="0" i="0">
                <a:solidFill>
                  <a:srgbClr val="242B34"/>
                </a:solidFill>
                <a:effectLst/>
                <a:latin typeface="system-ui"/>
              </a:rPr>
              <a:t>に</a:t>
            </a:r>
            <a:r>
              <a:rPr lang="en-US" altLang="ja-JP" b="0" i="0" dirty="0">
                <a:solidFill>
                  <a:srgbClr val="242B34"/>
                </a:solidFill>
                <a:effectLst/>
                <a:latin typeface="system-ui"/>
              </a:rPr>
              <a:t>10</a:t>
            </a:r>
            <a:r>
              <a:rPr lang="en" altLang="ja-JP" b="0" i="0" dirty="0">
                <a:solidFill>
                  <a:srgbClr val="242B34"/>
                </a:solidFill>
                <a:effectLst/>
                <a:latin typeface="system-ui"/>
              </a:rPr>
              <a:t>mM</a:t>
            </a:r>
            <a:r>
              <a:rPr lang="ja-JP" altLang="en-US" b="0" i="0">
                <a:solidFill>
                  <a:srgbClr val="242B34"/>
                </a:solidFill>
                <a:effectLst/>
                <a:latin typeface="system-ui"/>
              </a:rPr>
              <a:t>で溶解した。</a:t>
            </a:r>
            <a:endParaRPr lang="ja-JP" altLang="en-US"/>
          </a:p>
        </p:txBody>
      </p:sp>
      <p:sp>
        <p:nvSpPr>
          <p:cNvPr id="29" name="コンテンツ プレースホルダー 2">
            <a:extLst>
              <a:ext uri="{FF2B5EF4-FFF2-40B4-BE49-F238E27FC236}">
                <a16:creationId xmlns:a16="http://schemas.microsoft.com/office/drawing/2014/main" id="{788CF50C-7660-6912-8FEE-56034500AF18}"/>
              </a:ext>
            </a:extLst>
          </p:cNvPr>
          <p:cNvSpPr txBox="1">
            <a:spLocks/>
          </p:cNvSpPr>
          <p:nvPr/>
        </p:nvSpPr>
        <p:spPr>
          <a:xfrm>
            <a:off x="546100" y="3174006"/>
            <a:ext cx="11099800" cy="596294"/>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0"/>
              </a:spcBef>
              <a:buClr>
                <a:schemeClr val="accent4"/>
              </a:buClr>
              <a:buFont typeface="Wingdings" pitchFamily="2" charset="2"/>
              <a:buChar char="l"/>
              <a:defRPr kumimoji="1" sz="2000" b="1" kern="1200">
                <a:solidFill>
                  <a:schemeClr val="tx1"/>
                </a:solidFill>
                <a:latin typeface="+mn-ea"/>
                <a:ea typeface="+mn-ea"/>
                <a:cs typeface="+mn-cs"/>
              </a:defRPr>
            </a:lvl1pPr>
            <a:lvl2pPr marL="8001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kumimoji="1" sz="1800" kern="1200">
                <a:solidFill>
                  <a:schemeClr val="tx1"/>
                </a:solidFill>
                <a:latin typeface="+mn-ea"/>
                <a:ea typeface="+mn-ea"/>
                <a:cs typeface="+mn-cs"/>
              </a:defRPr>
            </a:lvl2pPr>
            <a:lvl3pPr marL="1252538" indent="-338138"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3pPr>
            <a:lvl4pPr marL="1706563" indent="-3349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4pPr>
            <a:lvl5pPr marL="2151063" indent="-3222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itchFamily="2" charset="2"/>
              <a:buNone/>
            </a:pPr>
            <a:r>
              <a:rPr lang="ja-JP" altLang="en-US"/>
              <a:t>マルチタスク学習による</a:t>
            </a:r>
            <a:r>
              <a:rPr lang="en-US" altLang="ja-JP" dirty="0"/>
              <a:t>TGR5</a:t>
            </a:r>
            <a:r>
              <a:rPr lang="ja-JP" altLang="en-US"/>
              <a:t>選択的アゴニストペプチドの探索</a:t>
            </a:r>
          </a:p>
        </p:txBody>
      </p:sp>
      <p:pic>
        <p:nvPicPr>
          <p:cNvPr id="30" name="図 29" descr="洗面道具 が含まれている画像&#10;&#10;自動的に生成された説明">
            <a:extLst>
              <a:ext uri="{FF2B5EF4-FFF2-40B4-BE49-F238E27FC236}">
                <a16:creationId xmlns:a16="http://schemas.microsoft.com/office/drawing/2014/main" id="{D37C1B75-8FF3-B1A4-B46F-24E6AD817AB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84324" y="5326691"/>
            <a:ext cx="1283520" cy="897084"/>
          </a:xfrm>
          <a:prstGeom prst="rect">
            <a:avLst/>
          </a:prstGeom>
        </p:spPr>
      </p:pic>
      <p:grpSp>
        <p:nvGrpSpPr>
          <p:cNvPr id="31" name="グループ化 30">
            <a:extLst>
              <a:ext uri="{FF2B5EF4-FFF2-40B4-BE49-F238E27FC236}">
                <a16:creationId xmlns:a16="http://schemas.microsoft.com/office/drawing/2014/main" id="{CDD39023-492F-3E4A-4C2A-9DE1EF4A8747}"/>
              </a:ext>
            </a:extLst>
          </p:cNvPr>
          <p:cNvGrpSpPr/>
          <p:nvPr/>
        </p:nvGrpSpPr>
        <p:grpSpPr>
          <a:xfrm>
            <a:off x="748376" y="6061809"/>
            <a:ext cx="371250" cy="232219"/>
            <a:chOff x="7685827" y="1507763"/>
            <a:chExt cx="371250" cy="232219"/>
          </a:xfrm>
        </p:grpSpPr>
        <p:sp>
          <p:nvSpPr>
            <p:cNvPr id="32" name="円/楕円 31">
              <a:extLst>
                <a:ext uri="{FF2B5EF4-FFF2-40B4-BE49-F238E27FC236}">
                  <a16:creationId xmlns:a16="http://schemas.microsoft.com/office/drawing/2014/main" id="{E569FD96-FB57-0A8E-BAA4-ED466154524E}"/>
                </a:ext>
              </a:extLst>
            </p:cNvPr>
            <p:cNvSpPr>
              <a:spLocks noChangeAspect="1"/>
            </p:cNvSpPr>
            <p:nvPr/>
          </p:nvSpPr>
          <p:spPr>
            <a:xfrm>
              <a:off x="7685827" y="1595982"/>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681847E8-24F5-E27F-9123-0247BB6FBD91}"/>
                </a:ext>
              </a:extLst>
            </p:cNvPr>
            <p:cNvSpPr>
              <a:spLocks noChangeAspect="1"/>
            </p:cNvSpPr>
            <p:nvPr/>
          </p:nvSpPr>
          <p:spPr>
            <a:xfrm>
              <a:off x="7780593" y="1507763"/>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FA3C01AF-8451-7536-BA2B-F83E2E91975B}"/>
                </a:ext>
              </a:extLst>
            </p:cNvPr>
            <p:cNvSpPr>
              <a:spLocks noChangeAspect="1"/>
            </p:cNvSpPr>
            <p:nvPr/>
          </p:nvSpPr>
          <p:spPr>
            <a:xfrm>
              <a:off x="7913077" y="1540201"/>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5" name="図 34" descr="洗面道具 が含まれている画像&#10;&#10;自動的に生成された説明">
            <a:extLst>
              <a:ext uri="{FF2B5EF4-FFF2-40B4-BE49-F238E27FC236}">
                <a16:creationId xmlns:a16="http://schemas.microsoft.com/office/drawing/2014/main" id="{C2913B5B-C25E-7BD0-60D9-10355C976311}"/>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44046" y="4187912"/>
            <a:ext cx="1283520" cy="897084"/>
          </a:xfrm>
          <a:prstGeom prst="rect">
            <a:avLst/>
          </a:prstGeom>
        </p:spPr>
      </p:pic>
      <p:pic>
        <p:nvPicPr>
          <p:cNvPr id="40" name="図 39" descr="パソコンの画面&#10;&#10;低い精度で自動的に生成された説明">
            <a:extLst>
              <a:ext uri="{FF2B5EF4-FFF2-40B4-BE49-F238E27FC236}">
                <a16:creationId xmlns:a16="http://schemas.microsoft.com/office/drawing/2014/main" id="{983EEF9C-3974-CFB5-8C7F-3BBB77D7DA4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12546" y="5755312"/>
            <a:ext cx="1051323" cy="782652"/>
          </a:xfrm>
          <a:prstGeom prst="rect">
            <a:avLst/>
          </a:prstGeom>
        </p:spPr>
      </p:pic>
      <p:pic>
        <p:nvPicPr>
          <p:cNvPr id="42" name="図 41" descr="台所用品, 調理器, ざる, コンピュータ が含まれている画像&#10;&#10;自動的に生成された説明">
            <a:extLst>
              <a:ext uri="{FF2B5EF4-FFF2-40B4-BE49-F238E27FC236}">
                <a16:creationId xmlns:a16="http://schemas.microsoft.com/office/drawing/2014/main" id="{C362FC2B-625D-6C24-E5E2-D59814A015B5}"/>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3223" y="5802162"/>
            <a:ext cx="1051323" cy="782652"/>
          </a:xfrm>
          <a:prstGeom prst="rect">
            <a:avLst/>
          </a:prstGeom>
        </p:spPr>
      </p:pic>
      <p:pic>
        <p:nvPicPr>
          <p:cNvPr id="44" name="図 43" descr="プリンターのcg&#10;&#10;中程度の精度で自動的に生成された説明">
            <a:extLst>
              <a:ext uri="{FF2B5EF4-FFF2-40B4-BE49-F238E27FC236}">
                <a16:creationId xmlns:a16="http://schemas.microsoft.com/office/drawing/2014/main" id="{E7807CFD-9FB7-E1A2-6BCE-BEFA38131FB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15296" y="5720203"/>
            <a:ext cx="1090314" cy="845430"/>
          </a:xfrm>
          <a:prstGeom prst="rect">
            <a:avLst/>
          </a:prstGeom>
        </p:spPr>
      </p:pic>
      <p:sp>
        <p:nvSpPr>
          <p:cNvPr id="45" name="テキスト ボックス 44">
            <a:extLst>
              <a:ext uri="{FF2B5EF4-FFF2-40B4-BE49-F238E27FC236}">
                <a16:creationId xmlns:a16="http://schemas.microsoft.com/office/drawing/2014/main" id="{60FA374B-F3FF-068D-AE4D-D0846B0D9FD5}"/>
              </a:ext>
            </a:extLst>
          </p:cNvPr>
          <p:cNvSpPr txBox="1"/>
          <p:nvPr/>
        </p:nvSpPr>
        <p:spPr>
          <a:xfrm>
            <a:off x="2960279" y="5199232"/>
            <a:ext cx="2630881" cy="584775"/>
          </a:xfrm>
          <a:prstGeom prst="rect">
            <a:avLst/>
          </a:prstGeom>
          <a:noFill/>
        </p:spPr>
        <p:txBody>
          <a:bodyPr wrap="square" rtlCol="0">
            <a:spAutoFit/>
          </a:bodyPr>
          <a:lstStyle/>
          <a:p>
            <a:r>
              <a:rPr lang="en-US" altLang="ja-JP" sz="1600" dirty="0"/>
              <a:t>FXR LBD, </a:t>
            </a:r>
            <a:r>
              <a:rPr lang="ja-JP" altLang="en-US" sz="1600"/>
              <a:t>コアクチベーターペプチド</a:t>
            </a:r>
            <a:r>
              <a:rPr kumimoji="1" lang="ja-JP" altLang="en-US" sz="1600"/>
              <a:t>添加</a:t>
            </a:r>
          </a:p>
        </p:txBody>
      </p:sp>
      <p:sp>
        <p:nvSpPr>
          <p:cNvPr id="46" name="テキスト ボックス 45">
            <a:extLst>
              <a:ext uri="{FF2B5EF4-FFF2-40B4-BE49-F238E27FC236}">
                <a16:creationId xmlns:a16="http://schemas.microsoft.com/office/drawing/2014/main" id="{ED52B95C-EE40-DE59-7691-F0257F026EEC}"/>
              </a:ext>
            </a:extLst>
          </p:cNvPr>
          <p:cNvSpPr txBox="1"/>
          <p:nvPr/>
        </p:nvSpPr>
        <p:spPr>
          <a:xfrm>
            <a:off x="5730658" y="5346653"/>
            <a:ext cx="1510734" cy="338554"/>
          </a:xfrm>
          <a:prstGeom prst="rect">
            <a:avLst/>
          </a:prstGeom>
          <a:noFill/>
        </p:spPr>
        <p:txBody>
          <a:bodyPr wrap="square" rtlCol="0">
            <a:spAutoFit/>
          </a:bodyPr>
          <a:lstStyle/>
          <a:p>
            <a:r>
              <a:rPr kumimoji="1" lang="en-US" altLang="ja-JP" sz="1600" dirty="0"/>
              <a:t>TR-FRET</a:t>
            </a:r>
            <a:r>
              <a:rPr kumimoji="1" lang="ja-JP" altLang="en-US" sz="1600"/>
              <a:t>測定</a:t>
            </a:r>
          </a:p>
        </p:txBody>
      </p:sp>
      <p:pic>
        <p:nvPicPr>
          <p:cNvPr id="47" name="図 46" descr="図形, 円&#10;&#10;自動的に生成された説明">
            <a:extLst>
              <a:ext uri="{FF2B5EF4-FFF2-40B4-BE49-F238E27FC236}">
                <a16:creationId xmlns:a16="http://schemas.microsoft.com/office/drawing/2014/main" id="{2A702FA9-165B-599E-344D-695C64E1E181}"/>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69425" y="4115310"/>
            <a:ext cx="1028383" cy="738697"/>
          </a:xfrm>
          <a:prstGeom prst="rect">
            <a:avLst/>
          </a:prstGeom>
        </p:spPr>
      </p:pic>
      <p:pic>
        <p:nvPicPr>
          <p:cNvPr id="48" name="図 47" descr="背景パターン&#10;&#10;自動的に生成された説明">
            <a:extLst>
              <a:ext uri="{FF2B5EF4-FFF2-40B4-BE49-F238E27FC236}">
                <a16:creationId xmlns:a16="http://schemas.microsoft.com/office/drawing/2014/main" id="{A30C7B13-5347-2498-1380-52FBEB6F2946}"/>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5199" y="4074289"/>
            <a:ext cx="357420" cy="1048162"/>
          </a:xfrm>
          <a:prstGeom prst="rect">
            <a:avLst/>
          </a:prstGeom>
        </p:spPr>
      </p:pic>
      <p:sp>
        <p:nvSpPr>
          <p:cNvPr id="49" name="テキスト ボックス 48">
            <a:extLst>
              <a:ext uri="{FF2B5EF4-FFF2-40B4-BE49-F238E27FC236}">
                <a16:creationId xmlns:a16="http://schemas.microsoft.com/office/drawing/2014/main" id="{A3937C4B-CC8B-1651-26B7-59BD34ADF5A0}"/>
              </a:ext>
            </a:extLst>
          </p:cNvPr>
          <p:cNvSpPr txBox="1"/>
          <p:nvPr/>
        </p:nvSpPr>
        <p:spPr>
          <a:xfrm>
            <a:off x="528062" y="3744506"/>
            <a:ext cx="2545890" cy="338554"/>
          </a:xfrm>
          <a:prstGeom prst="rect">
            <a:avLst/>
          </a:prstGeom>
          <a:noFill/>
        </p:spPr>
        <p:txBody>
          <a:bodyPr wrap="none" rtlCol="0">
            <a:spAutoFit/>
          </a:bodyPr>
          <a:lstStyle/>
          <a:p>
            <a:r>
              <a:rPr kumimoji="1" lang="en-US" altLang="ja-JP" sz="1600" dirty="0"/>
              <a:t>TG</a:t>
            </a:r>
            <a:r>
              <a:rPr lang="en-US" altLang="ja-JP" sz="1600" dirty="0"/>
              <a:t>R5</a:t>
            </a:r>
            <a:r>
              <a:rPr lang="ja-JP" altLang="en-US" sz="1600"/>
              <a:t>をトランスフェクション</a:t>
            </a:r>
            <a:endParaRPr kumimoji="1" lang="en-US" altLang="ja-JP" sz="1600" dirty="0"/>
          </a:p>
        </p:txBody>
      </p:sp>
      <p:sp>
        <p:nvSpPr>
          <p:cNvPr id="50" name="テキスト ボックス 49">
            <a:extLst>
              <a:ext uri="{FF2B5EF4-FFF2-40B4-BE49-F238E27FC236}">
                <a16:creationId xmlns:a16="http://schemas.microsoft.com/office/drawing/2014/main" id="{5A3D322A-78F4-336E-A3C8-46AF204ED104}"/>
              </a:ext>
            </a:extLst>
          </p:cNvPr>
          <p:cNvSpPr txBox="1"/>
          <p:nvPr/>
        </p:nvSpPr>
        <p:spPr>
          <a:xfrm>
            <a:off x="3542983" y="3776617"/>
            <a:ext cx="1303562" cy="338554"/>
          </a:xfrm>
          <a:prstGeom prst="rect">
            <a:avLst/>
          </a:prstGeom>
          <a:noFill/>
        </p:spPr>
        <p:txBody>
          <a:bodyPr wrap="none" rtlCol="0">
            <a:spAutoFit/>
          </a:bodyPr>
          <a:lstStyle/>
          <a:p>
            <a:r>
              <a:rPr kumimoji="1" lang="ja-JP" altLang="en-US" sz="1600"/>
              <a:t>ペプチド添加</a:t>
            </a:r>
            <a:endParaRPr kumimoji="1" lang="en-US" altLang="ja-JP" sz="1600" dirty="0"/>
          </a:p>
        </p:txBody>
      </p:sp>
      <p:sp>
        <p:nvSpPr>
          <p:cNvPr id="51" name="テキスト ボックス 50">
            <a:extLst>
              <a:ext uri="{FF2B5EF4-FFF2-40B4-BE49-F238E27FC236}">
                <a16:creationId xmlns:a16="http://schemas.microsoft.com/office/drawing/2014/main" id="{0BE80A92-1AF0-DDAE-0801-12B9A82F1A16}"/>
              </a:ext>
            </a:extLst>
          </p:cNvPr>
          <p:cNvSpPr txBox="1"/>
          <p:nvPr/>
        </p:nvSpPr>
        <p:spPr>
          <a:xfrm>
            <a:off x="5868597" y="3726002"/>
            <a:ext cx="1005403" cy="338554"/>
          </a:xfrm>
          <a:prstGeom prst="rect">
            <a:avLst/>
          </a:prstGeom>
          <a:noFill/>
        </p:spPr>
        <p:txBody>
          <a:bodyPr wrap="none" rtlCol="0">
            <a:spAutoFit/>
          </a:bodyPr>
          <a:lstStyle/>
          <a:p>
            <a:r>
              <a:rPr kumimoji="1" lang="ja-JP" altLang="en-US" sz="1600"/>
              <a:t>発光測定</a:t>
            </a:r>
            <a:endParaRPr kumimoji="1" lang="en-US" altLang="ja-JP" sz="1600" dirty="0"/>
          </a:p>
        </p:txBody>
      </p:sp>
      <p:grpSp>
        <p:nvGrpSpPr>
          <p:cNvPr id="52" name="グループ化 51">
            <a:extLst>
              <a:ext uri="{FF2B5EF4-FFF2-40B4-BE49-F238E27FC236}">
                <a16:creationId xmlns:a16="http://schemas.microsoft.com/office/drawing/2014/main" id="{17EE2EAD-2DA3-D14D-35EF-9A39A6AC0FC8}"/>
              </a:ext>
            </a:extLst>
          </p:cNvPr>
          <p:cNvGrpSpPr/>
          <p:nvPr/>
        </p:nvGrpSpPr>
        <p:grpSpPr>
          <a:xfrm>
            <a:off x="3575441" y="4128988"/>
            <a:ext cx="371250" cy="232219"/>
            <a:chOff x="7685827" y="1507763"/>
            <a:chExt cx="371250" cy="232219"/>
          </a:xfrm>
        </p:grpSpPr>
        <p:sp>
          <p:nvSpPr>
            <p:cNvPr id="53" name="円/楕円 52">
              <a:extLst>
                <a:ext uri="{FF2B5EF4-FFF2-40B4-BE49-F238E27FC236}">
                  <a16:creationId xmlns:a16="http://schemas.microsoft.com/office/drawing/2014/main" id="{A91B378E-E015-441B-C42F-C38010E822BF}"/>
                </a:ext>
              </a:extLst>
            </p:cNvPr>
            <p:cNvSpPr>
              <a:spLocks noChangeAspect="1"/>
            </p:cNvSpPr>
            <p:nvPr/>
          </p:nvSpPr>
          <p:spPr>
            <a:xfrm>
              <a:off x="7685827" y="1595982"/>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68D89AE8-73AD-94D7-9D1A-CF98BAA8E64D}"/>
                </a:ext>
              </a:extLst>
            </p:cNvPr>
            <p:cNvSpPr>
              <a:spLocks noChangeAspect="1"/>
            </p:cNvSpPr>
            <p:nvPr/>
          </p:nvSpPr>
          <p:spPr>
            <a:xfrm>
              <a:off x="7780593" y="1507763"/>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11418C77-F463-237C-317E-50DEE9D02206}"/>
                </a:ext>
              </a:extLst>
            </p:cNvPr>
            <p:cNvSpPr>
              <a:spLocks noChangeAspect="1"/>
            </p:cNvSpPr>
            <p:nvPr/>
          </p:nvSpPr>
          <p:spPr>
            <a:xfrm>
              <a:off x="7913077" y="1540201"/>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6" name="図 55" descr="ダイアグラム&#10;&#10;自動的に生成された説明">
            <a:extLst>
              <a:ext uri="{FF2B5EF4-FFF2-40B4-BE49-F238E27FC236}">
                <a16:creationId xmlns:a16="http://schemas.microsoft.com/office/drawing/2014/main" id="{0E88F6BA-00E6-F8CB-0083-7800FA0CB2E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51000" y="4339092"/>
            <a:ext cx="2095579" cy="2130122"/>
          </a:xfrm>
          <a:prstGeom prst="rect">
            <a:avLst/>
          </a:prstGeom>
        </p:spPr>
      </p:pic>
      <p:sp>
        <p:nvSpPr>
          <p:cNvPr id="57" name="山形 56">
            <a:extLst>
              <a:ext uri="{FF2B5EF4-FFF2-40B4-BE49-F238E27FC236}">
                <a16:creationId xmlns:a16="http://schemas.microsoft.com/office/drawing/2014/main" id="{8A97EA03-203F-2D92-5E2E-87B8FF39D6E5}"/>
              </a:ext>
            </a:extLst>
          </p:cNvPr>
          <p:cNvSpPr/>
          <p:nvPr/>
        </p:nvSpPr>
        <p:spPr>
          <a:xfrm>
            <a:off x="2925191" y="4308979"/>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58" name="山形 57">
            <a:extLst>
              <a:ext uri="{FF2B5EF4-FFF2-40B4-BE49-F238E27FC236}">
                <a16:creationId xmlns:a16="http://schemas.microsoft.com/office/drawing/2014/main" id="{0A72F0A7-16EF-68CA-7F86-465D57D424A3}"/>
              </a:ext>
            </a:extLst>
          </p:cNvPr>
          <p:cNvSpPr/>
          <p:nvPr/>
        </p:nvSpPr>
        <p:spPr>
          <a:xfrm>
            <a:off x="5530313" y="4284500"/>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59" name="山形 58">
            <a:extLst>
              <a:ext uri="{FF2B5EF4-FFF2-40B4-BE49-F238E27FC236}">
                <a16:creationId xmlns:a16="http://schemas.microsoft.com/office/drawing/2014/main" id="{10B5836D-01EF-BD87-9D4C-8E23E610D88F}"/>
              </a:ext>
            </a:extLst>
          </p:cNvPr>
          <p:cNvSpPr/>
          <p:nvPr/>
        </p:nvSpPr>
        <p:spPr>
          <a:xfrm>
            <a:off x="2925191" y="6059191"/>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60" name="山形 59">
            <a:extLst>
              <a:ext uri="{FF2B5EF4-FFF2-40B4-BE49-F238E27FC236}">
                <a16:creationId xmlns:a16="http://schemas.microsoft.com/office/drawing/2014/main" id="{A42DF64E-C014-0394-12CB-A18E1B0F2B19}"/>
              </a:ext>
            </a:extLst>
          </p:cNvPr>
          <p:cNvSpPr/>
          <p:nvPr/>
        </p:nvSpPr>
        <p:spPr>
          <a:xfrm>
            <a:off x="5530313" y="6089792"/>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grpSp>
        <p:nvGrpSpPr>
          <p:cNvPr id="62" name="グループ化 61">
            <a:extLst>
              <a:ext uri="{FF2B5EF4-FFF2-40B4-BE49-F238E27FC236}">
                <a16:creationId xmlns:a16="http://schemas.microsoft.com/office/drawing/2014/main" id="{1F3FB022-AEBE-BD35-872C-DC24B54EC1AC}"/>
              </a:ext>
            </a:extLst>
          </p:cNvPr>
          <p:cNvGrpSpPr/>
          <p:nvPr/>
        </p:nvGrpSpPr>
        <p:grpSpPr>
          <a:xfrm rot="5400000">
            <a:off x="8102203" y="4531377"/>
            <a:ext cx="338556" cy="1510734"/>
            <a:chOff x="7800489" y="2818451"/>
            <a:chExt cx="840658" cy="2492477"/>
          </a:xfrm>
        </p:grpSpPr>
        <p:sp>
          <p:nvSpPr>
            <p:cNvPr id="63" name="二等辺三角形 23">
              <a:extLst>
                <a:ext uri="{FF2B5EF4-FFF2-40B4-BE49-F238E27FC236}">
                  <a16:creationId xmlns:a16="http://schemas.microsoft.com/office/drawing/2014/main" id="{7928F8EF-7153-EE05-F2F1-F89A20D22193}"/>
                </a:ext>
              </a:extLst>
            </p:cNvPr>
            <p:cNvSpPr/>
            <p:nvPr/>
          </p:nvSpPr>
          <p:spPr>
            <a:xfrm>
              <a:off x="7800489" y="2818451"/>
              <a:ext cx="840658" cy="412955"/>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24">
              <a:extLst>
                <a:ext uri="{FF2B5EF4-FFF2-40B4-BE49-F238E27FC236}">
                  <a16:creationId xmlns:a16="http://schemas.microsoft.com/office/drawing/2014/main" id="{81BA5C2D-8CF4-190B-98F6-17FDD7E5AEA5}"/>
                </a:ext>
              </a:extLst>
            </p:cNvPr>
            <p:cNvSpPr/>
            <p:nvPr/>
          </p:nvSpPr>
          <p:spPr>
            <a:xfrm rot="10800000">
              <a:off x="8070268" y="3224031"/>
              <a:ext cx="274331" cy="2086897"/>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04C8C7F2-429A-7FD8-E931-BDA3FF28D946}"/>
              </a:ext>
            </a:extLst>
          </p:cNvPr>
          <p:cNvSpPr txBox="1"/>
          <p:nvPr/>
        </p:nvSpPr>
        <p:spPr>
          <a:xfrm>
            <a:off x="7390790" y="4681797"/>
            <a:ext cx="1969081" cy="338554"/>
          </a:xfrm>
          <a:prstGeom prst="rect">
            <a:avLst/>
          </a:prstGeom>
          <a:noFill/>
        </p:spPr>
        <p:txBody>
          <a:bodyPr wrap="square" rtlCol="0">
            <a:spAutoFit/>
          </a:bodyPr>
          <a:lstStyle/>
          <a:p>
            <a:r>
              <a:rPr kumimoji="1" lang="en-US" altLang="ja-JP" sz="1600" dirty="0"/>
              <a:t>TGR5</a:t>
            </a:r>
            <a:r>
              <a:rPr kumimoji="1" lang="ja-JP" altLang="en-US" sz="1600"/>
              <a:t>活性のデータ</a:t>
            </a:r>
          </a:p>
        </p:txBody>
      </p:sp>
      <p:sp>
        <p:nvSpPr>
          <p:cNvPr id="66" name="テキスト ボックス 65">
            <a:extLst>
              <a:ext uri="{FF2B5EF4-FFF2-40B4-BE49-F238E27FC236}">
                <a16:creationId xmlns:a16="http://schemas.microsoft.com/office/drawing/2014/main" id="{02B73572-6E6C-8710-4CF2-FCD5E1C66981}"/>
              </a:ext>
            </a:extLst>
          </p:cNvPr>
          <p:cNvSpPr txBox="1"/>
          <p:nvPr/>
        </p:nvSpPr>
        <p:spPr>
          <a:xfrm>
            <a:off x="7458757" y="5498646"/>
            <a:ext cx="1807126" cy="338554"/>
          </a:xfrm>
          <a:prstGeom prst="rect">
            <a:avLst/>
          </a:prstGeom>
          <a:noFill/>
        </p:spPr>
        <p:txBody>
          <a:bodyPr wrap="square" rtlCol="0">
            <a:spAutoFit/>
          </a:bodyPr>
          <a:lstStyle/>
          <a:p>
            <a:r>
              <a:rPr kumimoji="1" lang="en-US" altLang="ja-JP" sz="1600" dirty="0"/>
              <a:t>FXR</a:t>
            </a:r>
            <a:r>
              <a:rPr kumimoji="1" lang="ja-JP" altLang="en-US" sz="1600"/>
              <a:t>活性のデータ</a:t>
            </a:r>
          </a:p>
        </p:txBody>
      </p:sp>
      <p:sp>
        <p:nvSpPr>
          <p:cNvPr id="68" name="テキスト ボックス 67">
            <a:extLst>
              <a:ext uri="{FF2B5EF4-FFF2-40B4-BE49-F238E27FC236}">
                <a16:creationId xmlns:a16="http://schemas.microsoft.com/office/drawing/2014/main" id="{FFB302DB-AE3B-CCD0-74EE-63D3669B8836}"/>
              </a:ext>
            </a:extLst>
          </p:cNvPr>
          <p:cNvSpPr txBox="1"/>
          <p:nvPr/>
        </p:nvSpPr>
        <p:spPr>
          <a:xfrm>
            <a:off x="2858258" y="7091250"/>
            <a:ext cx="12678770" cy="369332"/>
          </a:xfrm>
          <a:prstGeom prst="rect">
            <a:avLst/>
          </a:prstGeom>
          <a:noFill/>
        </p:spPr>
        <p:txBody>
          <a:bodyPr wrap="square">
            <a:spAutoFit/>
          </a:bodyPr>
          <a:lstStyle/>
          <a:p>
            <a:r>
              <a:rPr lang="ja-JP" altLang="en-US"/>
              <a:t>https://www.thermofisher.com/order/catalog/product/PV4833</a:t>
            </a:r>
          </a:p>
        </p:txBody>
      </p:sp>
      <p:sp>
        <p:nvSpPr>
          <p:cNvPr id="69" name="テキスト ボックス 68">
            <a:extLst>
              <a:ext uri="{FF2B5EF4-FFF2-40B4-BE49-F238E27FC236}">
                <a16:creationId xmlns:a16="http://schemas.microsoft.com/office/drawing/2014/main" id="{C9F8FA93-5640-2742-3276-1DD98E3F3B54}"/>
              </a:ext>
            </a:extLst>
          </p:cNvPr>
          <p:cNvSpPr txBox="1"/>
          <p:nvPr/>
        </p:nvSpPr>
        <p:spPr>
          <a:xfrm>
            <a:off x="528062" y="6558866"/>
            <a:ext cx="3597460" cy="338554"/>
          </a:xfrm>
          <a:prstGeom prst="rect">
            <a:avLst/>
          </a:prstGeom>
          <a:noFill/>
        </p:spPr>
        <p:txBody>
          <a:bodyPr wrap="none" rtlCol="0">
            <a:spAutoFit/>
          </a:bodyPr>
          <a:lstStyle/>
          <a:p>
            <a:r>
              <a:rPr lang="en" altLang="ja-JP" sz="1600" b="0" i="0" dirty="0">
                <a:effectLst/>
                <a:latin typeface="HelveticaNeue" panose="02000503000000020004" pitchFamily="2" charset="0"/>
              </a:rPr>
              <a:t>(TR-FRET FXR Coactivator Assay Kit)</a:t>
            </a:r>
            <a:endParaRPr kumimoji="1" lang="ja-JP" altLang="en-US" sz="1600"/>
          </a:p>
        </p:txBody>
      </p:sp>
    </p:spTree>
    <p:extLst>
      <p:ext uri="{BB962C8B-B14F-4D97-AF65-F5344CB8AC3E}">
        <p14:creationId xmlns:p14="http://schemas.microsoft.com/office/powerpoint/2010/main" val="776093197"/>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EDEBAB7-5981-763F-AAE6-B89F96A5962E}"/>
              </a:ext>
            </a:extLst>
          </p:cNvPr>
          <p:cNvSpPr>
            <a:spLocks noGrp="1"/>
          </p:cNvSpPr>
          <p:nvPr>
            <p:ph idx="1"/>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8C35CC87-B5C2-D600-008A-96983BC9934B}"/>
              </a:ext>
            </a:extLst>
          </p:cNvPr>
          <p:cNvSpPr>
            <a:spLocks noGrp="1"/>
          </p:cNvSpPr>
          <p:nvPr>
            <p:ph type="body" sz="quarter" idx="11"/>
          </p:nvPr>
        </p:nvSpPr>
        <p:spPr/>
        <p:txBody>
          <a:bodyPr>
            <a:normAutofit lnSpcReduction="10000"/>
          </a:bodyPr>
          <a:lstStyle/>
          <a:p>
            <a:r>
              <a:rPr kumimoji="1" lang="ja-JP" altLang="en-US"/>
              <a:t>グルカゴンによる脂肪酸合成阻害、脂肪酸分解</a:t>
            </a:r>
          </a:p>
        </p:txBody>
      </p:sp>
      <p:pic>
        <p:nvPicPr>
          <p:cNvPr id="32770" name="Picture 2">
            <a:extLst>
              <a:ext uri="{FF2B5EF4-FFF2-40B4-BE49-F238E27FC236}">
                <a16:creationId xmlns:a16="http://schemas.microsoft.com/office/drawing/2014/main" id="{96F3FF5D-A4F1-2CDE-1C23-E0011C530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662" y="944228"/>
            <a:ext cx="7146675" cy="535071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9975CD2-6C83-C1CA-43C7-55CE4FD906E3}"/>
              </a:ext>
            </a:extLst>
          </p:cNvPr>
          <p:cNvSpPr txBox="1"/>
          <p:nvPr/>
        </p:nvSpPr>
        <p:spPr>
          <a:xfrm>
            <a:off x="2973327" y="6204534"/>
            <a:ext cx="5929893" cy="369332"/>
          </a:xfrm>
          <a:prstGeom prst="rect">
            <a:avLst/>
          </a:prstGeom>
          <a:noFill/>
        </p:spPr>
        <p:txBody>
          <a:bodyPr wrap="none" rtlCol="0">
            <a:spAutoFit/>
          </a:bodyPr>
          <a:lstStyle/>
          <a:p>
            <a:r>
              <a:rPr kumimoji="1" lang="en" altLang="ja-JP" dirty="0"/>
              <a:t>https://</a:t>
            </a:r>
            <a:r>
              <a:rPr kumimoji="1" lang="en" altLang="ja-JP" dirty="0" err="1"/>
              <a:t>www.ncbi.nlm.nih.gov</a:t>
            </a:r>
            <a:r>
              <a:rPr kumimoji="1" lang="en" altLang="ja-JP" dirty="0"/>
              <a:t>/</a:t>
            </a:r>
            <a:r>
              <a:rPr kumimoji="1" lang="en" altLang="ja-JP" dirty="0" err="1"/>
              <a:t>pmc</a:t>
            </a:r>
            <a:r>
              <a:rPr kumimoji="1" lang="en" altLang="ja-JP" dirty="0"/>
              <a:t>/articles/PMC6491692/</a:t>
            </a:r>
            <a:endParaRPr kumimoji="1" lang="ja-JP" altLang="en-US"/>
          </a:p>
        </p:txBody>
      </p:sp>
    </p:spTree>
    <p:extLst>
      <p:ext uri="{BB962C8B-B14F-4D97-AF65-F5344CB8AC3E}">
        <p14:creationId xmlns:p14="http://schemas.microsoft.com/office/powerpoint/2010/main" val="2731525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656F768E-212E-708D-41A9-E1360924E99E}"/>
              </a:ext>
            </a:extLst>
          </p:cNvPr>
          <p:cNvSpPr>
            <a:spLocks noGrp="1"/>
          </p:cNvSpPr>
          <p:nvPr>
            <p:ph type="body" sz="quarter" idx="11"/>
          </p:nvPr>
        </p:nvSpPr>
        <p:spPr/>
        <p:txBody>
          <a:bodyPr>
            <a:normAutofit lnSpcReduction="10000"/>
          </a:bodyPr>
          <a:lstStyle/>
          <a:p>
            <a:r>
              <a:rPr lang="en-US" altLang="ja-JP" dirty="0"/>
              <a:t>Ridge, SVR</a:t>
            </a:r>
            <a:endParaRPr kumimoji="1" lang="ja-JP" altLang="en-US"/>
          </a:p>
        </p:txBody>
      </p:sp>
      <p:pic>
        <p:nvPicPr>
          <p:cNvPr id="6" name="図 5" descr="グラフ, 散布図&#10;&#10;自動的に生成された説明">
            <a:extLst>
              <a:ext uri="{FF2B5EF4-FFF2-40B4-BE49-F238E27FC236}">
                <a16:creationId xmlns:a16="http://schemas.microsoft.com/office/drawing/2014/main" id="{EF9D00D8-1975-7761-CBCB-E868A5DD4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039" y="1489598"/>
            <a:ext cx="4860179" cy="4074695"/>
          </a:xfrm>
          <a:prstGeom prst="rect">
            <a:avLst/>
          </a:prstGeom>
        </p:spPr>
      </p:pic>
      <p:pic>
        <p:nvPicPr>
          <p:cNvPr id="8" name="図 7" descr="テキスト&#10;&#10;自動的に生成された説明">
            <a:extLst>
              <a:ext uri="{FF2B5EF4-FFF2-40B4-BE49-F238E27FC236}">
                <a16:creationId xmlns:a16="http://schemas.microsoft.com/office/drawing/2014/main" id="{AA53CA0E-B65D-3083-23E6-782C6296E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454" y="3796185"/>
            <a:ext cx="4413211" cy="1145557"/>
          </a:xfrm>
          <a:prstGeom prst="rect">
            <a:avLst/>
          </a:prstGeom>
        </p:spPr>
      </p:pic>
      <p:pic>
        <p:nvPicPr>
          <p:cNvPr id="10" name="図 9" descr="テキスト&#10;&#10;自動的に生成された説明">
            <a:extLst>
              <a:ext uri="{FF2B5EF4-FFF2-40B4-BE49-F238E27FC236}">
                <a16:creationId xmlns:a16="http://schemas.microsoft.com/office/drawing/2014/main" id="{2883B2C6-465A-8558-3B65-DD1B4CA6A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454" y="1969001"/>
            <a:ext cx="6065816" cy="1220675"/>
          </a:xfrm>
          <a:prstGeom prst="rect">
            <a:avLst/>
          </a:prstGeom>
        </p:spPr>
      </p:pic>
    </p:spTree>
    <p:extLst>
      <p:ext uri="{BB962C8B-B14F-4D97-AF65-F5344CB8AC3E}">
        <p14:creationId xmlns:p14="http://schemas.microsoft.com/office/powerpoint/2010/main" val="1389417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AD0CBD2A-DBC6-A5BE-E54B-1437856E0014}"/>
              </a:ext>
            </a:extLst>
          </p:cNvPr>
          <p:cNvSpPr>
            <a:spLocks noGrp="1"/>
          </p:cNvSpPr>
          <p:nvPr>
            <p:ph type="body" sz="quarter" idx="11"/>
          </p:nvPr>
        </p:nvSpPr>
        <p:spPr/>
        <p:txBody>
          <a:bodyPr>
            <a:normAutofit lnSpcReduction="10000"/>
          </a:bodyPr>
          <a:lstStyle/>
          <a:p>
            <a:r>
              <a:rPr kumimoji="1" lang="en-US" altLang="ja-JP" dirty="0"/>
              <a:t>GPR, Random forest</a:t>
            </a:r>
            <a:endParaRPr kumimoji="1" lang="ja-JP" altLang="en-US"/>
          </a:p>
        </p:txBody>
      </p:sp>
      <p:pic>
        <p:nvPicPr>
          <p:cNvPr id="33794" name="Picture 2" descr="ランダムフォレスト – 【AI・機械学習用語集】">
            <a:extLst>
              <a:ext uri="{FF2B5EF4-FFF2-40B4-BE49-F238E27FC236}">
                <a16:creationId xmlns:a16="http://schemas.microsoft.com/office/drawing/2014/main" id="{557EBB18-7C68-2542-F752-2B9893BCB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370" y="21844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42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838ACD-9275-E036-A9A1-F35084327DE8}"/>
              </a:ext>
            </a:extLst>
          </p:cNvPr>
          <p:cNvSpPr>
            <a:spLocks noGrp="1"/>
          </p:cNvSpPr>
          <p:nvPr>
            <p:ph type="title"/>
          </p:nvPr>
        </p:nvSpPr>
        <p:spPr/>
        <p:txBody>
          <a:bodyPr/>
          <a:lstStyle/>
          <a:p>
            <a:r>
              <a:rPr kumimoji="1" lang="en-US" altLang="ja-JP" dirty="0"/>
              <a:t>GLP-1R, GCGR</a:t>
            </a:r>
            <a:r>
              <a:rPr kumimoji="1" lang="ja-JP" altLang="en-US"/>
              <a:t>は糖尿病、肥満の治療標的</a:t>
            </a:r>
          </a:p>
        </p:txBody>
      </p:sp>
      <p:sp>
        <p:nvSpPr>
          <p:cNvPr id="3" name="コンテンツ プレースホルダー 2">
            <a:extLst>
              <a:ext uri="{FF2B5EF4-FFF2-40B4-BE49-F238E27FC236}">
                <a16:creationId xmlns:a16="http://schemas.microsoft.com/office/drawing/2014/main" id="{864C99A6-1E26-B38B-47AA-090DF783BF09}"/>
              </a:ext>
            </a:extLst>
          </p:cNvPr>
          <p:cNvSpPr>
            <a:spLocks noGrp="1"/>
          </p:cNvSpPr>
          <p:nvPr>
            <p:ph idx="1"/>
          </p:nvPr>
        </p:nvSpPr>
        <p:spPr>
          <a:xfrm>
            <a:off x="546101" y="1038483"/>
            <a:ext cx="5840412" cy="5708340"/>
          </a:xfrm>
        </p:spPr>
        <p:txBody>
          <a:bodyPr>
            <a:normAutofit/>
          </a:bodyPr>
          <a:lstStyle/>
          <a:p>
            <a:r>
              <a:rPr kumimoji="1" lang="en-US" altLang="ja-JP" dirty="0"/>
              <a:t>GLP-1R (</a:t>
            </a:r>
            <a:r>
              <a:rPr kumimoji="1" lang="ja-JP" altLang="en-US"/>
              <a:t>グルカゴン様ペプチド</a:t>
            </a:r>
            <a:r>
              <a:rPr kumimoji="1" lang="en-US" altLang="ja-JP" dirty="0"/>
              <a:t>1</a:t>
            </a:r>
            <a:r>
              <a:rPr kumimoji="1" lang="ja-JP" altLang="en-US"/>
              <a:t>受容体</a:t>
            </a:r>
            <a:r>
              <a:rPr kumimoji="1" lang="en-US" altLang="ja-JP" dirty="0"/>
              <a:t>)</a:t>
            </a:r>
          </a:p>
          <a:p>
            <a:pPr lvl="1"/>
            <a:r>
              <a:rPr lang="ja-JP" altLang="en-US"/>
              <a:t>膵</a:t>
            </a:r>
            <a:r>
              <a:rPr lang="en-US" altLang="ja-JP" dirty="0"/>
              <a:t>β</a:t>
            </a:r>
            <a:r>
              <a:rPr lang="ja-JP" altLang="en-US"/>
              <a:t>細胞でのインスリン分泌による血糖値低下</a:t>
            </a:r>
            <a:endParaRPr lang="en-US" altLang="ja-JP" dirty="0"/>
          </a:p>
          <a:p>
            <a:pPr lvl="1"/>
            <a:r>
              <a:rPr lang="ja-JP" altLang="en-US"/>
              <a:t>グルカゴンの分泌制御</a:t>
            </a:r>
            <a:endParaRPr lang="en-US" altLang="ja-JP" dirty="0"/>
          </a:p>
          <a:p>
            <a:pPr lvl="1"/>
            <a:r>
              <a:rPr lang="ja-JP" altLang="en-US"/>
              <a:t>食欲低下作用</a:t>
            </a:r>
            <a:endParaRPr lang="en-US" altLang="ja-JP" dirty="0"/>
          </a:p>
          <a:p>
            <a:pPr marL="457200" lvl="1" indent="0">
              <a:buNone/>
            </a:pPr>
            <a:r>
              <a:rPr lang="ja-JP" altLang="en-US" b="1" u="sng"/>
              <a:t>→</a:t>
            </a:r>
            <a:r>
              <a:rPr lang="en-US" altLang="ja-JP" b="1" u="sng" dirty="0"/>
              <a:t> </a:t>
            </a:r>
            <a:r>
              <a:rPr lang="ja-JP" altLang="en-US" b="1" u="sng"/>
              <a:t>糖尿病治療薬として承認されている</a:t>
            </a:r>
            <a:endParaRPr kumimoji="1" lang="en-US" altLang="ja-JP" b="1" u="sng" dirty="0"/>
          </a:p>
          <a:p>
            <a:r>
              <a:rPr lang="en-US" altLang="ja-JP" dirty="0"/>
              <a:t>GCGR (</a:t>
            </a:r>
            <a:r>
              <a:rPr lang="ja-JP" altLang="en-US"/>
              <a:t>グルカゴン受容体</a:t>
            </a:r>
            <a:r>
              <a:rPr lang="en-US" altLang="ja-JP" dirty="0"/>
              <a:t>) (GR)</a:t>
            </a:r>
          </a:p>
          <a:p>
            <a:pPr marL="457200" lvl="1" indent="0">
              <a:buNone/>
            </a:pPr>
            <a:r>
              <a:rPr lang="ja-JP" altLang="en-US"/>
              <a:t>肝臓での糖産生を増加させ、血糖値を上昇させるが、以下の人体に有益な作用を持つ。</a:t>
            </a:r>
            <a:endParaRPr lang="en-US" altLang="ja-JP" dirty="0"/>
          </a:p>
          <a:p>
            <a:pPr lvl="1"/>
            <a:r>
              <a:rPr lang="en-US" altLang="ja-JP" dirty="0"/>
              <a:t>β</a:t>
            </a:r>
            <a:r>
              <a:rPr lang="ja-JP" altLang="en-US"/>
              <a:t>酸化による脂肪分解</a:t>
            </a:r>
            <a:endParaRPr lang="en-US" altLang="ja-JP" dirty="0"/>
          </a:p>
          <a:p>
            <a:pPr lvl="1"/>
            <a:r>
              <a:rPr lang="ja-JP" altLang="en-US"/>
              <a:t>肝臓でのエネルギー消費</a:t>
            </a:r>
            <a:endParaRPr lang="en-US" altLang="ja-JP" dirty="0"/>
          </a:p>
          <a:p>
            <a:pPr lvl="1"/>
            <a:r>
              <a:rPr lang="ja-JP" altLang="en-US"/>
              <a:t>中枢神経に作用して満腹感の誘導</a:t>
            </a:r>
            <a:endParaRPr lang="en-US" altLang="ja-JP" dirty="0"/>
          </a:p>
          <a:p>
            <a:pPr marL="457200" lvl="1" indent="0">
              <a:buNone/>
            </a:pPr>
            <a:r>
              <a:rPr lang="ja-JP" altLang="en-US" b="1" u="sng"/>
              <a:t>→</a:t>
            </a:r>
            <a:r>
              <a:rPr lang="en-US" altLang="ja-JP" b="1" u="sng" dirty="0"/>
              <a:t> </a:t>
            </a:r>
            <a:r>
              <a:rPr lang="ja-JP" altLang="en-US" b="1" u="sng"/>
              <a:t>糖尿病、肥満の治療標的として注目されている</a:t>
            </a:r>
            <a:endParaRPr lang="en-US" altLang="ja-JP" b="1" u="sng" dirty="0"/>
          </a:p>
        </p:txBody>
      </p:sp>
      <p:sp>
        <p:nvSpPr>
          <p:cNvPr id="4" name="テキスト プレースホルダー 3">
            <a:extLst>
              <a:ext uri="{FF2B5EF4-FFF2-40B4-BE49-F238E27FC236}">
                <a16:creationId xmlns:a16="http://schemas.microsoft.com/office/drawing/2014/main" id="{CB0EA49A-B291-7A51-2FD9-DD52D9A3B7AF}"/>
              </a:ext>
            </a:extLst>
          </p:cNvPr>
          <p:cNvSpPr>
            <a:spLocks noGrp="1"/>
          </p:cNvSpPr>
          <p:nvPr>
            <p:ph type="body" sz="quarter" idx="11"/>
          </p:nvPr>
        </p:nvSpPr>
        <p:spPr/>
        <p:txBody>
          <a:bodyPr>
            <a:normAutofit lnSpcReduction="10000"/>
          </a:bodyPr>
          <a:lstStyle/>
          <a:p>
            <a:r>
              <a:rPr kumimoji="1" lang="en-US" altLang="ja-JP" dirty="0"/>
              <a:t>Introduction GLP-1R</a:t>
            </a:r>
            <a:r>
              <a:rPr kumimoji="1" lang="ja-JP" altLang="en-US"/>
              <a:t>と</a:t>
            </a:r>
            <a:r>
              <a:rPr kumimoji="1" lang="en-US" altLang="ja-JP" dirty="0"/>
              <a:t>GCGR</a:t>
            </a:r>
            <a:r>
              <a:rPr kumimoji="1" lang="ja-JP" altLang="en-US"/>
              <a:t>について</a:t>
            </a:r>
          </a:p>
        </p:txBody>
      </p:sp>
      <p:pic>
        <p:nvPicPr>
          <p:cNvPr id="5" name="Picture 2">
            <a:extLst>
              <a:ext uri="{FF2B5EF4-FFF2-40B4-BE49-F238E27FC236}">
                <a16:creationId xmlns:a16="http://schemas.microsoft.com/office/drawing/2014/main" id="{FEDF1FB3-684B-60F4-4782-390AC4843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201" y="1612441"/>
            <a:ext cx="5506501" cy="372737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5E2E2B6-CA83-1715-89BB-8DE154032A3A}"/>
              </a:ext>
            </a:extLst>
          </p:cNvPr>
          <p:cNvSpPr txBox="1"/>
          <p:nvPr/>
        </p:nvSpPr>
        <p:spPr>
          <a:xfrm>
            <a:off x="7824347" y="7252847"/>
            <a:ext cx="4170892" cy="2031325"/>
          </a:xfrm>
          <a:prstGeom prst="rect">
            <a:avLst/>
          </a:prstGeom>
          <a:noFill/>
        </p:spPr>
        <p:txBody>
          <a:bodyPr wrap="square" rtlCol="0">
            <a:spAutoFit/>
          </a:bodyPr>
          <a:lstStyle/>
          <a:p>
            <a:r>
              <a:rPr kumimoji="1" lang="en-US" altLang="ja-JP" dirty="0"/>
              <a:t>α</a:t>
            </a:r>
            <a:r>
              <a:rPr kumimoji="1" lang="ja-JP" altLang="en-US"/>
              <a:t>細胞から分泌されたグルカゴンは、肝臓での脂肪分解、脂肪酸酸化、ケトン体生成を促進することで幹細胞への脂肪沈着を強く抑制する。</a:t>
            </a:r>
            <a:endParaRPr kumimoji="1" lang="en-US" altLang="ja-JP" dirty="0"/>
          </a:p>
          <a:p>
            <a:r>
              <a:rPr lang="ja-JP" altLang="en-US"/>
              <a:t>また、中枢神経を介して満腹感を誘導して食物摂取量を減少させることにより体重を減らす方向に作用する。</a:t>
            </a:r>
            <a:endParaRPr kumimoji="1" lang="en-US" altLang="ja-JP" dirty="0"/>
          </a:p>
        </p:txBody>
      </p:sp>
      <p:sp>
        <p:nvSpPr>
          <p:cNvPr id="7" name="テキスト ボックス 6">
            <a:extLst>
              <a:ext uri="{FF2B5EF4-FFF2-40B4-BE49-F238E27FC236}">
                <a16:creationId xmlns:a16="http://schemas.microsoft.com/office/drawing/2014/main" id="{7E696944-A5CB-C14A-FFA3-9C757E1CFE52}"/>
              </a:ext>
            </a:extLst>
          </p:cNvPr>
          <p:cNvSpPr txBox="1"/>
          <p:nvPr/>
        </p:nvSpPr>
        <p:spPr>
          <a:xfrm>
            <a:off x="12022111" y="7345180"/>
            <a:ext cx="4170892" cy="923330"/>
          </a:xfrm>
          <a:prstGeom prst="rect">
            <a:avLst/>
          </a:prstGeom>
          <a:noFill/>
        </p:spPr>
        <p:txBody>
          <a:bodyPr wrap="square" rtlCol="0">
            <a:spAutoFit/>
          </a:bodyPr>
          <a:lstStyle/>
          <a:p>
            <a:r>
              <a:rPr kumimoji="1" lang="ja-JP" altLang="en-US"/>
              <a:t>グルカゴンは低血糖に応答して</a:t>
            </a:r>
            <a:r>
              <a:rPr kumimoji="1" lang="en-US" altLang="ja-JP" dirty="0"/>
              <a:t>α</a:t>
            </a:r>
            <a:r>
              <a:rPr kumimoji="1" lang="ja-JP" altLang="en-US"/>
              <a:t>細胞から分泌され肝臓での糖産生を増加させるインスリンの拮抗ホルモン</a:t>
            </a:r>
          </a:p>
        </p:txBody>
      </p:sp>
      <p:sp>
        <p:nvSpPr>
          <p:cNvPr id="8" name="テキスト ボックス 7">
            <a:extLst>
              <a:ext uri="{FF2B5EF4-FFF2-40B4-BE49-F238E27FC236}">
                <a16:creationId xmlns:a16="http://schemas.microsoft.com/office/drawing/2014/main" id="{589A2156-B1C3-4CA0-7D2A-509D2CAB2D83}"/>
              </a:ext>
            </a:extLst>
          </p:cNvPr>
          <p:cNvSpPr txBox="1"/>
          <p:nvPr/>
        </p:nvSpPr>
        <p:spPr>
          <a:xfrm>
            <a:off x="12480089" y="5195439"/>
            <a:ext cx="4429418" cy="369332"/>
          </a:xfrm>
          <a:prstGeom prst="rect">
            <a:avLst/>
          </a:prstGeom>
          <a:noFill/>
        </p:spPr>
        <p:txBody>
          <a:bodyPr wrap="none" rtlCol="0">
            <a:spAutoFit/>
          </a:bodyPr>
          <a:lstStyle/>
          <a:p>
            <a:r>
              <a:rPr kumimoji="1" lang="ja-JP" altLang="en-US"/>
              <a:t>インスリン分泌はグルカゴン分泌を抑制する</a:t>
            </a:r>
            <a:endParaRPr kumimoji="1" lang="en-US" altLang="ja-JP" dirty="0"/>
          </a:p>
        </p:txBody>
      </p:sp>
      <p:sp>
        <p:nvSpPr>
          <p:cNvPr id="9" name="テキスト ボックス 8">
            <a:extLst>
              <a:ext uri="{FF2B5EF4-FFF2-40B4-BE49-F238E27FC236}">
                <a16:creationId xmlns:a16="http://schemas.microsoft.com/office/drawing/2014/main" id="{1E930277-2D90-9D20-403F-8CDD7D2DA6B8}"/>
              </a:ext>
            </a:extLst>
          </p:cNvPr>
          <p:cNvSpPr txBox="1"/>
          <p:nvPr/>
        </p:nvSpPr>
        <p:spPr>
          <a:xfrm>
            <a:off x="13453310" y="5564771"/>
            <a:ext cx="5479385" cy="923330"/>
          </a:xfrm>
          <a:prstGeom prst="rect">
            <a:avLst/>
          </a:prstGeom>
          <a:noFill/>
        </p:spPr>
        <p:txBody>
          <a:bodyPr wrap="none" rtlCol="0">
            <a:spAutoFit/>
          </a:bodyPr>
          <a:lstStyle/>
          <a:p>
            <a:r>
              <a:rPr kumimoji="1" lang="ja-JP" altLang="en-US"/>
              <a:t>なんでグルカゴン分泌抑制してんのに</a:t>
            </a:r>
            <a:br>
              <a:rPr kumimoji="1" lang="en-US" altLang="ja-JP" dirty="0"/>
            </a:br>
            <a:r>
              <a:rPr kumimoji="1" lang="ja-JP" altLang="en-US"/>
              <a:t>グルカゴン受容体に作用させてんだ？</a:t>
            </a:r>
            <a:endParaRPr kumimoji="1" lang="en-US" altLang="ja-JP" dirty="0"/>
          </a:p>
          <a:p>
            <a:r>
              <a:rPr lang="en-US" altLang="ja-JP" dirty="0"/>
              <a:t>-&gt;</a:t>
            </a:r>
            <a:r>
              <a:rPr lang="ja-JP" altLang="en-US"/>
              <a:t>グルカゴン増えると</a:t>
            </a:r>
            <a:r>
              <a:rPr lang="en-US" altLang="ja-JP" dirty="0"/>
              <a:t>OXM</a:t>
            </a:r>
            <a:r>
              <a:rPr lang="ja-JP" altLang="en-US"/>
              <a:t>と同時に作用しちゃうから？</a:t>
            </a:r>
            <a:endParaRPr kumimoji="1" lang="ja-JP" altLang="en-US"/>
          </a:p>
        </p:txBody>
      </p:sp>
      <p:sp>
        <p:nvSpPr>
          <p:cNvPr id="11" name="テキスト ボックス 10">
            <a:extLst>
              <a:ext uri="{FF2B5EF4-FFF2-40B4-BE49-F238E27FC236}">
                <a16:creationId xmlns:a16="http://schemas.microsoft.com/office/drawing/2014/main" id="{175A9B9A-3DED-1C8F-D27C-DCC7EA081F31}"/>
              </a:ext>
            </a:extLst>
          </p:cNvPr>
          <p:cNvSpPr txBox="1"/>
          <p:nvPr/>
        </p:nvSpPr>
        <p:spPr>
          <a:xfrm>
            <a:off x="12192000" y="2676367"/>
            <a:ext cx="5895474" cy="2031325"/>
          </a:xfrm>
          <a:prstGeom prst="rect">
            <a:avLst/>
          </a:prstGeom>
          <a:noFill/>
        </p:spPr>
        <p:txBody>
          <a:bodyPr wrap="square">
            <a:spAutoFit/>
          </a:bodyPr>
          <a:lstStyle/>
          <a:p>
            <a:r>
              <a:rPr lang="ja-JP" altLang="en-US" b="1"/>
              <a:t>肝細胞（</a:t>
            </a:r>
            <a:r>
              <a:rPr lang="en" altLang="ja-JP" b="1" dirty="0"/>
              <a:t>Hepatocyte</a:t>
            </a:r>
            <a:r>
              <a:rPr lang="ja-JP" altLang="en" b="1"/>
              <a:t>）</a:t>
            </a:r>
            <a:r>
              <a:rPr lang="en" altLang="ja-JP" b="1" dirty="0"/>
              <a:t>:</a:t>
            </a:r>
            <a:r>
              <a:rPr lang="en" altLang="ja-JP" dirty="0"/>
              <a:t> </a:t>
            </a:r>
            <a:r>
              <a:rPr lang="ja-JP" altLang="en-US"/>
              <a:t>肝細胞にはグルカゴンと</a:t>
            </a:r>
            <a:r>
              <a:rPr lang="en" altLang="ja-JP" dirty="0"/>
              <a:t>OXM</a:t>
            </a:r>
            <a:r>
              <a:rPr lang="ja-JP" altLang="en-US"/>
              <a:t>アナログが作用し、</a:t>
            </a:r>
            <a:r>
              <a:rPr lang="en" altLang="ja-JP" dirty="0"/>
              <a:t>cAMP</a:t>
            </a:r>
            <a:r>
              <a:rPr lang="ja-JP" altLang="en"/>
              <a:t>（</a:t>
            </a:r>
            <a:r>
              <a:rPr lang="ja-JP" altLang="en-US"/>
              <a:t>サイクリック</a:t>
            </a:r>
            <a:r>
              <a:rPr lang="en" altLang="ja-JP" dirty="0"/>
              <a:t>AMP</a:t>
            </a:r>
            <a:r>
              <a:rPr lang="ja-JP" altLang="en"/>
              <a:t>）</a:t>
            </a:r>
            <a:r>
              <a:rPr lang="ja-JP" altLang="en-US"/>
              <a:t>を介して糖新生を促進します。この経路は次の通りです。</a:t>
            </a:r>
          </a:p>
          <a:p>
            <a:pPr>
              <a:buFont typeface="Arial" panose="020B0604020202020204" pitchFamily="34" charset="0"/>
              <a:buChar char="•"/>
            </a:pPr>
            <a:r>
              <a:rPr lang="en" altLang="ja-JP" dirty="0"/>
              <a:t>GLUT1/2</a:t>
            </a:r>
            <a:r>
              <a:rPr lang="ja-JP" altLang="en-US"/>
              <a:t>がグルコースを取り込み、アデニル酸シクラーゼ（</a:t>
            </a:r>
            <a:r>
              <a:rPr lang="en" altLang="ja-JP" dirty="0"/>
              <a:t>Adenylate cyclase</a:t>
            </a:r>
            <a:r>
              <a:rPr lang="ja-JP" altLang="en"/>
              <a:t>）</a:t>
            </a:r>
            <a:r>
              <a:rPr lang="ja-JP" altLang="en-US"/>
              <a:t>が</a:t>
            </a:r>
            <a:r>
              <a:rPr lang="en" altLang="ja-JP" dirty="0"/>
              <a:t>cAMP</a:t>
            </a:r>
            <a:r>
              <a:rPr lang="ja-JP" altLang="en-US"/>
              <a:t>を生成。</a:t>
            </a:r>
          </a:p>
          <a:p>
            <a:pPr>
              <a:buFont typeface="Arial" panose="020B0604020202020204" pitchFamily="34" charset="0"/>
              <a:buChar char="•"/>
            </a:pPr>
            <a:r>
              <a:rPr lang="en" altLang="ja-JP" dirty="0"/>
              <a:t>cAMP</a:t>
            </a:r>
            <a:r>
              <a:rPr lang="ja-JP" altLang="en-US"/>
              <a:t>が</a:t>
            </a:r>
            <a:r>
              <a:rPr lang="en" altLang="ja-JP" dirty="0"/>
              <a:t>PKA</a:t>
            </a:r>
            <a:r>
              <a:rPr lang="ja-JP" altLang="en"/>
              <a:t>（</a:t>
            </a:r>
            <a:r>
              <a:rPr lang="ja-JP" altLang="en-US"/>
              <a:t>プロテインキナーゼ</a:t>
            </a:r>
            <a:r>
              <a:rPr lang="en" altLang="ja-JP" dirty="0"/>
              <a:t>A</a:t>
            </a:r>
            <a:r>
              <a:rPr lang="ja-JP" altLang="en"/>
              <a:t>）</a:t>
            </a:r>
            <a:r>
              <a:rPr lang="ja-JP" altLang="en-US"/>
              <a:t>を活性化し、グリコーゲンの分解を促進（グルコースが血流に放出される）します。</a:t>
            </a:r>
          </a:p>
        </p:txBody>
      </p:sp>
      <p:sp>
        <p:nvSpPr>
          <p:cNvPr id="12" name="テキスト ボックス 11">
            <a:extLst>
              <a:ext uri="{FF2B5EF4-FFF2-40B4-BE49-F238E27FC236}">
                <a16:creationId xmlns:a16="http://schemas.microsoft.com/office/drawing/2014/main" id="{1DBE5F43-4961-00DB-688D-6F42C4965721}"/>
              </a:ext>
            </a:extLst>
          </p:cNvPr>
          <p:cNvSpPr txBox="1"/>
          <p:nvPr/>
        </p:nvSpPr>
        <p:spPr>
          <a:xfrm>
            <a:off x="12368463" y="8710863"/>
            <a:ext cx="3786614" cy="646331"/>
          </a:xfrm>
          <a:prstGeom prst="rect">
            <a:avLst/>
          </a:prstGeom>
          <a:noFill/>
        </p:spPr>
        <p:txBody>
          <a:bodyPr wrap="none" rtlCol="0">
            <a:spAutoFit/>
          </a:bodyPr>
          <a:lstStyle/>
          <a:p>
            <a:r>
              <a:rPr kumimoji="1" lang="ja-JP" altLang="en-US"/>
              <a:t>血糖コントロールはそんなに変えない</a:t>
            </a:r>
            <a:endParaRPr kumimoji="1" lang="en-US" altLang="ja-JP" dirty="0"/>
          </a:p>
          <a:p>
            <a:r>
              <a:rPr lang="en-US" altLang="ja-JP" dirty="0"/>
              <a:t>GM</a:t>
            </a:r>
            <a:r>
              <a:rPr lang="ja-JP" altLang="en-US"/>
              <a:t>での、脂肪分解、</a:t>
            </a:r>
            <a:endParaRPr kumimoji="1" lang="ja-JP" altLang="en-US"/>
          </a:p>
        </p:txBody>
      </p:sp>
      <p:sp>
        <p:nvSpPr>
          <p:cNvPr id="14" name="テキスト ボックス 13">
            <a:extLst>
              <a:ext uri="{FF2B5EF4-FFF2-40B4-BE49-F238E27FC236}">
                <a16:creationId xmlns:a16="http://schemas.microsoft.com/office/drawing/2014/main" id="{458299CF-2B86-E831-1B9F-601DB9ADB5A5}"/>
              </a:ext>
            </a:extLst>
          </p:cNvPr>
          <p:cNvSpPr txBox="1"/>
          <p:nvPr/>
        </p:nvSpPr>
        <p:spPr>
          <a:xfrm>
            <a:off x="1556277" y="7781656"/>
            <a:ext cx="4357283" cy="646331"/>
          </a:xfrm>
          <a:prstGeom prst="rect">
            <a:avLst/>
          </a:prstGeom>
          <a:noFill/>
        </p:spPr>
        <p:txBody>
          <a:bodyPr wrap="none" rtlCol="0">
            <a:spAutoFit/>
          </a:bodyPr>
          <a:lstStyle/>
          <a:p>
            <a:r>
              <a:rPr kumimoji="1" lang="ja-JP" altLang="en-US"/>
              <a:t>次の図ではエネルギー消費量を増加とある</a:t>
            </a:r>
            <a:endParaRPr kumimoji="1" lang="en-US" altLang="ja-JP" dirty="0"/>
          </a:p>
          <a:p>
            <a:r>
              <a:rPr lang="ja-JP" altLang="en-US"/>
              <a:t>これが脂肪分解と同じなのか調査する必要</a:t>
            </a:r>
            <a:endParaRPr kumimoji="1" lang="ja-JP" altLang="en-US"/>
          </a:p>
        </p:txBody>
      </p:sp>
      <p:sp>
        <p:nvSpPr>
          <p:cNvPr id="15" name="テキスト ボックス 14">
            <a:extLst>
              <a:ext uri="{FF2B5EF4-FFF2-40B4-BE49-F238E27FC236}">
                <a16:creationId xmlns:a16="http://schemas.microsoft.com/office/drawing/2014/main" id="{1A95B9FC-72D2-540C-58CA-2DBD3C51C72B}"/>
              </a:ext>
            </a:extLst>
          </p:cNvPr>
          <p:cNvSpPr txBox="1"/>
          <p:nvPr/>
        </p:nvSpPr>
        <p:spPr>
          <a:xfrm>
            <a:off x="12388977" y="448794"/>
            <a:ext cx="3437159" cy="369332"/>
          </a:xfrm>
          <a:prstGeom prst="rect">
            <a:avLst/>
          </a:prstGeom>
          <a:noFill/>
        </p:spPr>
        <p:txBody>
          <a:bodyPr wrap="none" rtlCol="0">
            <a:spAutoFit/>
          </a:bodyPr>
          <a:lstStyle/>
          <a:p>
            <a:r>
              <a:rPr kumimoji="1" lang="ja-JP" altLang="en-US"/>
              <a:t>図の意味はあんまりわかってない</a:t>
            </a:r>
          </a:p>
        </p:txBody>
      </p:sp>
      <p:sp>
        <p:nvSpPr>
          <p:cNvPr id="16" name="テキスト ボックス 15">
            <a:extLst>
              <a:ext uri="{FF2B5EF4-FFF2-40B4-BE49-F238E27FC236}">
                <a16:creationId xmlns:a16="http://schemas.microsoft.com/office/drawing/2014/main" id="{C5BEC60E-D842-0C32-C248-DE6D5F465B73}"/>
              </a:ext>
            </a:extLst>
          </p:cNvPr>
          <p:cNvSpPr txBox="1"/>
          <p:nvPr/>
        </p:nvSpPr>
        <p:spPr>
          <a:xfrm>
            <a:off x="12460890" y="1293229"/>
            <a:ext cx="3732112" cy="369332"/>
          </a:xfrm>
          <a:prstGeom prst="rect">
            <a:avLst/>
          </a:prstGeom>
          <a:noFill/>
        </p:spPr>
        <p:txBody>
          <a:bodyPr wrap="none" rtlCol="0">
            <a:spAutoFit/>
          </a:bodyPr>
          <a:lstStyle/>
          <a:p>
            <a:r>
              <a:rPr kumimoji="1" lang="ja-JP" altLang="en-US"/>
              <a:t>糖新生について理解する必要はある</a:t>
            </a:r>
          </a:p>
        </p:txBody>
      </p:sp>
      <p:sp>
        <p:nvSpPr>
          <p:cNvPr id="18" name="テキスト ボックス 17">
            <a:extLst>
              <a:ext uri="{FF2B5EF4-FFF2-40B4-BE49-F238E27FC236}">
                <a16:creationId xmlns:a16="http://schemas.microsoft.com/office/drawing/2014/main" id="{65B7B55C-E871-2ACD-0B21-3349A8921C8F}"/>
              </a:ext>
            </a:extLst>
          </p:cNvPr>
          <p:cNvSpPr txBox="1"/>
          <p:nvPr/>
        </p:nvSpPr>
        <p:spPr>
          <a:xfrm>
            <a:off x="5229956" y="-1912382"/>
            <a:ext cx="9464842" cy="1754326"/>
          </a:xfrm>
          <a:prstGeom prst="rect">
            <a:avLst/>
          </a:prstGeom>
          <a:noFill/>
        </p:spPr>
        <p:txBody>
          <a:bodyPr wrap="square">
            <a:spAutoFit/>
          </a:bodyPr>
          <a:lstStyle/>
          <a:p>
            <a:r>
              <a:rPr lang="ja-JP" altLang="en-US" b="0" i="0">
                <a:solidFill>
                  <a:srgbClr val="242B34"/>
                </a:solidFill>
                <a:effectLst/>
                <a:latin typeface="system-ui"/>
              </a:rPr>
              <a:t>図</a:t>
            </a:r>
            <a:r>
              <a:rPr lang="en-US" altLang="ja-JP" b="0" i="0" dirty="0">
                <a:solidFill>
                  <a:srgbClr val="242B34"/>
                </a:solidFill>
                <a:effectLst/>
                <a:latin typeface="system-ui"/>
              </a:rPr>
              <a:t>2. </a:t>
            </a:r>
            <a:r>
              <a:rPr lang="en" altLang="ja-JP" b="0" i="0" dirty="0">
                <a:solidFill>
                  <a:srgbClr val="242B34"/>
                </a:solidFill>
                <a:effectLst/>
                <a:latin typeface="system-ui"/>
              </a:rPr>
              <a:t>GLP-1RA/GRA</a:t>
            </a:r>
            <a:r>
              <a:rPr lang="ja-JP" altLang="en-US" b="0" i="0">
                <a:solidFill>
                  <a:srgbClr val="242B34"/>
                </a:solidFill>
                <a:effectLst/>
                <a:latin typeface="system-ui"/>
              </a:rPr>
              <a:t>の相乗効果。 オキシントモジュリンアナログによる膵</a:t>
            </a:r>
            <a:r>
              <a:rPr lang="el-GR" altLang="ja-JP" b="0" i="0" dirty="0">
                <a:solidFill>
                  <a:srgbClr val="242B34"/>
                </a:solidFill>
                <a:effectLst/>
                <a:latin typeface="system-ui"/>
              </a:rPr>
              <a:t>β</a:t>
            </a:r>
            <a:r>
              <a:rPr lang="ja-JP" altLang="en-US" b="0" i="0">
                <a:solidFill>
                  <a:srgbClr val="242B34"/>
                </a:solidFill>
                <a:effectLst/>
                <a:latin typeface="system-ui"/>
              </a:rPr>
              <a:t>細胞の刺激はインスリン分泌を誘導し、</a:t>
            </a:r>
            <a:r>
              <a:rPr lang="el-GR" altLang="ja-JP" b="0" i="0" dirty="0">
                <a:solidFill>
                  <a:srgbClr val="242B34"/>
                </a:solidFill>
                <a:effectLst/>
                <a:latin typeface="system-ui"/>
              </a:rPr>
              <a:t>α</a:t>
            </a:r>
            <a:r>
              <a:rPr lang="ja-JP" altLang="en-US" b="0" i="0">
                <a:solidFill>
                  <a:srgbClr val="242B34"/>
                </a:solidFill>
                <a:effectLst/>
                <a:latin typeface="system-ui"/>
              </a:rPr>
              <a:t>細胞によるグルカゴン分泌を抑制する。 さらに、循環グルカゴンレベルが低下すると、肝グルコース産生の誘導が減少する。 肝細胞の</a:t>
            </a:r>
            <a:r>
              <a:rPr lang="en" altLang="ja-JP" b="0" i="0" dirty="0">
                <a:solidFill>
                  <a:srgbClr val="242B34"/>
                </a:solidFill>
                <a:effectLst/>
                <a:latin typeface="system-ui"/>
              </a:rPr>
              <a:t>GR</a:t>
            </a:r>
            <a:r>
              <a:rPr lang="ja-JP" altLang="en-US" b="0" i="0">
                <a:solidFill>
                  <a:srgbClr val="242B34"/>
                </a:solidFill>
                <a:effectLst/>
                <a:latin typeface="system-ui"/>
              </a:rPr>
              <a:t>に</a:t>
            </a:r>
            <a:r>
              <a:rPr lang="en" altLang="ja-JP" b="0" i="0" dirty="0">
                <a:solidFill>
                  <a:srgbClr val="242B34"/>
                </a:solidFill>
                <a:effectLst/>
                <a:latin typeface="system-ui"/>
              </a:rPr>
              <a:t>OXM</a:t>
            </a:r>
            <a:r>
              <a:rPr lang="ja-JP" altLang="en-US" b="0" i="0">
                <a:solidFill>
                  <a:srgbClr val="242B34"/>
                </a:solidFill>
                <a:effectLst/>
                <a:latin typeface="system-ui"/>
              </a:rPr>
              <a:t>アナログが結合すると、刺激性のヘテロ三量体</a:t>
            </a:r>
            <a:r>
              <a:rPr lang="en" altLang="ja-JP" b="0" i="0" dirty="0">
                <a:solidFill>
                  <a:srgbClr val="242B34"/>
                </a:solidFill>
                <a:effectLst/>
                <a:latin typeface="system-ui"/>
              </a:rPr>
              <a:t>G</a:t>
            </a:r>
            <a:r>
              <a:rPr lang="ja-JP" altLang="en-US" b="0" i="0">
                <a:solidFill>
                  <a:srgbClr val="242B34"/>
                </a:solidFill>
                <a:effectLst/>
                <a:latin typeface="system-ui"/>
              </a:rPr>
              <a:t>タンパク質サブタイプを介し、</a:t>
            </a:r>
            <a:r>
              <a:rPr lang="en" altLang="ja-JP" b="0" i="0" dirty="0">
                <a:solidFill>
                  <a:srgbClr val="242B34"/>
                </a:solidFill>
                <a:effectLst/>
                <a:latin typeface="system-ui"/>
              </a:rPr>
              <a:t>G</a:t>
            </a:r>
            <a:r>
              <a:rPr lang="ja-JP" altLang="en-US" b="0" i="0">
                <a:solidFill>
                  <a:srgbClr val="242B34"/>
                </a:solidFill>
                <a:effectLst/>
                <a:latin typeface="system-ui"/>
              </a:rPr>
              <a:t>タンパク質を介してアデニルシクラーゼが活性化され、それに続いて</a:t>
            </a:r>
            <a:r>
              <a:rPr lang="en" altLang="ja-JP" b="0" i="0" dirty="0">
                <a:solidFill>
                  <a:srgbClr val="242B34"/>
                </a:solidFill>
                <a:effectLst/>
                <a:latin typeface="system-ui"/>
              </a:rPr>
              <a:t>cAMP</a:t>
            </a:r>
            <a:r>
              <a:rPr lang="ja-JP" altLang="en-US" b="0" i="0">
                <a:solidFill>
                  <a:srgbClr val="242B34"/>
                </a:solidFill>
                <a:effectLst/>
                <a:latin typeface="system-ui"/>
              </a:rPr>
              <a:t>が生成され、プロテインキナーゼ</a:t>
            </a:r>
            <a:r>
              <a:rPr lang="en" altLang="ja-JP" b="0" i="0" dirty="0">
                <a:solidFill>
                  <a:srgbClr val="242B34"/>
                </a:solidFill>
                <a:effectLst/>
                <a:latin typeface="system-ui"/>
              </a:rPr>
              <a:t>A</a:t>
            </a:r>
            <a:r>
              <a:rPr lang="ja-JP" altLang="en" b="0" i="0">
                <a:solidFill>
                  <a:srgbClr val="242B34"/>
                </a:solidFill>
                <a:effectLst/>
                <a:latin typeface="system-ui"/>
              </a:rPr>
              <a:t>（</a:t>
            </a:r>
            <a:r>
              <a:rPr lang="en" altLang="ja-JP" b="0" i="0" dirty="0">
                <a:solidFill>
                  <a:srgbClr val="242B34"/>
                </a:solidFill>
                <a:effectLst/>
                <a:latin typeface="system-ui"/>
              </a:rPr>
              <a:t>PKA</a:t>
            </a:r>
            <a:r>
              <a:rPr lang="ja-JP" altLang="en" b="0" i="0">
                <a:solidFill>
                  <a:srgbClr val="242B34"/>
                </a:solidFill>
                <a:effectLst/>
                <a:latin typeface="system-ui"/>
              </a:rPr>
              <a:t>）</a:t>
            </a:r>
            <a:r>
              <a:rPr lang="ja-JP" altLang="en-US" b="0" i="0">
                <a:solidFill>
                  <a:srgbClr val="242B34"/>
                </a:solidFill>
                <a:effectLst/>
                <a:latin typeface="system-ui"/>
              </a:rPr>
              <a:t>や他の下流メディエーターが活性化されるのが、細胞内シグナルの主要な様式である。</a:t>
            </a:r>
            <a:endParaRPr lang="ja-JP" altLang="en-US"/>
          </a:p>
        </p:txBody>
      </p:sp>
      <p:sp>
        <p:nvSpPr>
          <p:cNvPr id="19" name="テキスト ボックス 18">
            <a:extLst>
              <a:ext uri="{FF2B5EF4-FFF2-40B4-BE49-F238E27FC236}">
                <a16:creationId xmlns:a16="http://schemas.microsoft.com/office/drawing/2014/main" id="{EA25E5D8-CBB3-6B0E-F009-DC871F75B83D}"/>
              </a:ext>
            </a:extLst>
          </p:cNvPr>
          <p:cNvSpPr txBox="1"/>
          <p:nvPr/>
        </p:nvSpPr>
        <p:spPr>
          <a:xfrm>
            <a:off x="2100649" y="9125589"/>
            <a:ext cx="5350475" cy="923330"/>
          </a:xfrm>
          <a:prstGeom prst="rect">
            <a:avLst/>
          </a:prstGeom>
          <a:noFill/>
        </p:spPr>
        <p:txBody>
          <a:bodyPr wrap="square" rtlCol="0">
            <a:spAutoFit/>
          </a:bodyPr>
          <a:lstStyle/>
          <a:p>
            <a:r>
              <a:rPr kumimoji="1" lang="ja-JP" altLang="en-US"/>
              <a:t>多分糖新生で、</a:t>
            </a:r>
            <a:r>
              <a:rPr kumimoji="1" lang="en-US" altLang="ja-JP" dirty="0"/>
              <a:t>ATP</a:t>
            </a:r>
            <a:r>
              <a:rPr kumimoji="1" lang="ja-JP" altLang="en-US"/>
              <a:t>とかが使われるから、</a:t>
            </a:r>
            <a:endParaRPr kumimoji="1" lang="en-US" altLang="ja-JP" dirty="0"/>
          </a:p>
          <a:p>
            <a:r>
              <a:rPr lang="ja-JP" altLang="en-US"/>
              <a:t>これがエネルギー消費として図では書かれているんだと思う</a:t>
            </a:r>
            <a:endParaRPr kumimoji="1" lang="ja-JP" altLang="en-US"/>
          </a:p>
        </p:txBody>
      </p:sp>
      <p:sp>
        <p:nvSpPr>
          <p:cNvPr id="20" name="テキスト ボックス 19">
            <a:extLst>
              <a:ext uri="{FF2B5EF4-FFF2-40B4-BE49-F238E27FC236}">
                <a16:creationId xmlns:a16="http://schemas.microsoft.com/office/drawing/2014/main" id="{681E08FE-6772-62E1-A79D-0BD01FD47F28}"/>
              </a:ext>
            </a:extLst>
          </p:cNvPr>
          <p:cNvSpPr txBox="1"/>
          <p:nvPr/>
        </p:nvSpPr>
        <p:spPr>
          <a:xfrm>
            <a:off x="210574" y="-1035219"/>
            <a:ext cx="4653838" cy="923330"/>
          </a:xfrm>
          <a:prstGeom prst="rect">
            <a:avLst/>
          </a:prstGeom>
          <a:noFill/>
        </p:spPr>
        <p:txBody>
          <a:bodyPr wrap="none" rtlCol="0">
            <a:spAutoFit/>
          </a:bodyPr>
          <a:lstStyle/>
          <a:p>
            <a:r>
              <a:rPr lang="en-US" altLang="ja-JP" dirty="0"/>
              <a:t>T2DM, </a:t>
            </a:r>
            <a:r>
              <a:rPr lang="ja-JP" altLang="en-US"/>
              <a:t>肥満の治療が目標。</a:t>
            </a:r>
            <a:endParaRPr lang="en-US" altLang="ja-JP" dirty="0"/>
          </a:p>
          <a:p>
            <a:r>
              <a:rPr kumimoji="1" lang="en-US" altLang="ja-JP" dirty="0"/>
              <a:t>GLP-1R</a:t>
            </a:r>
            <a:r>
              <a:rPr kumimoji="1" lang="ja-JP" altLang="en-US"/>
              <a:t>は</a:t>
            </a:r>
            <a:r>
              <a:rPr lang="ja-JP" altLang="en-US"/>
              <a:t>特に</a:t>
            </a:r>
            <a:r>
              <a:rPr lang="en-US" altLang="ja-JP" dirty="0"/>
              <a:t>T2DM</a:t>
            </a:r>
            <a:r>
              <a:rPr lang="ja-JP" altLang="en-US"/>
              <a:t>の治療標的</a:t>
            </a:r>
            <a:endParaRPr lang="en-US" altLang="ja-JP" dirty="0"/>
          </a:p>
          <a:p>
            <a:r>
              <a:rPr kumimoji="1" lang="en-US" altLang="ja-JP" dirty="0"/>
              <a:t>Dual agonist</a:t>
            </a:r>
            <a:r>
              <a:rPr kumimoji="1" lang="ja-JP" altLang="en-US"/>
              <a:t>は肥満が治療標的なのかな？？</a:t>
            </a:r>
          </a:p>
        </p:txBody>
      </p:sp>
      <p:sp>
        <p:nvSpPr>
          <p:cNvPr id="21" name="テキスト ボックス 20">
            <a:extLst>
              <a:ext uri="{FF2B5EF4-FFF2-40B4-BE49-F238E27FC236}">
                <a16:creationId xmlns:a16="http://schemas.microsoft.com/office/drawing/2014/main" id="{64413AA5-BB7E-1360-C058-E031B0287434}"/>
              </a:ext>
            </a:extLst>
          </p:cNvPr>
          <p:cNvSpPr txBox="1"/>
          <p:nvPr/>
        </p:nvSpPr>
        <p:spPr>
          <a:xfrm>
            <a:off x="7471363" y="5489608"/>
            <a:ext cx="4280339" cy="338554"/>
          </a:xfrm>
          <a:prstGeom prst="rect">
            <a:avLst/>
          </a:prstGeom>
          <a:noFill/>
        </p:spPr>
        <p:txBody>
          <a:bodyPr wrap="none" rtlCol="0">
            <a:spAutoFit/>
          </a:bodyPr>
          <a:lstStyle/>
          <a:p>
            <a:r>
              <a:rPr kumimoji="1" lang="en-US" altLang="ja-JP" sz="1600" dirty="0"/>
              <a:t>[ Renata </a:t>
            </a:r>
            <a:r>
              <a:rPr kumimoji="1" lang="en-US" altLang="ja-JP" sz="1600" dirty="0" err="1"/>
              <a:t>Spezami</a:t>
            </a:r>
            <a:r>
              <a:rPr kumimoji="1" lang="en-US" altLang="ja-JP" sz="1600" dirty="0"/>
              <a:t> </a:t>
            </a:r>
            <a:r>
              <a:rPr kumimoji="1" lang="en-US" altLang="ja-JP" sz="1600" i="1" dirty="0"/>
              <a:t>et al., </a:t>
            </a:r>
            <a:r>
              <a:rPr kumimoji="1" lang="en-US" altLang="ja-JP" sz="1600" dirty="0"/>
              <a:t>Life Sciences, 2022]</a:t>
            </a:r>
            <a:endParaRPr kumimoji="1" lang="ja-JP" altLang="en-US" sz="1600"/>
          </a:p>
        </p:txBody>
      </p:sp>
      <p:sp>
        <p:nvSpPr>
          <p:cNvPr id="23" name="テキスト ボックス 22">
            <a:extLst>
              <a:ext uri="{FF2B5EF4-FFF2-40B4-BE49-F238E27FC236}">
                <a16:creationId xmlns:a16="http://schemas.microsoft.com/office/drawing/2014/main" id="{C2FF2122-97B5-8AD5-F2EF-C4B0BF6391E8}"/>
              </a:ext>
            </a:extLst>
          </p:cNvPr>
          <p:cNvSpPr txBox="1"/>
          <p:nvPr/>
        </p:nvSpPr>
        <p:spPr>
          <a:xfrm>
            <a:off x="-1831578" y="6966709"/>
            <a:ext cx="9469314" cy="646331"/>
          </a:xfrm>
          <a:prstGeom prst="rect">
            <a:avLst/>
          </a:prstGeom>
          <a:noFill/>
        </p:spPr>
        <p:txBody>
          <a:bodyPr wrap="square">
            <a:spAutoFit/>
          </a:bodyPr>
          <a:lstStyle/>
          <a:p>
            <a:r>
              <a:rPr lang="ja-JP" altLang="en-US" b="0" i="0">
                <a:solidFill>
                  <a:srgbClr val="1F1F1F"/>
                </a:solidFill>
                <a:effectLst/>
                <a:latin typeface="ElsevierGulliver"/>
                <a:hlinkClick r:id="rId5" tooltip="ScienceDirectのAI生成トピックページからの取り込みについて詳しく知る"/>
              </a:rPr>
              <a:t>オキシントモジュリン（</a:t>
            </a:r>
            <a:r>
              <a:rPr lang="en" altLang="ja-JP" b="0" i="0" dirty="0">
                <a:solidFill>
                  <a:srgbClr val="1F1F1F"/>
                </a:solidFill>
                <a:effectLst/>
                <a:latin typeface="ElsevierGulliver"/>
                <a:hlinkClick r:id="rId5" tooltip="ScienceDirectのAI生成トピックページからの取り込みについて詳しく知る"/>
              </a:rPr>
              <a:t>OXM</a:t>
            </a:r>
            <a:r>
              <a:rPr lang="ja-JP" altLang="en" b="0" i="0">
                <a:solidFill>
                  <a:srgbClr val="1F1F1F"/>
                </a:solidFill>
                <a:effectLst/>
                <a:latin typeface="ElsevierGulliver"/>
                <a:hlinkClick r:id="rId5" tooltip="ScienceDirectのAI生成トピックページからの取り込みについて詳しく知る"/>
              </a:rPr>
              <a:t>）</a:t>
            </a:r>
            <a:r>
              <a:rPr lang="ja-JP" altLang="en-US" b="0" i="0">
                <a:solidFill>
                  <a:srgbClr val="1F1F1F"/>
                </a:solidFill>
                <a:effectLst/>
                <a:latin typeface="ElsevierGulliver"/>
                <a:hlinkClick r:id="rId5" tooltip="ScienceDirectのAI生成トピックページからの取り込みについて詳しく知る"/>
              </a:rPr>
              <a:t>は、栄養摂取</a:t>
            </a:r>
            <a:r>
              <a:rPr lang="ja-JP" altLang="en-US" b="0" i="0">
                <a:solidFill>
                  <a:srgbClr val="1F1F1F"/>
                </a:solidFill>
                <a:effectLst/>
                <a:latin typeface="ElsevierGulliver"/>
              </a:rPr>
              <a:t>に反応して</a:t>
            </a:r>
            <a:r>
              <a:rPr lang="ja-JP" altLang="en-US" b="0" i="0">
                <a:solidFill>
                  <a:srgbClr val="1F1F1F"/>
                </a:solidFill>
                <a:effectLst/>
                <a:latin typeface="ElsevierGulliver"/>
                <a:hlinkClick r:id="rId6" tooltip="ScienceDirectのAI生成トピックページから小腸についてさらに詳しく学ぶ"/>
              </a:rPr>
              <a:t>小腸</a:t>
            </a:r>
            <a:r>
              <a:rPr lang="en" altLang="ja-JP" b="0" i="0" dirty="0">
                <a:solidFill>
                  <a:srgbClr val="1F1F1F"/>
                </a:solidFill>
                <a:effectLst/>
                <a:latin typeface="ElsevierGulliver"/>
              </a:rPr>
              <a:t>L</a:t>
            </a:r>
            <a:r>
              <a:rPr lang="ja-JP" altLang="en-US" b="0" i="0">
                <a:solidFill>
                  <a:srgbClr val="1F1F1F"/>
                </a:solidFill>
                <a:effectLst/>
                <a:latin typeface="ElsevierGulliver"/>
              </a:rPr>
              <a:t>細胞から分泌される内因性の単分子二重ペプチド</a:t>
            </a:r>
            <a:r>
              <a:rPr lang="en" altLang="ja-JP" b="0" i="0" dirty="0">
                <a:solidFill>
                  <a:srgbClr val="1F1F1F"/>
                </a:solidFill>
                <a:effectLst/>
                <a:latin typeface="ElsevierGulliver"/>
              </a:rPr>
              <a:t>GLP-1RA/GRA</a:t>
            </a:r>
            <a:r>
              <a:rPr lang="ja-JP" altLang="en-US" b="0" i="0">
                <a:solidFill>
                  <a:srgbClr val="1F1F1F"/>
                </a:solidFill>
                <a:effectLst/>
                <a:latin typeface="ElsevierGulliver"/>
              </a:rPr>
              <a:t>であり、腸管</a:t>
            </a:r>
            <a:r>
              <a:rPr lang="ja-JP" altLang="en-US" b="0" i="0">
                <a:solidFill>
                  <a:srgbClr val="1F1F1F"/>
                </a:solidFill>
                <a:effectLst/>
                <a:latin typeface="ElsevierGulliver"/>
                <a:hlinkClick r:id="rId7" tooltip="ScienceDirectのAI生成トピックページからプログルカゴンについてさらに詳しく知る"/>
              </a:rPr>
              <a:t>プログルカゴン</a:t>
            </a:r>
            <a:r>
              <a:rPr lang="ja-JP" altLang="en-US" b="0" i="0">
                <a:solidFill>
                  <a:srgbClr val="1F1F1F"/>
                </a:solidFill>
                <a:effectLst/>
                <a:latin typeface="ElsevierGulliver"/>
              </a:rPr>
              <a:t>の差異処理の追加産物である。</a:t>
            </a:r>
            <a:endParaRPr lang="ja-JP" altLang="en-US"/>
          </a:p>
        </p:txBody>
      </p:sp>
    </p:spTree>
    <p:extLst>
      <p:ext uri="{BB962C8B-B14F-4D97-AF65-F5344CB8AC3E}">
        <p14:creationId xmlns:p14="http://schemas.microsoft.com/office/powerpoint/2010/main" val="1068352406"/>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B0532FE-4B08-D955-49D4-714FABA66DA2}"/>
              </a:ext>
            </a:extLst>
          </p:cNvPr>
          <p:cNvSpPr>
            <a:spLocks noGrp="1"/>
          </p:cNvSpPr>
          <p:nvPr>
            <p:ph type="body" sz="quarter" idx="11"/>
          </p:nvPr>
        </p:nvSpPr>
        <p:spPr/>
        <p:txBody>
          <a:bodyPr>
            <a:normAutofit lnSpcReduction="10000"/>
          </a:bodyPr>
          <a:lstStyle/>
          <a:p>
            <a:r>
              <a:rPr kumimoji="1" lang="ja-JP" altLang="en-US"/>
              <a:t>グリッド探索</a:t>
            </a:r>
          </a:p>
        </p:txBody>
      </p:sp>
      <p:pic>
        <p:nvPicPr>
          <p:cNvPr id="5" name="Picture 6" descr="18_8">
            <a:extLst>
              <a:ext uri="{FF2B5EF4-FFF2-40B4-BE49-F238E27FC236}">
                <a16:creationId xmlns:a16="http://schemas.microsoft.com/office/drawing/2014/main" id="{B61ED99C-94A2-7F4D-3837-894CC68833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1037" y="1727338"/>
            <a:ext cx="8569921" cy="487521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1EABB43-2D95-5E8C-3FAB-F91B5D23C3B2}"/>
              </a:ext>
            </a:extLst>
          </p:cNvPr>
          <p:cNvSpPr txBox="1"/>
          <p:nvPr/>
        </p:nvSpPr>
        <p:spPr>
          <a:xfrm>
            <a:off x="3979872" y="1088066"/>
            <a:ext cx="4232249" cy="369332"/>
          </a:xfrm>
          <a:prstGeom prst="rect">
            <a:avLst/>
          </a:prstGeom>
          <a:noFill/>
        </p:spPr>
        <p:txBody>
          <a:bodyPr wrap="none" rtlCol="0">
            <a:spAutoFit/>
          </a:bodyPr>
          <a:lstStyle/>
          <a:p>
            <a:r>
              <a:rPr kumimoji="1" lang="en-US" altLang="ja-JP" dirty="0"/>
              <a:t>10</a:t>
            </a:r>
            <a:r>
              <a:rPr lang="ja-JP" altLang="en-US"/>
              <a:t>回の</a:t>
            </a:r>
            <a:r>
              <a:rPr lang="en-US" altLang="ja-JP" dirty="0"/>
              <a:t>6</a:t>
            </a:r>
            <a:r>
              <a:rPr lang="ja-JP" altLang="en-US"/>
              <a:t>重クロスバリデーションを行った。</a:t>
            </a:r>
            <a:endParaRPr kumimoji="1" lang="ja-JP" altLang="en-US"/>
          </a:p>
        </p:txBody>
      </p:sp>
    </p:spTree>
    <p:extLst>
      <p:ext uri="{BB962C8B-B14F-4D97-AF65-F5344CB8AC3E}">
        <p14:creationId xmlns:p14="http://schemas.microsoft.com/office/powerpoint/2010/main" val="197090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974C858-4E8B-C48E-0E6F-AF0B2760D755}"/>
              </a:ext>
            </a:extLst>
          </p:cNvPr>
          <p:cNvSpPr>
            <a:spLocks noGrp="1"/>
          </p:cNvSpPr>
          <p:nvPr>
            <p:ph idx="1"/>
          </p:nvPr>
        </p:nvSpPr>
        <p:spPr>
          <a:xfrm>
            <a:off x="546100" y="1038483"/>
            <a:ext cx="4880222" cy="3740551"/>
          </a:xfrm>
        </p:spPr>
        <p:txBody>
          <a:bodyPr>
            <a:normAutofit/>
          </a:bodyPr>
          <a:lstStyle/>
          <a:p>
            <a:r>
              <a:rPr kumimoji="1" lang="en-US" altLang="ja-JP" b="0" dirty="0"/>
              <a:t>P1〜P5</a:t>
            </a:r>
            <a:r>
              <a:rPr kumimoji="1" lang="ja-JP" altLang="en-US" b="0"/>
              <a:t>では、トレーニングセットの</a:t>
            </a:r>
            <a:r>
              <a:rPr kumimoji="1" lang="en-US" altLang="ja-JP" b="0" dirty="0"/>
              <a:t>20%</a:t>
            </a:r>
            <a:r>
              <a:rPr kumimoji="1" lang="ja-JP" altLang="en-US" b="0"/>
              <a:t>未満で見られる変異が</a:t>
            </a:r>
            <a:r>
              <a:rPr kumimoji="1" lang="en-US" altLang="ja-JP" b="0" dirty="0"/>
              <a:t>4〜</a:t>
            </a:r>
            <a:r>
              <a:rPr kumimoji="1" lang="ja-JP" altLang="en-US" b="0"/>
              <a:t>６個見られた。</a:t>
            </a:r>
            <a:endParaRPr kumimoji="1" lang="en-US" altLang="ja-JP" b="0" dirty="0"/>
          </a:p>
          <a:p>
            <a:r>
              <a:rPr kumimoji="1" lang="en-US" altLang="ja-JP" b="0" dirty="0"/>
              <a:t>P3</a:t>
            </a:r>
            <a:r>
              <a:rPr kumimoji="1" lang="ja-JP" altLang="en-US" b="0"/>
              <a:t>ではトレーニングデータで見られなかった、</a:t>
            </a:r>
            <a:r>
              <a:rPr lang="en-US" altLang="ja-JP" b="0" dirty="0"/>
              <a:t>29</a:t>
            </a:r>
            <a:r>
              <a:rPr lang="ja-JP" altLang="en-US" b="0"/>
              <a:t>位の</a:t>
            </a:r>
            <a:r>
              <a:rPr lang="en-US" altLang="ja-JP" b="0" dirty="0"/>
              <a:t>L</a:t>
            </a:r>
            <a:r>
              <a:rPr lang="ja-JP" altLang="en-US" b="0"/>
              <a:t>が見られた。</a:t>
            </a:r>
            <a:endParaRPr kumimoji="1" lang="en-US" altLang="ja-JP" b="0" dirty="0"/>
          </a:p>
        </p:txBody>
      </p:sp>
      <p:sp>
        <p:nvSpPr>
          <p:cNvPr id="4" name="テキスト プレースホルダー 3">
            <a:extLst>
              <a:ext uri="{FF2B5EF4-FFF2-40B4-BE49-F238E27FC236}">
                <a16:creationId xmlns:a16="http://schemas.microsoft.com/office/drawing/2014/main" id="{BC2AABB5-3FE2-AC1F-9792-6C9D311D02B1}"/>
              </a:ext>
            </a:extLst>
          </p:cNvPr>
          <p:cNvSpPr>
            <a:spLocks noGrp="1"/>
          </p:cNvSpPr>
          <p:nvPr>
            <p:ph type="body" sz="quarter" idx="11"/>
          </p:nvPr>
        </p:nvSpPr>
        <p:spPr/>
        <p:txBody>
          <a:bodyPr>
            <a:normAutofit lnSpcReduction="10000"/>
          </a:bodyPr>
          <a:lstStyle/>
          <a:p>
            <a:r>
              <a:rPr kumimoji="1" lang="en-US" altLang="ja-JP" dirty="0"/>
              <a:t>Fig5 </a:t>
            </a:r>
            <a:r>
              <a:rPr kumimoji="1" lang="ja-JP" altLang="en-US"/>
              <a:t>予測した配列の解析</a:t>
            </a:r>
          </a:p>
        </p:txBody>
      </p:sp>
      <p:sp>
        <p:nvSpPr>
          <p:cNvPr id="5" name="AutoShape 2" descr="Fig. 5">
            <a:extLst>
              <a:ext uri="{FF2B5EF4-FFF2-40B4-BE49-F238E27FC236}">
                <a16:creationId xmlns:a16="http://schemas.microsoft.com/office/drawing/2014/main" id="{B5D7C38D-AC84-AF82-7B29-85E6B9EC5CEC}"/>
              </a:ext>
            </a:extLst>
          </p:cNvPr>
          <p:cNvSpPr>
            <a:spLocks noChangeAspect="1" noChangeArrowheads="1"/>
          </p:cNvSpPr>
          <p:nvPr/>
        </p:nvSpPr>
        <p:spPr bwMode="auto">
          <a:xfrm>
            <a:off x="5960853" y="31558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244" name="Picture 4" descr="Fig. 5">
            <a:extLst>
              <a:ext uri="{FF2B5EF4-FFF2-40B4-BE49-F238E27FC236}">
                <a16:creationId xmlns:a16="http://schemas.microsoft.com/office/drawing/2014/main" id="{15CB05F1-CC6B-7455-C3AD-753430606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7274" y="0"/>
            <a:ext cx="65452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Extended Data Fig. 1">
            <a:extLst>
              <a:ext uri="{FF2B5EF4-FFF2-40B4-BE49-F238E27FC236}">
                <a16:creationId xmlns:a16="http://schemas.microsoft.com/office/drawing/2014/main" id="{756AC5EB-90E9-BF37-1C36-207E8978A7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961" b="80667"/>
          <a:stretch/>
        </p:blipFill>
        <p:spPr bwMode="auto">
          <a:xfrm>
            <a:off x="5386745" y="913389"/>
            <a:ext cx="6296482" cy="28901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xtended Data Fig. 1">
            <a:extLst>
              <a:ext uri="{FF2B5EF4-FFF2-40B4-BE49-F238E27FC236}">
                <a16:creationId xmlns:a16="http://schemas.microsoft.com/office/drawing/2014/main" id="{638B3523-C6A8-A851-A597-F2DDFA643B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 t="-110" r="33114" b="80777"/>
          <a:stretch/>
        </p:blipFill>
        <p:spPr bwMode="auto">
          <a:xfrm>
            <a:off x="5426322" y="3863488"/>
            <a:ext cx="6256906" cy="1416627"/>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1">
            <a:extLst>
              <a:ext uri="{FF2B5EF4-FFF2-40B4-BE49-F238E27FC236}">
                <a16:creationId xmlns:a16="http://schemas.microsoft.com/office/drawing/2014/main" id="{DC08EC1C-0D67-FC36-6512-BEB729301EF4}"/>
              </a:ext>
            </a:extLst>
          </p:cNvPr>
          <p:cNvSpPr>
            <a:spLocks noGrp="1"/>
          </p:cNvSpPr>
          <p:nvPr>
            <p:ph type="title"/>
          </p:nvPr>
        </p:nvSpPr>
        <p:spPr>
          <a:xfrm>
            <a:off x="546100" y="5029200"/>
            <a:ext cx="4698760" cy="1717623"/>
          </a:xfrm>
        </p:spPr>
        <p:txBody>
          <a:bodyPr/>
          <a:lstStyle/>
          <a:p>
            <a:endParaRPr kumimoji="1" lang="ja-JP" altLang="en-US"/>
          </a:p>
        </p:txBody>
      </p:sp>
      <p:pic>
        <p:nvPicPr>
          <p:cNvPr id="10" name="Picture 2" descr="Extended Data Fig. 1">
            <a:extLst>
              <a:ext uri="{FF2B5EF4-FFF2-40B4-BE49-F238E27FC236}">
                <a16:creationId xmlns:a16="http://schemas.microsoft.com/office/drawing/2014/main" id="{DC5D50CE-DAFC-06B4-3DB5-F9121566D0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482" r="33017" b="59833"/>
          <a:stretch/>
        </p:blipFill>
        <p:spPr bwMode="auto">
          <a:xfrm>
            <a:off x="5426322" y="5291065"/>
            <a:ext cx="6256906" cy="151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41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3BC8E-B00A-3099-18B3-2D29601356F4}"/>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BC2AABB5-3FE2-AC1F-9792-6C9D311D02B1}"/>
              </a:ext>
            </a:extLst>
          </p:cNvPr>
          <p:cNvSpPr>
            <a:spLocks noGrp="1"/>
          </p:cNvSpPr>
          <p:nvPr>
            <p:ph type="body" sz="quarter" idx="11"/>
          </p:nvPr>
        </p:nvSpPr>
        <p:spPr/>
        <p:txBody>
          <a:bodyPr>
            <a:normAutofit lnSpcReduction="10000"/>
          </a:bodyPr>
          <a:lstStyle/>
          <a:p>
            <a:r>
              <a:rPr kumimoji="1" lang="en-US" altLang="ja-JP" dirty="0"/>
              <a:t>Fig5 discussion</a:t>
            </a:r>
            <a:endParaRPr kumimoji="1" lang="ja-JP" altLang="en-US"/>
          </a:p>
        </p:txBody>
      </p:sp>
      <p:sp>
        <p:nvSpPr>
          <p:cNvPr id="5" name="AutoShape 2" descr="Fig. 5">
            <a:extLst>
              <a:ext uri="{FF2B5EF4-FFF2-40B4-BE49-F238E27FC236}">
                <a16:creationId xmlns:a16="http://schemas.microsoft.com/office/drawing/2014/main" id="{B5D7C38D-AC84-AF82-7B29-85E6B9EC5C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244" name="Picture 4" descr="Fig. 5">
            <a:extLst>
              <a:ext uri="{FF2B5EF4-FFF2-40B4-BE49-F238E27FC236}">
                <a16:creationId xmlns:a16="http://schemas.microsoft.com/office/drawing/2014/main" id="{15CB05F1-CC6B-7455-C3AD-753430606E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054"/>
          <a:stretch/>
        </p:blipFill>
        <p:spPr bwMode="auto">
          <a:xfrm>
            <a:off x="2393477" y="1055272"/>
            <a:ext cx="7709845" cy="556963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22494C1-56F0-8429-553D-29BF64EA7DEE}"/>
              </a:ext>
            </a:extLst>
          </p:cNvPr>
          <p:cNvSpPr txBox="1"/>
          <p:nvPr/>
        </p:nvSpPr>
        <p:spPr>
          <a:xfrm>
            <a:off x="11137692" y="1304144"/>
            <a:ext cx="825867" cy="646331"/>
          </a:xfrm>
          <a:prstGeom prst="rect">
            <a:avLst/>
          </a:prstGeom>
          <a:noFill/>
        </p:spPr>
        <p:txBody>
          <a:bodyPr wrap="none" rtlCol="0">
            <a:spAutoFit/>
          </a:bodyPr>
          <a:lstStyle/>
          <a:p>
            <a:r>
              <a:rPr lang="en-US" altLang="ja-JP" dirty="0"/>
              <a:t>P1-P5</a:t>
            </a:r>
          </a:p>
          <a:p>
            <a:r>
              <a:rPr lang="en-US" altLang="ja-JP" dirty="0"/>
              <a:t>- P1</a:t>
            </a:r>
            <a:endParaRPr kumimoji="1" lang="en-US" altLang="ja-JP" dirty="0"/>
          </a:p>
        </p:txBody>
      </p:sp>
      <p:sp>
        <p:nvSpPr>
          <p:cNvPr id="14" name="テキスト ボックス 13">
            <a:extLst>
              <a:ext uri="{FF2B5EF4-FFF2-40B4-BE49-F238E27FC236}">
                <a16:creationId xmlns:a16="http://schemas.microsoft.com/office/drawing/2014/main" id="{54D3F0A5-C6D4-655E-89D6-AEA134F35C5E}"/>
              </a:ext>
            </a:extLst>
          </p:cNvPr>
          <p:cNvSpPr txBox="1"/>
          <p:nvPr/>
        </p:nvSpPr>
        <p:spPr>
          <a:xfrm>
            <a:off x="11137692" y="3030000"/>
            <a:ext cx="3974165" cy="1477328"/>
          </a:xfrm>
          <a:prstGeom prst="rect">
            <a:avLst/>
          </a:prstGeom>
          <a:noFill/>
        </p:spPr>
        <p:txBody>
          <a:bodyPr wrap="none" rtlCol="0">
            <a:spAutoFit/>
          </a:bodyPr>
          <a:lstStyle/>
          <a:p>
            <a:r>
              <a:rPr lang="en-US" altLang="ja-JP" dirty="0"/>
              <a:t>P11~P15</a:t>
            </a:r>
          </a:p>
          <a:p>
            <a:pPr marL="285750" indent="-285750">
              <a:buFontTx/>
              <a:buChar char="-"/>
            </a:pPr>
            <a:r>
              <a:rPr lang="en-US" altLang="ja-JP" dirty="0"/>
              <a:t>P12-P15</a:t>
            </a:r>
          </a:p>
          <a:p>
            <a:pPr marL="742950" lvl="1" indent="-285750">
              <a:buFontTx/>
              <a:buChar char="-"/>
            </a:pPr>
            <a:r>
              <a:rPr lang="en-US" altLang="ja-JP" dirty="0"/>
              <a:t>hGLP-1</a:t>
            </a:r>
            <a:r>
              <a:rPr lang="ja-JP" altLang="en-US"/>
              <a:t>に対して</a:t>
            </a:r>
            <a:r>
              <a:rPr lang="en-US" altLang="ja-JP" dirty="0"/>
              <a:t>13</a:t>
            </a:r>
            <a:r>
              <a:rPr lang="ja-JP" altLang="en-US"/>
              <a:t>残基の変更</a:t>
            </a:r>
            <a:endParaRPr lang="en-US" altLang="ja-JP" dirty="0"/>
          </a:p>
          <a:p>
            <a:pPr marL="285750" indent="-285750">
              <a:buFontTx/>
              <a:buChar char="-"/>
            </a:pPr>
            <a:r>
              <a:rPr lang="en-US" altLang="ja-JP" dirty="0"/>
              <a:t>P11</a:t>
            </a:r>
          </a:p>
          <a:p>
            <a:pPr marL="742950" lvl="1" indent="-285750">
              <a:buFontTx/>
              <a:buChar char="-"/>
            </a:pPr>
            <a:r>
              <a:rPr lang="en-US" altLang="ja-JP" dirty="0"/>
              <a:t>hGLP-1</a:t>
            </a:r>
            <a:r>
              <a:rPr lang="ja-JP" altLang="en-US"/>
              <a:t>に近い変異</a:t>
            </a:r>
            <a:endParaRPr lang="en-US" altLang="ja-JP" dirty="0"/>
          </a:p>
        </p:txBody>
      </p:sp>
    </p:spTree>
    <p:extLst>
      <p:ext uri="{BB962C8B-B14F-4D97-AF65-F5344CB8AC3E}">
        <p14:creationId xmlns:p14="http://schemas.microsoft.com/office/powerpoint/2010/main" val="253839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3BC8E-B00A-3099-18B3-2D29601356F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974C858-4E8B-C48E-0E6F-AF0B2760D755}"/>
              </a:ext>
            </a:extLst>
          </p:cNvPr>
          <p:cNvSpPr>
            <a:spLocks noGrp="1"/>
          </p:cNvSpPr>
          <p:nvPr>
            <p:ph idx="1"/>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BC2AABB5-3FE2-AC1F-9792-6C9D311D02B1}"/>
              </a:ext>
            </a:extLst>
          </p:cNvPr>
          <p:cNvSpPr>
            <a:spLocks noGrp="1"/>
          </p:cNvSpPr>
          <p:nvPr>
            <p:ph type="body" sz="quarter" idx="11"/>
          </p:nvPr>
        </p:nvSpPr>
        <p:spPr/>
        <p:txBody>
          <a:bodyPr>
            <a:normAutofit lnSpcReduction="10000"/>
          </a:bodyPr>
          <a:lstStyle/>
          <a:p>
            <a:r>
              <a:rPr kumimoji="1" lang="en-US" altLang="ja-JP" dirty="0"/>
              <a:t>Fig5 discussion</a:t>
            </a:r>
            <a:endParaRPr kumimoji="1" lang="ja-JP" altLang="en-US"/>
          </a:p>
        </p:txBody>
      </p:sp>
      <p:sp>
        <p:nvSpPr>
          <p:cNvPr id="5" name="AutoShape 2" descr="Fig. 5">
            <a:extLst>
              <a:ext uri="{FF2B5EF4-FFF2-40B4-BE49-F238E27FC236}">
                <a16:creationId xmlns:a16="http://schemas.microsoft.com/office/drawing/2014/main" id="{B5D7C38D-AC84-AF82-7B29-85E6B9EC5C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244" name="Picture 4" descr="Fig. 5">
            <a:extLst>
              <a:ext uri="{FF2B5EF4-FFF2-40B4-BE49-F238E27FC236}">
                <a16:creationId xmlns:a16="http://schemas.microsoft.com/office/drawing/2014/main" id="{15CB05F1-CC6B-7455-C3AD-753430606E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836"/>
          <a:stretch/>
        </p:blipFill>
        <p:spPr bwMode="auto">
          <a:xfrm>
            <a:off x="627368" y="1992737"/>
            <a:ext cx="10937264" cy="368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408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EB8D2-5500-436C-B515-525BC46A55DE}"/>
              </a:ext>
            </a:extLst>
          </p:cNvPr>
          <p:cNvSpPr>
            <a:spLocks noGrp="1"/>
          </p:cNvSpPr>
          <p:nvPr>
            <p:ph type="title"/>
          </p:nvPr>
        </p:nvSpPr>
        <p:spPr/>
        <p:txBody>
          <a:bodyPr/>
          <a:lstStyle/>
          <a:p>
            <a:r>
              <a:rPr kumimoji="1" lang="en-US" altLang="ja-JP" dirty="0"/>
              <a:t>GLP-1R</a:t>
            </a:r>
            <a:r>
              <a:rPr kumimoji="1" lang="ja-JP" altLang="en-US"/>
              <a:t>は</a:t>
            </a:r>
            <a:r>
              <a:rPr kumimoji="1" lang="en-US" altLang="ja-JP" dirty="0"/>
              <a:t>T2D, </a:t>
            </a:r>
            <a:r>
              <a:rPr kumimoji="1" lang="ja-JP" altLang="en-US"/>
              <a:t>肥満症</a:t>
            </a:r>
            <a:r>
              <a:rPr kumimoji="1" lang="en-US" altLang="ja-JP" dirty="0"/>
              <a:t>, MASH</a:t>
            </a:r>
            <a:r>
              <a:rPr kumimoji="1" lang="ja-JP" altLang="en-US"/>
              <a:t>の治療標的</a:t>
            </a:r>
          </a:p>
        </p:txBody>
      </p:sp>
      <p:sp>
        <p:nvSpPr>
          <p:cNvPr id="3" name="コンテンツ プレースホルダー 2">
            <a:extLst>
              <a:ext uri="{FF2B5EF4-FFF2-40B4-BE49-F238E27FC236}">
                <a16:creationId xmlns:a16="http://schemas.microsoft.com/office/drawing/2014/main" id="{C512C150-D805-9574-96EA-0D7E209C28BF}"/>
              </a:ext>
            </a:extLst>
          </p:cNvPr>
          <p:cNvSpPr>
            <a:spLocks noGrp="1"/>
          </p:cNvSpPr>
          <p:nvPr>
            <p:ph idx="1"/>
          </p:nvPr>
        </p:nvSpPr>
        <p:spPr>
          <a:xfrm>
            <a:off x="546100" y="1038484"/>
            <a:ext cx="11099800" cy="4786120"/>
          </a:xfrm>
        </p:spPr>
        <p:txBody>
          <a:bodyPr/>
          <a:lstStyle/>
          <a:p>
            <a:pPr marL="0" indent="0">
              <a:buNone/>
            </a:pPr>
            <a:r>
              <a:rPr kumimoji="1" lang="en-US" altLang="ja-JP" dirty="0"/>
              <a:t>GLP-1</a:t>
            </a:r>
          </a:p>
        </p:txBody>
      </p:sp>
      <p:sp>
        <p:nvSpPr>
          <p:cNvPr id="4" name="テキスト プレースホルダー 3">
            <a:extLst>
              <a:ext uri="{FF2B5EF4-FFF2-40B4-BE49-F238E27FC236}">
                <a16:creationId xmlns:a16="http://schemas.microsoft.com/office/drawing/2014/main" id="{019B03B3-5F70-6A5A-3E2B-EDC8A3C7BBD1}"/>
              </a:ext>
            </a:extLst>
          </p:cNvPr>
          <p:cNvSpPr>
            <a:spLocks noGrp="1"/>
          </p:cNvSpPr>
          <p:nvPr>
            <p:ph type="body" sz="quarter" idx="11"/>
          </p:nvPr>
        </p:nvSpPr>
        <p:spPr/>
        <p:txBody>
          <a:bodyPr>
            <a:normAutofit lnSpcReduction="10000"/>
          </a:bodyPr>
          <a:lstStyle/>
          <a:p>
            <a:r>
              <a:rPr kumimoji="1" lang="en-US" altLang="ja-JP" dirty="0"/>
              <a:t>Introduction</a:t>
            </a:r>
            <a:endParaRPr kumimoji="1" lang="ja-JP" altLang="en-US"/>
          </a:p>
        </p:txBody>
      </p:sp>
      <p:pic>
        <p:nvPicPr>
          <p:cNvPr id="17410" name="Picture 2" descr="図7">
            <a:extLst>
              <a:ext uri="{FF2B5EF4-FFF2-40B4-BE49-F238E27FC236}">
                <a16:creationId xmlns:a16="http://schemas.microsoft.com/office/drawing/2014/main" id="{8B547261-5C9E-F16D-68DE-28530C3FF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3926" y="-1530806"/>
            <a:ext cx="3682280" cy="375087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Figure 5">
            <a:extLst>
              <a:ext uri="{FF2B5EF4-FFF2-40B4-BE49-F238E27FC236}">
                <a16:creationId xmlns:a16="http://schemas.microsoft.com/office/drawing/2014/main" id="{CDD0F7D2-ECC6-65ED-E0AE-D522C5465D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5807" y="1042041"/>
            <a:ext cx="5275549" cy="367809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Figure 6">
            <a:extLst>
              <a:ext uri="{FF2B5EF4-FFF2-40B4-BE49-F238E27FC236}">
                <a16:creationId xmlns:a16="http://schemas.microsoft.com/office/drawing/2014/main" id="{82CFF525-4799-320A-A05D-0F0114BADB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13315" y="6746823"/>
            <a:ext cx="6805364" cy="200438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C5BE58E-B4BF-5A75-A434-8675E662BADE}"/>
              </a:ext>
            </a:extLst>
          </p:cNvPr>
          <p:cNvSpPr txBox="1"/>
          <p:nvPr/>
        </p:nvSpPr>
        <p:spPr>
          <a:xfrm>
            <a:off x="12471367" y="2690336"/>
            <a:ext cx="4579257" cy="1477328"/>
          </a:xfrm>
          <a:prstGeom prst="rect">
            <a:avLst/>
          </a:prstGeom>
          <a:noFill/>
        </p:spPr>
        <p:txBody>
          <a:bodyPr wrap="square">
            <a:spAutoFit/>
          </a:bodyPr>
          <a:lstStyle/>
          <a:p>
            <a:r>
              <a:rPr lang="en" altLang="ja-JP" b="0" i="0" dirty="0">
                <a:solidFill>
                  <a:srgbClr val="242B34"/>
                </a:solidFill>
                <a:effectLst/>
                <a:latin typeface="system-ui"/>
              </a:rPr>
              <a:t>GLP-1</a:t>
            </a:r>
            <a:r>
              <a:rPr lang="ja-JP" altLang="en-US" b="0" i="0">
                <a:solidFill>
                  <a:srgbClr val="242B34"/>
                </a:solidFill>
                <a:effectLst/>
                <a:latin typeface="system-ui"/>
              </a:rPr>
              <a:t>受容体のアゴニストは、急性のインスリン分泌促進作用</a:t>
            </a:r>
            <a:r>
              <a:rPr lang="en-US" altLang="ja-JP" b="0" i="0" dirty="0">
                <a:solidFill>
                  <a:srgbClr val="242B34"/>
                </a:solidFill>
                <a:effectLst/>
                <a:latin typeface="system-ui"/>
              </a:rPr>
              <a:t>(</a:t>
            </a:r>
            <a:r>
              <a:rPr lang="ja-JP" altLang="en-US" b="0" i="0">
                <a:solidFill>
                  <a:srgbClr val="242B34"/>
                </a:solidFill>
                <a:effectLst/>
                <a:latin typeface="system-ui"/>
              </a:rPr>
              <a:t>と、特定の状況下では、</a:t>
            </a:r>
            <a:r>
              <a:rPr lang="el-GR" altLang="ja-JP" b="0" i="0" dirty="0">
                <a:solidFill>
                  <a:srgbClr val="242B34"/>
                </a:solidFill>
                <a:effectLst/>
                <a:latin typeface="system-ui"/>
              </a:rPr>
              <a:t>β</a:t>
            </a:r>
            <a:r>
              <a:rPr lang="ja-JP" altLang="en-US" b="0" i="0">
                <a:solidFill>
                  <a:srgbClr val="242B34"/>
                </a:solidFill>
                <a:effectLst/>
                <a:latin typeface="system-ui"/>
              </a:rPr>
              <a:t>細胞増殖の刺激とアポトーシスの抑制を介して</a:t>
            </a:r>
            <a:r>
              <a:rPr lang="el-GR" altLang="ja-JP" b="0" i="0" dirty="0">
                <a:solidFill>
                  <a:srgbClr val="242B34"/>
                </a:solidFill>
                <a:effectLst/>
                <a:latin typeface="system-ui"/>
              </a:rPr>
              <a:t>β</a:t>
            </a:r>
            <a:r>
              <a:rPr lang="ja-JP" altLang="en-US" b="0" i="0">
                <a:solidFill>
                  <a:srgbClr val="242B34"/>
                </a:solidFill>
                <a:effectLst/>
                <a:latin typeface="system-ui"/>
              </a:rPr>
              <a:t>細胞量を維持する慢性的な作用の両方</a:t>
            </a:r>
            <a:r>
              <a:rPr lang="en-US" altLang="ja-JP" b="0" i="0" dirty="0">
                <a:solidFill>
                  <a:srgbClr val="242B34"/>
                </a:solidFill>
                <a:effectLst/>
                <a:latin typeface="system-ui"/>
              </a:rPr>
              <a:t>)</a:t>
            </a:r>
            <a:r>
              <a:rPr lang="ja-JP" altLang="en-US" b="0" i="0">
                <a:solidFill>
                  <a:srgbClr val="242B34"/>
                </a:solidFill>
                <a:effectLst/>
                <a:latin typeface="system-ui"/>
              </a:rPr>
              <a:t>によって血糖コントロールを改善する</a:t>
            </a:r>
            <a:endParaRPr lang="ja-JP" altLang="en-US"/>
          </a:p>
        </p:txBody>
      </p:sp>
      <p:sp>
        <p:nvSpPr>
          <p:cNvPr id="9" name="テキスト ボックス 8">
            <a:extLst>
              <a:ext uri="{FF2B5EF4-FFF2-40B4-BE49-F238E27FC236}">
                <a16:creationId xmlns:a16="http://schemas.microsoft.com/office/drawing/2014/main" id="{D20C5E05-ECB4-F865-D862-24443DCA102C}"/>
              </a:ext>
            </a:extLst>
          </p:cNvPr>
          <p:cNvSpPr txBox="1"/>
          <p:nvPr/>
        </p:nvSpPr>
        <p:spPr>
          <a:xfrm>
            <a:off x="12236056" y="4855070"/>
            <a:ext cx="10370456" cy="369332"/>
          </a:xfrm>
          <a:prstGeom prst="rect">
            <a:avLst/>
          </a:prstGeom>
          <a:noFill/>
        </p:spPr>
        <p:txBody>
          <a:bodyPr wrap="square">
            <a:spAutoFit/>
          </a:bodyPr>
          <a:lstStyle/>
          <a:p>
            <a:r>
              <a:rPr lang="ja-JP" altLang="en-US" b="0" i="0">
                <a:solidFill>
                  <a:srgbClr val="242B34"/>
                </a:solidFill>
                <a:effectLst/>
                <a:latin typeface="system-ui"/>
              </a:rPr>
              <a:t>急性のインスリン分泌促進作用</a:t>
            </a:r>
            <a:endParaRPr lang="ja-JP" altLang="en-US"/>
          </a:p>
        </p:txBody>
      </p:sp>
      <p:sp>
        <p:nvSpPr>
          <p:cNvPr id="6" name="テキスト ボックス 5">
            <a:extLst>
              <a:ext uri="{FF2B5EF4-FFF2-40B4-BE49-F238E27FC236}">
                <a16:creationId xmlns:a16="http://schemas.microsoft.com/office/drawing/2014/main" id="{D5699615-6943-FBA8-28E2-AFA62B314315}"/>
              </a:ext>
            </a:extLst>
          </p:cNvPr>
          <p:cNvSpPr txBox="1"/>
          <p:nvPr/>
        </p:nvSpPr>
        <p:spPr>
          <a:xfrm>
            <a:off x="546101" y="1719078"/>
            <a:ext cx="5549900" cy="1285032"/>
          </a:xfrm>
          <a:prstGeom prst="rect">
            <a:avLst/>
          </a:prstGeom>
          <a:noFill/>
        </p:spPr>
        <p:txBody>
          <a:bodyPr wrap="square" rtlCol="0">
            <a:spAutoFit/>
          </a:bodyPr>
          <a:lstStyle/>
          <a:p>
            <a:pPr>
              <a:lnSpc>
                <a:spcPct val="150000"/>
              </a:lnSpc>
            </a:pPr>
            <a:r>
              <a:rPr lang="en-US" altLang="ja-JP" dirty="0"/>
              <a:t>GLP-1</a:t>
            </a:r>
            <a:r>
              <a:rPr lang="ja-JP" altLang="en-US"/>
              <a:t>は、</a:t>
            </a:r>
            <a:r>
              <a:rPr lang="en-US" altLang="ja-JP" dirty="0"/>
              <a:t>G</a:t>
            </a:r>
            <a:r>
              <a:rPr lang="ja-JP" altLang="en-US"/>
              <a:t>タンパク質共役型受容体である</a:t>
            </a:r>
            <a:r>
              <a:rPr lang="en-US" altLang="ja-JP" dirty="0"/>
              <a:t>GLP-1R</a:t>
            </a:r>
            <a:r>
              <a:rPr lang="ja-JP" altLang="en-US"/>
              <a:t>にシグナルを送り作動させることで、代謝恒常性の維持に重要な役割を果たすペプチドホルモン</a:t>
            </a:r>
            <a:endParaRPr kumimoji="1" lang="ja-JP" altLang="en-US"/>
          </a:p>
        </p:txBody>
      </p:sp>
      <p:sp>
        <p:nvSpPr>
          <p:cNvPr id="11" name="テキスト ボックス 10">
            <a:extLst>
              <a:ext uri="{FF2B5EF4-FFF2-40B4-BE49-F238E27FC236}">
                <a16:creationId xmlns:a16="http://schemas.microsoft.com/office/drawing/2014/main" id="{B178E4C9-538D-85F7-6A17-759407A010D7}"/>
              </a:ext>
            </a:extLst>
          </p:cNvPr>
          <p:cNvSpPr txBox="1"/>
          <p:nvPr/>
        </p:nvSpPr>
        <p:spPr>
          <a:xfrm>
            <a:off x="848751" y="4897439"/>
            <a:ext cx="1607671" cy="369332"/>
          </a:xfrm>
          <a:prstGeom prst="rect">
            <a:avLst/>
          </a:prstGeom>
          <a:noFill/>
        </p:spPr>
        <p:txBody>
          <a:bodyPr wrap="square">
            <a:spAutoFit/>
          </a:bodyPr>
          <a:lstStyle/>
          <a:p>
            <a:r>
              <a:rPr kumimoji="1" lang="ja-JP" altLang="en-US"/>
              <a:t>血糖値</a:t>
            </a:r>
            <a:r>
              <a:rPr lang="ja-JP" altLang="en-US"/>
              <a:t>の低下</a:t>
            </a:r>
          </a:p>
        </p:txBody>
      </p:sp>
      <p:sp>
        <p:nvSpPr>
          <p:cNvPr id="15" name="テキスト ボックス 14">
            <a:extLst>
              <a:ext uri="{FF2B5EF4-FFF2-40B4-BE49-F238E27FC236}">
                <a16:creationId xmlns:a16="http://schemas.microsoft.com/office/drawing/2014/main" id="{7AE2A94B-AEAF-4D17-8818-91DDABAB1D06}"/>
              </a:ext>
            </a:extLst>
          </p:cNvPr>
          <p:cNvSpPr txBox="1"/>
          <p:nvPr/>
        </p:nvSpPr>
        <p:spPr>
          <a:xfrm>
            <a:off x="3032278" y="4936636"/>
            <a:ext cx="1607671" cy="369332"/>
          </a:xfrm>
          <a:prstGeom prst="rect">
            <a:avLst/>
          </a:prstGeom>
          <a:noFill/>
        </p:spPr>
        <p:txBody>
          <a:bodyPr wrap="square">
            <a:spAutoFit/>
          </a:bodyPr>
          <a:lstStyle/>
          <a:p>
            <a:r>
              <a:rPr lang="ja-JP" altLang="en-US"/>
              <a:t>食欲低下</a:t>
            </a:r>
          </a:p>
        </p:txBody>
      </p:sp>
      <p:sp>
        <p:nvSpPr>
          <p:cNvPr id="18" name="テキスト ボックス 17">
            <a:extLst>
              <a:ext uri="{FF2B5EF4-FFF2-40B4-BE49-F238E27FC236}">
                <a16:creationId xmlns:a16="http://schemas.microsoft.com/office/drawing/2014/main" id="{07D8039C-A7CB-2094-8C29-14FA32087DD4}"/>
              </a:ext>
            </a:extLst>
          </p:cNvPr>
          <p:cNvSpPr txBox="1"/>
          <p:nvPr/>
        </p:nvSpPr>
        <p:spPr>
          <a:xfrm>
            <a:off x="4743663" y="4941991"/>
            <a:ext cx="1607671" cy="369332"/>
          </a:xfrm>
          <a:prstGeom prst="rect">
            <a:avLst/>
          </a:prstGeom>
          <a:noFill/>
        </p:spPr>
        <p:txBody>
          <a:bodyPr wrap="square">
            <a:spAutoFit/>
          </a:bodyPr>
          <a:lstStyle/>
          <a:p>
            <a:r>
              <a:rPr lang="ja-JP" altLang="en-US"/>
              <a:t>体重の減少</a:t>
            </a:r>
          </a:p>
        </p:txBody>
      </p:sp>
      <p:sp>
        <p:nvSpPr>
          <p:cNvPr id="19" name="テキスト ボックス 18">
            <a:extLst>
              <a:ext uri="{FF2B5EF4-FFF2-40B4-BE49-F238E27FC236}">
                <a16:creationId xmlns:a16="http://schemas.microsoft.com/office/drawing/2014/main" id="{24CF5345-7379-0651-6ED9-F86A1B8F8022}"/>
              </a:ext>
            </a:extLst>
          </p:cNvPr>
          <p:cNvSpPr txBox="1"/>
          <p:nvPr/>
        </p:nvSpPr>
        <p:spPr>
          <a:xfrm>
            <a:off x="546099" y="5598751"/>
            <a:ext cx="7944804" cy="369332"/>
          </a:xfrm>
          <a:prstGeom prst="rect">
            <a:avLst/>
          </a:prstGeom>
          <a:noFill/>
        </p:spPr>
        <p:txBody>
          <a:bodyPr wrap="none" rtlCol="0">
            <a:spAutoFit/>
          </a:bodyPr>
          <a:lstStyle/>
          <a:p>
            <a:r>
              <a:rPr lang="en-US" altLang="ja-JP" dirty="0"/>
              <a:t>GLP-1</a:t>
            </a:r>
            <a:r>
              <a:rPr lang="ja-JP" altLang="en-US"/>
              <a:t>の化学アナログは現在、</a:t>
            </a:r>
            <a:r>
              <a:rPr lang="en-US" altLang="ja-JP" dirty="0"/>
              <a:t>T2D</a:t>
            </a:r>
            <a:r>
              <a:rPr lang="ja-JP" altLang="en-US"/>
              <a:t>及び肥満症の治療薬として承認されている。</a:t>
            </a:r>
            <a:endParaRPr kumimoji="1" lang="ja-JP" altLang="en-US"/>
          </a:p>
        </p:txBody>
      </p:sp>
      <p:pic>
        <p:nvPicPr>
          <p:cNvPr id="20" name="Picture 6">
            <a:extLst>
              <a:ext uri="{FF2B5EF4-FFF2-40B4-BE49-F238E27FC236}">
                <a16:creationId xmlns:a16="http://schemas.microsoft.com/office/drawing/2014/main" id="{2FFE72A7-EB3E-5151-32B1-C44D110EF1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3280" y="1038484"/>
            <a:ext cx="10926464" cy="5080522"/>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descr="ロゴ&#10;&#10;自動的に生成された説明">
            <a:extLst>
              <a:ext uri="{FF2B5EF4-FFF2-40B4-BE49-F238E27FC236}">
                <a16:creationId xmlns:a16="http://schemas.microsoft.com/office/drawing/2014/main" id="{6CE69C5D-91AD-BB31-0154-5F7D769B80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3663" y="3012720"/>
            <a:ext cx="1117897" cy="1884719"/>
          </a:xfrm>
          <a:prstGeom prst="rect">
            <a:avLst/>
          </a:prstGeom>
        </p:spPr>
      </p:pic>
      <p:pic>
        <p:nvPicPr>
          <p:cNvPr id="24" name="図 23" descr="ダイアグラム&#10;&#10;自動的に生成された説明">
            <a:extLst>
              <a:ext uri="{FF2B5EF4-FFF2-40B4-BE49-F238E27FC236}">
                <a16:creationId xmlns:a16="http://schemas.microsoft.com/office/drawing/2014/main" id="{25DD55A8-CD61-0995-4C1C-8BA78CA8D8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75" y="3532149"/>
            <a:ext cx="1625600" cy="1168400"/>
          </a:xfrm>
          <a:prstGeom prst="rect">
            <a:avLst/>
          </a:prstGeom>
        </p:spPr>
      </p:pic>
      <p:pic>
        <p:nvPicPr>
          <p:cNvPr id="26" name="図 25" descr="ロゴ&#10;&#10;自動的に生成された説明">
            <a:extLst>
              <a:ext uri="{FF2B5EF4-FFF2-40B4-BE49-F238E27FC236}">
                <a16:creationId xmlns:a16="http://schemas.microsoft.com/office/drawing/2014/main" id="{77983CB8-CD09-F35D-E575-2AD09C9EB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60669" y="3223382"/>
            <a:ext cx="1536700" cy="1562100"/>
          </a:xfrm>
          <a:prstGeom prst="rect">
            <a:avLst/>
          </a:prstGeom>
        </p:spPr>
      </p:pic>
    </p:spTree>
    <p:extLst>
      <p:ext uri="{BB962C8B-B14F-4D97-AF65-F5344CB8AC3E}">
        <p14:creationId xmlns:p14="http://schemas.microsoft.com/office/powerpoint/2010/main" val="2118208034"/>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EB8D2-5500-436C-B515-525BC46A55DE}"/>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512C150-D805-9574-96EA-0D7E209C28BF}"/>
              </a:ext>
            </a:extLst>
          </p:cNvPr>
          <p:cNvSpPr>
            <a:spLocks noGrp="1"/>
          </p:cNvSpPr>
          <p:nvPr>
            <p:ph idx="1"/>
          </p:nvPr>
        </p:nvSpPr>
        <p:spPr>
          <a:xfrm>
            <a:off x="546100" y="1038483"/>
            <a:ext cx="11099800" cy="8318459"/>
          </a:xfrm>
        </p:spPr>
        <p:txBody>
          <a:bodyPr/>
          <a:lstStyle/>
          <a:p>
            <a:pPr marL="0" indent="0">
              <a:buNone/>
            </a:pPr>
            <a:endParaRPr kumimoji="1" lang="en-US" altLang="ja-JP" dirty="0"/>
          </a:p>
        </p:txBody>
      </p:sp>
      <p:sp>
        <p:nvSpPr>
          <p:cNvPr id="4" name="テキスト プレースホルダー 3">
            <a:extLst>
              <a:ext uri="{FF2B5EF4-FFF2-40B4-BE49-F238E27FC236}">
                <a16:creationId xmlns:a16="http://schemas.microsoft.com/office/drawing/2014/main" id="{019B03B3-5F70-6A5A-3E2B-EDC8A3C7BBD1}"/>
              </a:ext>
            </a:extLst>
          </p:cNvPr>
          <p:cNvSpPr>
            <a:spLocks noGrp="1"/>
          </p:cNvSpPr>
          <p:nvPr>
            <p:ph type="body" sz="quarter" idx="11"/>
          </p:nvPr>
        </p:nvSpPr>
        <p:spPr/>
        <p:txBody>
          <a:bodyPr>
            <a:normAutofit lnSpcReduction="10000"/>
          </a:bodyPr>
          <a:lstStyle/>
          <a:p>
            <a:r>
              <a:rPr kumimoji="1" lang="en-US" altLang="ja-JP" dirty="0"/>
              <a:t>Introduction</a:t>
            </a:r>
            <a:endParaRPr kumimoji="1" lang="ja-JP" altLang="en-US"/>
          </a:p>
        </p:txBody>
      </p:sp>
      <p:pic>
        <p:nvPicPr>
          <p:cNvPr id="18434" name="Picture 2" descr="Figure 4">
            <a:extLst>
              <a:ext uri="{FF2B5EF4-FFF2-40B4-BE49-F238E27FC236}">
                <a16:creationId xmlns:a16="http://schemas.microsoft.com/office/drawing/2014/main" id="{76298B20-6B9A-2C04-AD63-CFDFC54E3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699" y="685432"/>
            <a:ext cx="5326134" cy="571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758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a:t>素材集</a:t>
            </a:r>
          </a:p>
        </p:txBody>
      </p:sp>
      <p:pic>
        <p:nvPicPr>
          <p:cNvPr id="16" name="図 15" descr="巣蜜, 建物, ミラー が含まれている画像&#10;&#10;自動的に生成された説明">
            <a:extLst>
              <a:ext uri="{FF2B5EF4-FFF2-40B4-BE49-F238E27FC236}">
                <a16:creationId xmlns:a16="http://schemas.microsoft.com/office/drawing/2014/main" id="{1D2721EE-CDF6-2723-5F42-7A778A6E52A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76222" y="1459222"/>
            <a:ext cx="1587500" cy="939800"/>
          </a:xfrm>
          <a:prstGeom prst="rect">
            <a:avLst/>
          </a:prstGeom>
        </p:spPr>
      </p:pic>
      <p:pic>
        <p:nvPicPr>
          <p:cNvPr id="18" name="図 17" descr="図形, 矢印&#10;&#10;自動的に生成された説明">
            <a:extLst>
              <a:ext uri="{FF2B5EF4-FFF2-40B4-BE49-F238E27FC236}">
                <a16:creationId xmlns:a16="http://schemas.microsoft.com/office/drawing/2014/main" id="{EC0A1FA9-5D5B-58B5-1E97-DE2015A4BF8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57611" y="2466286"/>
            <a:ext cx="492637" cy="469900"/>
          </a:xfrm>
          <a:prstGeom prst="rect">
            <a:avLst/>
          </a:prstGeom>
        </p:spPr>
      </p:pic>
      <p:pic>
        <p:nvPicPr>
          <p:cNvPr id="20" name="図 19">
            <a:extLst>
              <a:ext uri="{FF2B5EF4-FFF2-40B4-BE49-F238E27FC236}">
                <a16:creationId xmlns:a16="http://schemas.microsoft.com/office/drawing/2014/main" id="{C5FF0AA2-CB5C-D0DD-F01B-9F662F5229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01227" y="2914574"/>
            <a:ext cx="513124" cy="1026247"/>
          </a:xfrm>
          <a:prstGeom prst="rect">
            <a:avLst/>
          </a:prstGeom>
        </p:spPr>
      </p:pic>
      <p:pic>
        <p:nvPicPr>
          <p:cNvPr id="22" name="図 21" descr="背景パターン&#10;&#10;自動的に生成された説明">
            <a:extLst>
              <a:ext uri="{FF2B5EF4-FFF2-40B4-BE49-F238E27FC236}">
                <a16:creationId xmlns:a16="http://schemas.microsoft.com/office/drawing/2014/main" id="{5434239A-8B98-543D-152A-8C832CF2FE6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79088" y="1872174"/>
            <a:ext cx="676214" cy="1983054"/>
          </a:xfrm>
          <a:prstGeom prst="rect">
            <a:avLst/>
          </a:prstGeom>
        </p:spPr>
      </p:pic>
      <p:pic>
        <p:nvPicPr>
          <p:cNvPr id="26" name="図 25" descr="ダイアグラム&#10;&#10;低い精度で自動的に生成された説明">
            <a:extLst>
              <a:ext uri="{FF2B5EF4-FFF2-40B4-BE49-F238E27FC236}">
                <a16:creationId xmlns:a16="http://schemas.microsoft.com/office/drawing/2014/main" id="{A51E6FAD-F4B6-D44D-3059-D5006F095FA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6564" y="1067113"/>
            <a:ext cx="2305783" cy="1611569"/>
          </a:xfrm>
          <a:prstGeom prst="rect">
            <a:avLst/>
          </a:prstGeom>
        </p:spPr>
      </p:pic>
      <p:pic>
        <p:nvPicPr>
          <p:cNvPr id="28" name="図 27" descr="洗面道具 が含まれている画像&#10;&#10;自動的に生成された説明">
            <a:extLst>
              <a:ext uri="{FF2B5EF4-FFF2-40B4-BE49-F238E27FC236}">
                <a16:creationId xmlns:a16="http://schemas.microsoft.com/office/drawing/2014/main" id="{B4245E6D-394C-C910-C428-32CB856ED7C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17433" y="1157008"/>
            <a:ext cx="2209434" cy="1544228"/>
          </a:xfrm>
          <a:prstGeom prst="rect">
            <a:avLst/>
          </a:prstGeom>
        </p:spPr>
      </p:pic>
      <p:pic>
        <p:nvPicPr>
          <p:cNvPr id="30" name="図 29" descr="ダイアグラム&#10;&#10;自動的に生成された説明">
            <a:extLst>
              <a:ext uri="{FF2B5EF4-FFF2-40B4-BE49-F238E27FC236}">
                <a16:creationId xmlns:a16="http://schemas.microsoft.com/office/drawing/2014/main" id="{F7BB396B-089F-6019-752C-C7EF107744DD}"/>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4374" y="2914574"/>
            <a:ext cx="2391961" cy="1802276"/>
          </a:xfrm>
          <a:prstGeom prst="rect">
            <a:avLst/>
          </a:prstGeom>
        </p:spPr>
      </p:pic>
      <p:pic>
        <p:nvPicPr>
          <p:cNvPr id="32" name="図 31" descr="洗面道具 が含まれている画像&#10;&#10;自動的に生成された説明">
            <a:extLst>
              <a:ext uri="{FF2B5EF4-FFF2-40B4-BE49-F238E27FC236}">
                <a16:creationId xmlns:a16="http://schemas.microsoft.com/office/drawing/2014/main" id="{983C9901-2A7E-0A6B-4270-306CF53D1F17}"/>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62806" y="2630557"/>
            <a:ext cx="2391961" cy="1802276"/>
          </a:xfrm>
          <a:prstGeom prst="rect">
            <a:avLst/>
          </a:prstGeom>
        </p:spPr>
      </p:pic>
      <p:pic>
        <p:nvPicPr>
          <p:cNvPr id="3" name="図 2" descr="図形, 円&#10;&#10;自動的に生成された説明">
            <a:extLst>
              <a:ext uri="{FF2B5EF4-FFF2-40B4-BE49-F238E27FC236}">
                <a16:creationId xmlns:a16="http://schemas.microsoft.com/office/drawing/2014/main" id="{AE5E1DC3-04D7-8A10-2314-17AE2BED30F6}"/>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69972" y="5369457"/>
            <a:ext cx="1587500" cy="1140317"/>
          </a:xfrm>
          <a:prstGeom prst="rect">
            <a:avLst/>
          </a:prstGeom>
        </p:spPr>
      </p:pic>
      <p:sp>
        <p:nvSpPr>
          <p:cNvPr id="2" name="山形 1">
            <a:extLst>
              <a:ext uri="{FF2B5EF4-FFF2-40B4-BE49-F238E27FC236}">
                <a16:creationId xmlns:a16="http://schemas.microsoft.com/office/drawing/2014/main" id="{57F379B0-6B86-480F-CE5C-EE6CD4B817E1}"/>
              </a:ext>
            </a:extLst>
          </p:cNvPr>
          <p:cNvSpPr/>
          <p:nvPr/>
        </p:nvSpPr>
        <p:spPr>
          <a:xfrm>
            <a:off x="9513843" y="4501678"/>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5" name="円/楕円 4">
            <a:extLst>
              <a:ext uri="{FF2B5EF4-FFF2-40B4-BE49-F238E27FC236}">
                <a16:creationId xmlns:a16="http://schemas.microsoft.com/office/drawing/2014/main" id="{A8C07547-E8E0-D81E-39D1-0781AFCBA57A}"/>
              </a:ext>
            </a:extLst>
          </p:cNvPr>
          <p:cNvSpPr>
            <a:spLocks noChangeAspect="1"/>
          </p:cNvSpPr>
          <p:nvPr/>
        </p:nvSpPr>
        <p:spPr>
          <a:xfrm>
            <a:off x="7468688" y="1323193"/>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13DF3B36-46D7-5F19-E254-C48487CB4B47}"/>
              </a:ext>
            </a:extLst>
          </p:cNvPr>
          <p:cNvSpPr>
            <a:spLocks noChangeAspect="1"/>
          </p:cNvSpPr>
          <p:nvPr/>
        </p:nvSpPr>
        <p:spPr>
          <a:xfrm>
            <a:off x="7563454" y="1234974"/>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6048A23-EDC5-A5E2-B44A-F263FDB892BE}"/>
              </a:ext>
            </a:extLst>
          </p:cNvPr>
          <p:cNvSpPr>
            <a:spLocks noChangeAspect="1"/>
          </p:cNvSpPr>
          <p:nvPr/>
        </p:nvSpPr>
        <p:spPr>
          <a:xfrm>
            <a:off x="7695938" y="1267412"/>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58A7EAF2-E71F-BBD9-A258-2710F568D617}"/>
              </a:ext>
            </a:extLst>
          </p:cNvPr>
          <p:cNvSpPr>
            <a:spLocks noChangeAspect="1"/>
          </p:cNvSpPr>
          <p:nvPr/>
        </p:nvSpPr>
        <p:spPr>
          <a:xfrm>
            <a:off x="7801941" y="1172785"/>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FC24DCA8-5AAC-9E8B-8AB5-4C9BF49FF420}"/>
              </a:ext>
            </a:extLst>
          </p:cNvPr>
          <p:cNvSpPr>
            <a:spLocks noChangeAspect="1"/>
          </p:cNvSpPr>
          <p:nvPr/>
        </p:nvSpPr>
        <p:spPr>
          <a:xfrm>
            <a:off x="7931468" y="1201821"/>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DCCD1A78-C6EB-F0B0-FEBB-5484AB3D0051}"/>
              </a:ext>
            </a:extLst>
          </p:cNvPr>
          <p:cNvSpPr>
            <a:spLocks noChangeAspect="1"/>
          </p:cNvSpPr>
          <p:nvPr/>
        </p:nvSpPr>
        <p:spPr>
          <a:xfrm>
            <a:off x="8037471" y="1112655"/>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電子機器, コンパクトディスク が含まれている画像&#10;&#10;自動的に生成された説明">
            <a:extLst>
              <a:ext uri="{FF2B5EF4-FFF2-40B4-BE49-F238E27FC236}">
                <a16:creationId xmlns:a16="http://schemas.microsoft.com/office/drawing/2014/main" id="{9B2CB778-4614-47B1-AFA0-EC1FF6084832}"/>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5428" t="3148" r="3607" b="3180"/>
          <a:stretch/>
        </p:blipFill>
        <p:spPr>
          <a:xfrm>
            <a:off x="4412197" y="4833930"/>
            <a:ext cx="1572768" cy="1323144"/>
          </a:xfrm>
          <a:prstGeom prst="rect">
            <a:avLst/>
          </a:prstGeom>
        </p:spPr>
      </p:pic>
      <p:pic>
        <p:nvPicPr>
          <p:cNvPr id="12" name="図 11" descr="アイコン&#10;&#10;自動的に生成された説明">
            <a:extLst>
              <a:ext uri="{FF2B5EF4-FFF2-40B4-BE49-F238E27FC236}">
                <a16:creationId xmlns:a16="http://schemas.microsoft.com/office/drawing/2014/main" id="{B4CB8EA3-D32E-96DF-9C95-69D5C39CF3EA}"/>
              </a:ext>
            </a:extLst>
          </p:cNvPr>
          <p:cNvPicPr>
            <a:picLocks noChangeAspect="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229" t="5254" r="3904" b="4055"/>
          <a:stretch/>
        </p:blipFill>
        <p:spPr>
          <a:xfrm>
            <a:off x="2427575" y="4909277"/>
            <a:ext cx="1499615" cy="1251060"/>
          </a:xfrm>
          <a:prstGeom prst="rect">
            <a:avLst/>
          </a:prstGeom>
        </p:spPr>
      </p:pic>
      <p:grpSp>
        <p:nvGrpSpPr>
          <p:cNvPr id="17" name="グループ化 16">
            <a:extLst>
              <a:ext uri="{FF2B5EF4-FFF2-40B4-BE49-F238E27FC236}">
                <a16:creationId xmlns:a16="http://schemas.microsoft.com/office/drawing/2014/main" id="{45E8C565-F72C-1E86-7ED8-34A3EE647613}"/>
              </a:ext>
            </a:extLst>
          </p:cNvPr>
          <p:cNvGrpSpPr/>
          <p:nvPr/>
        </p:nvGrpSpPr>
        <p:grpSpPr>
          <a:xfrm>
            <a:off x="7685827" y="1507763"/>
            <a:ext cx="371250" cy="232219"/>
            <a:chOff x="7685827" y="1507763"/>
            <a:chExt cx="371250" cy="232219"/>
          </a:xfrm>
        </p:grpSpPr>
        <p:sp>
          <p:nvSpPr>
            <p:cNvPr id="13" name="円/楕円 12">
              <a:extLst>
                <a:ext uri="{FF2B5EF4-FFF2-40B4-BE49-F238E27FC236}">
                  <a16:creationId xmlns:a16="http://schemas.microsoft.com/office/drawing/2014/main" id="{E3649D66-A9F2-B9AA-7275-39DEF8A665A5}"/>
                </a:ext>
              </a:extLst>
            </p:cNvPr>
            <p:cNvSpPr>
              <a:spLocks noChangeAspect="1"/>
            </p:cNvSpPr>
            <p:nvPr/>
          </p:nvSpPr>
          <p:spPr>
            <a:xfrm>
              <a:off x="7685827" y="1595982"/>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15B0EDEC-58DE-9571-B456-5949E90FCA98}"/>
                </a:ext>
              </a:extLst>
            </p:cNvPr>
            <p:cNvSpPr>
              <a:spLocks noChangeAspect="1"/>
            </p:cNvSpPr>
            <p:nvPr/>
          </p:nvSpPr>
          <p:spPr>
            <a:xfrm>
              <a:off x="7780593" y="1507763"/>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25B3955C-0740-493B-70C8-2AD128463B1E}"/>
                </a:ext>
              </a:extLst>
            </p:cNvPr>
            <p:cNvSpPr>
              <a:spLocks noChangeAspect="1"/>
            </p:cNvSpPr>
            <p:nvPr/>
          </p:nvSpPr>
          <p:spPr>
            <a:xfrm>
              <a:off x="7913077" y="1540201"/>
              <a:ext cx="144000" cy="144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9980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BAE509-1F5F-44D7-895B-AADA5EB0124C}"/>
              </a:ext>
            </a:extLst>
          </p:cNvPr>
          <p:cNvSpPr>
            <a:spLocks noGrp="1"/>
          </p:cNvSpPr>
          <p:nvPr>
            <p:ph type="title"/>
          </p:nvPr>
        </p:nvSpPr>
        <p:spPr/>
        <p:txBody>
          <a:bodyPr/>
          <a:lstStyle/>
          <a:p>
            <a:r>
              <a:rPr kumimoji="1" lang="ja-JP" altLang="en-US" dirty="0"/>
              <a:t>寸法や色は場合に応じて調整しましょう</a:t>
            </a:r>
          </a:p>
        </p:txBody>
      </p:sp>
      <p:sp>
        <p:nvSpPr>
          <p:cNvPr id="4" name="テキスト プレースホルダー 3">
            <a:extLst>
              <a:ext uri="{FF2B5EF4-FFF2-40B4-BE49-F238E27FC236}">
                <a16:creationId xmlns:a16="http://schemas.microsoft.com/office/drawing/2014/main" id="{5DCA4200-D082-429B-A7B9-20EDE7036BD0}"/>
              </a:ext>
            </a:extLst>
          </p:cNvPr>
          <p:cNvSpPr>
            <a:spLocks noGrp="1"/>
          </p:cNvSpPr>
          <p:nvPr>
            <p:ph type="body" sz="quarter" idx="11"/>
          </p:nvPr>
        </p:nvSpPr>
        <p:spPr/>
        <p:txBody>
          <a:bodyPr>
            <a:normAutofit lnSpcReduction="10000"/>
          </a:bodyPr>
          <a:lstStyle/>
          <a:p>
            <a:r>
              <a:rPr kumimoji="1" lang="ja-JP" altLang="en-US" dirty="0"/>
              <a:t>よく使う図形のパターン</a:t>
            </a:r>
          </a:p>
        </p:txBody>
      </p:sp>
      <p:grpSp>
        <p:nvGrpSpPr>
          <p:cNvPr id="11" name="グループ化 10">
            <a:extLst>
              <a:ext uri="{FF2B5EF4-FFF2-40B4-BE49-F238E27FC236}">
                <a16:creationId xmlns:a16="http://schemas.microsoft.com/office/drawing/2014/main" id="{1600F27F-842D-4A09-9876-4F4D6FED49D4}"/>
              </a:ext>
            </a:extLst>
          </p:cNvPr>
          <p:cNvGrpSpPr/>
          <p:nvPr/>
        </p:nvGrpSpPr>
        <p:grpSpPr>
          <a:xfrm rot="3516666">
            <a:off x="1083666" y="2853387"/>
            <a:ext cx="1201975" cy="1567649"/>
            <a:chOff x="2664127" y="3374455"/>
            <a:chExt cx="1201975" cy="1567649"/>
          </a:xfrm>
        </p:grpSpPr>
        <p:sp>
          <p:nvSpPr>
            <p:cNvPr id="5" name="二等辺三角形 4">
              <a:extLst>
                <a:ext uri="{FF2B5EF4-FFF2-40B4-BE49-F238E27FC236}">
                  <a16:creationId xmlns:a16="http://schemas.microsoft.com/office/drawing/2014/main" id="{031DCB67-E3C0-40A6-82FC-F3A99614C50C}"/>
                </a:ext>
              </a:extLst>
            </p:cNvPr>
            <p:cNvSpPr/>
            <p:nvPr/>
          </p:nvSpPr>
          <p:spPr>
            <a:xfrm rot="21516842">
              <a:off x="3025444" y="3374455"/>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フリーフォーム: 図形 9">
              <a:extLst>
                <a:ext uri="{FF2B5EF4-FFF2-40B4-BE49-F238E27FC236}">
                  <a16:creationId xmlns:a16="http://schemas.microsoft.com/office/drawing/2014/main" id="{8F1F7A27-5455-4318-B9EB-F5DC2E371C80}"/>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 name="グループ化 18">
            <a:extLst>
              <a:ext uri="{FF2B5EF4-FFF2-40B4-BE49-F238E27FC236}">
                <a16:creationId xmlns:a16="http://schemas.microsoft.com/office/drawing/2014/main" id="{A84CB4AB-8E74-474F-8F79-B603B9235B46}"/>
              </a:ext>
            </a:extLst>
          </p:cNvPr>
          <p:cNvGrpSpPr/>
          <p:nvPr/>
        </p:nvGrpSpPr>
        <p:grpSpPr>
          <a:xfrm>
            <a:off x="3762700" y="2453659"/>
            <a:ext cx="851900" cy="2201196"/>
            <a:chOff x="4004187" y="2684206"/>
            <a:chExt cx="851900" cy="2201196"/>
          </a:xfrm>
        </p:grpSpPr>
        <p:sp>
          <p:nvSpPr>
            <p:cNvPr id="16" name="二等辺三角形 15">
              <a:extLst>
                <a:ext uri="{FF2B5EF4-FFF2-40B4-BE49-F238E27FC236}">
                  <a16:creationId xmlns:a16="http://schemas.microsoft.com/office/drawing/2014/main" id="{77F25128-43F7-4D7B-A506-7861040EA63C}"/>
                </a:ext>
              </a:extLst>
            </p:cNvPr>
            <p:cNvSpPr/>
            <p:nvPr/>
          </p:nvSpPr>
          <p:spPr>
            <a:xfrm>
              <a:off x="4004187" y="2684206"/>
              <a:ext cx="851900" cy="40558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a:extLst>
                <a:ext uri="{FF2B5EF4-FFF2-40B4-BE49-F238E27FC236}">
                  <a16:creationId xmlns:a16="http://schemas.microsoft.com/office/drawing/2014/main" id="{425DA271-AEFA-45AB-AD52-737DB7EF67C8}"/>
                </a:ext>
              </a:extLst>
            </p:cNvPr>
            <p:cNvSpPr/>
            <p:nvPr/>
          </p:nvSpPr>
          <p:spPr>
            <a:xfrm rot="10800000">
              <a:off x="4172039" y="4653111"/>
              <a:ext cx="516194" cy="23229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台形 17">
              <a:extLst>
                <a:ext uri="{FF2B5EF4-FFF2-40B4-BE49-F238E27FC236}">
                  <a16:creationId xmlns:a16="http://schemas.microsoft.com/office/drawing/2014/main" id="{0BE03671-A77A-4398-9395-69D34E2C8634}"/>
                </a:ext>
              </a:extLst>
            </p:cNvPr>
            <p:cNvSpPr/>
            <p:nvPr/>
          </p:nvSpPr>
          <p:spPr>
            <a:xfrm rot="10800000">
              <a:off x="4274402" y="3082408"/>
              <a:ext cx="311469" cy="1570703"/>
            </a:xfrm>
            <a:prstGeom prst="trapezoi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53DA5DF4-9734-4A8B-B3F2-EB432821614A}"/>
              </a:ext>
            </a:extLst>
          </p:cNvPr>
          <p:cNvGrpSpPr/>
          <p:nvPr/>
        </p:nvGrpSpPr>
        <p:grpSpPr>
          <a:xfrm>
            <a:off x="5262743" y="3209365"/>
            <a:ext cx="2359742" cy="1445491"/>
            <a:chOff x="4837472" y="2490841"/>
            <a:chExt cx="2359742" cy="1445491"/>
          </a:xfrm>
        </p:grpSpPr>
        <p:sp>
          <p:nvSpPr>
            <p:cNvPr id="20" name="四角形: 角を丸くする 19">
              <a:extLst>
                <a:ext uri="{FF2B5EF4-FFF2-40B4-BE49-F238E27FC236}">
                  <a16:creationId xmlns:a16="http://schemas.microsoft.com/office/drawing/2014/main" id="{161AF5DB-A2D8-495C-B795-7003573DFCCF}"/>
                </a:ext>
              </a:extLst>
            </p:cNvPr>
            <p:cNvSpPr/>
            <p:nvPr/>
          </p:nvSpPr>
          <p:spPr>
            <a:xfrm>
              <a:off x="4837472" y="2490841"/>
              <a:ext cx="2359742" cy="938159"/>
            </a:xfrm>
            <a:prstGeom prst="roundRect">
              <a:avLst>
                <a:gd name="adj" fmla="val 10379"/>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二等辺三角形 21">
              <a:extLst>
                <a:ext uri="{FF2B5EF4-FFF2-40B4-BE49-F238E27FC236}">
                  <a16:creationId xmlns:a16="http://schemas.microsoft.com/office/drawing/2014/main" id="{C811F06F-2D36-4904-A2A9-7CD991856DA0}"/>
                </a:ext>
              </a:extLst>
            </p:cNvPr>
            <p:cNvSpPr/>
            <p:nvPr/>
          </p:nvSpPr>
          <p:spPr>
            <a:xfrm rot="11901755">
              <a:off x="4948538" y="3335420"/>
              <a:ext cx="213186" cy="60091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12B12945-4562-4CBA-BD30-EF9F8726FCD9}"/>
              </a:ext>
            </a:extLst>
          </p:cNvPr>
          <p:cNvGrpSpPr/>
          <p:nvPr/>
        </p:nvGrpSpPr>
        <p:grpSpPr>
          <a:xfrm>
            <a:off x="2672807" y="2453659"/>
            <a:ext cx="840658" cy="2492477"/>
            <a:chOff x="7800489" y="2818451"/>
            <a:chExt cx="840658" cy="2492477"/>
          </a:xfrm>
        </p:grpSpPr>
        <p:sp>
          <p:nvSpPr>
            <p:cNvPr id="24" name="二等辺三角形 23">
              <a:extLst>
                <a:ext uri="{FF2B5EF4-FFF2-40B4-BE49-F238E27FC236}">
                  <a16:creationId xmlns:a16="http://schemas.microsoft.com/office/drawing/2014/main" id="{5972915F-3F25-4048-8F16-22D7D6656CAA}"/>
                </a:ext>
              </a:extLst>
            </p:cNvPr>
            <p:cNvSpPr/>
            <p:nvPr/>
          </p:nvSpPr>
          <p:spPr>
            <a:xfrm>
              <a:off x="7800489" y="2818451"/>
              <a:ext cx="840658" cy="412955"/>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24">
              <a:extLst>
                <a:ext uri="{FF2B5EF4-FFF2-40B4-BE49-F238E27FC236}">
                  <a16:creationId xmlns:a16="http://schemas.microsoft.com/office/drawing/2014/main" id="{FC3592AF-4DD9-481B-AE7D-C444443CA44E}"/>
                </a:ext>
              </a:extLst>
            </p:cNvPr>
            <p:cNvSpPr/>
            <p:nvPr/>
          </p:nvSpPr>
          <p:spPr>
            <a:xfrm rot="10800000">
              <a:off x="8070268" y="3224031"/>
              <a:ext cx="274331" cy="2086897"/>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 name="直線コネクタ 30">
            <a:extLst>
              <a:ext uri="{FF2B5EF4-FFF2-40B4-BE49-F238E27FC236}">
                <a16:creationId xmlns:a16="http://schemas.microsoft.com/office/drawing/2014/main" id="{E692BBDB-6806-49B7-9241-7D2B547F185E}"/>
              </a:ext>
            </a:extLst>
          </p:cNvPr>
          <p:cNvCxnSpPr>
            <a:cxnSpLocks/>
          </p:cNvCxnSpPr>
          <p:nvPr/>
        </p:nvCxnSpPr>
        <p:spPr>
          <a:xfrm flipV="1">
            <a:off x="7466643" y="2683751"/>
            <a:ext cx="525780" cy="791898"/>
          </a:xfrm>
          <a:prstGeom prst="line">
            <a:avLst/>
          </a:prstGeom>
          <a:ln>
            <a:headEnd type="oval" w="lg" len="lg"/>
          </a:ln>
          <a:effectLst>
            <a:glow rad="88900">
              <a:srgbClr val="FFFFFF">
                <a:alpha val="87000"/>
              </a:srgbClr>
            </a:glow>
          </a:effectLst>
        </p:spPr>
        <p:style>
          <a:lnRef idx="3">
            <a:schemeClr val="accent4"/>
          </a:lnRef>
          <a:fillRef idx="0">
            <a:schemeClr val="accent4"/>
          </a:fillRef>
          <a:effectRef idx="2">
            <a:schemeClr val="accent4"/>
          </a:effectRef>
          <a:fontRef idx="minor">
            <a:schemeClr val="tx1"/>
          </a:fontRef>
        </p:style>
      </p:cxnSp>
      <p:sp>
        <p:nvSpPr>
          <p:cNvPr id="29" name="楕円 28">
            <a:extLst>
              <a:ext uri="{FF2B5EF4-FFF2-40B4-BE49-F238E27FC236}">
                <a16:creationId xmlns:a16="http://schemas.microsoft.com/office/drawing/2014/main" id="{602DA899-F613-4B35-A569-DACF6D76EEA5}"/>
              </a:ext>
            </a:extLst>
          </p:cNvPr>
          <p:cNvSpPr/>
          <p:nvPr/>
        </p:nvSpPr>
        <p:spPr>
          <a:xfrm>
            <a:off x="7831288" y="2120241"/>
            <a:ext cx="648000" cy="6480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latin typeface="游ゴシック" panose="020B0400000000000000" pitchFamily="50" charset="-128"/>
                <a:ea typeface="游ゴシック" panose="020B0400000000000000" pitchFamily="50" charset="-128"/>
              </a:rPr>
              <a:t>1</a:t>
            </a:r>
            <a:endParaRPr kumimoji="1" lang="ja-JP" altLang="en-US" sz="2800" b="1" dirty="0">
              <a:latin typeface="游ゴシック" panose="020B0400000000000000" pitchFamily="50" charset="-128"/>
              <a:ea typeface="游ゴシック" panose="020B0400000000000000" pitchFamily="50" charset="-128"/>
            </a:endParaRPr>
          </a:p>
        </p:txBody>
      </p:sp>
      <p:grpSp>
        <p:nvGrpSpPr>
          <p:cNvPr id="6" name="グループ化 5">
            <a:extLst>
              <a:ext uri="{FF2B5EF4-FFF2-40B4-BE49-F238E27FC236}">
                <a16:creationId xmlns:a16="http://schemas.microsoft.com/office/drawing/2014/main" id="{D97239CB-D2F7-464C-85F9-58EE17B7D302}"/>
              </a:ext>
            </a:extLst>
          </p:cNvPr>
          <p:cNvGrpSpPr/>
          <p:nvPr/>
        </p:nvGrpSpPr>
        <p:grpSpPr>
          <a:xfrm>
            <a:off x="1308118" y="4654856"/>
            <a:ext cx="938304" cy="840658"/>
            <a:chOff x="1572269" y="4816089"/>
            <a:chExt cx="938304" cy="840658"/>
          </a:xfrm>
        </p:grpSpPr>
        <p:sp>
          <p:nvSpPr>
            <p:cNvPr id="27" name="二等辺三角形 26">
              <a:extLst>
                <a:ext uri="{FF2B5EF4-FFF2-40B4-BE49-F238E27FC236}">
                  <a16:creationId xmlns:a16="http://schemas.microsoft.com/office/drawing/2014/main" id="{3B6F705D-F04B-4DBD-8C41-9BCBF909BE34}"/>
                </a:ext>
              </a:extLst>
            </p:cNvPr>
            <p:cNvSpPr/>
            <p:nvPr/>
          </p:nvSpPr>
          <p:spPr>
            <a:xfrm rot="4051206">
              <a:off x="1854270" y="5000443"/>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フリーフォーム: 図形 29">
              <a:extLst>
                <a:ext uri="{FF2B5EF4-FFF2-40B4-BE49-F238E27FC236}">
                  <a16:creationId xmlns:a16="http://schemas.microsoft.com/office/drawing/2014/main" id="{3076F6E7-0F39-40A8-B28D-938F6D40299C}"/>
                </a:ext>
              </a:extLst>
            </p:cNvPr>
            <p:cNvSpPr/>
            <p:nvPr/>
          </p:nvSpPr>
          <p:spPr>
            <a:xfrm rot="4134364">
              <a:off x="1636592" y="5135506"/>
              <a:ext cx="382670" cy="511315"/>
            </a:xfrm>
            <a:custGeom>
              <a:avLst/>
              <a:gdLst>
                <a:gd name="connsiteX0" fmla="*/ 75380 w 382670"/>
                <a:gd name="connsiteY0" fmla="*/ 0 h 511315"/>
                <a:gd name="connsiteX1" fmla="*/ 382670 w 382670"/>
                <a:gd name="connsiteY1" fmla="*/ 0 h 511315"/>
                <a:gd name="connsiteX2" fmla="*/ 378042 w 382670"/>
                <a:gd name="connsiteY2" fmla="*/ 97117 h 511315"/>
                <a:gd name="connsiteX3" fmla="*/ 283402 w 382670"/>
                <a:gd name="connsiteY3" fmla="*/ 439138 h 511315"/>
                <a:gd name="connsiteX4" fmla="*/ 241829 w 382670"/>
                <a:gd name="connsiteY4" fmla="*/ 511315 h 511315"/>
                <a:gd name="connsiteX5" fmla="*/ 0 w 382670"/>
                <a:gd name="connsiteY5" fmla="*/ 418030 h 511315"/>
                <a:gd name="connsiteX6" fmla="*/ 37613 w 382670"/>
                <a:gd name="connsiteY6" fmla="*/ 299636 h 511315"/>
                <a:gd name="connsiteX7" fmla="*/ 64463 w 382670"/>
                <a:gd name="connsiteY7" fmla="*/ 162145 h 51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670" h="511315">
                  <a:moveTo>
                    <a:pt x="75380" y="0"/>
                  </a:moveTo>
                  <a:lnTo>
                    <a:pt x="382670" y="0"/>
                  </a:lnTo>
                  <a:lnTo>
                    <a:pt x="378042" y="97117"/>
                  </a:lnTo>
                  <a:cubicBezTo>
                    <a:pt x="366549" y="217204"/>
                    <a:pt x="333933" y="332132"/>
                    <a:pt x="283402" y="439138"/>
                  </a:cubicBezTo>
                  <a:lnTo>
                    <a:pt x="241829" y="511315"/>
                  </a:lnTo>
                  <a:lnTo>
                    <a:pt x="0" y="418030"/>
                  </a:lnTo>
                  <a:lnTo>
                    <a:pt x="37613" y="299636"/>
                  </a:lnTo>
                  <a:cubicBezTo>
                    <a:pt x="49158" y="254569"/>
                    <a:pt x="58153" y="208701"/>
                    <a:pt x="64463"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grpSp>
      <p:sp>
        <p:nvSpPr>
          <p:cNvPr id="7" name="フリーフォーム: 図形 6">
            <a:extLst>
              <a:ext uri="{FF2B5EF4-FFF2-40B4-BE49-F238E27FC236}">
                <a16:creationId xmlns:a16="http://schemas.microsoft.com/office/drawing/2014/main" id="{5183F042-B05B-8313-D916-4D435BA05131}"/>
              </a:ext>
            </a:extLst>
          </p:cNvPr>
          <p:cNvSpPr/>
          <p:nvPr/>
        </p:nvSpPr>
        <p:spPr>
          <a:xfrm>
            <a:off x="1256388" y="6352685"/>
            <a:ext cx="1380066" cy="202200"/>
          </a:xfrm>
          <a:custGeom>
            <a:avLst/>
            <a:gdLst>
              <a:gd name="connsiteX0" fmla="*/ 0 w 1380066"/>
              <a:gd name="connsiteY0" fmla="*/ 202199 h 202200"/>
              <a:gd name="connsiteX1" fmla="*/ 1380066 w 1380066"/>
              <a:gd name="connsiteY1" fmla="*/ 0 h 202200"/>
            </a:gdLst>
            <a:ahLst/>
            <a:cxnLst>
              <a:cxn ang="0">
                <a:pos x="connsiteX0" y="connsiteY0"/>
              </a:cxn>
              <a:cxn ang="0">
                <a:pos x="connsiteX1" y="connsiteY1"/>
              </a:cxn>
            </a:cxnLst>
            <a:rect l="l" t="t" r="r" b="b"/>
            <a:pathLst>
              <a:path w="1380066" h="202200" extrusionOk="0">
                <a:moveTo>
                  <a:pt x="0" y="202199"/>
                </a:moveTo>
                <a:cubicBezTo>
                  <a:pt x="579868" y="55242"/>
                  <a:pt x="825186" y="128242"/>
                  <a:pt x="1380066" y="0"/>
                </a:cubicBezTo>
              </a:path>
            </a:pathLst>
          </a:custGeom>
          <a:noFill/>
          <a:ln cap="rnd">
            <a:solidFill>
              <a:schemeClr val="accent4"/>
            </a:solidFill>
            <a:round/>
            <a:headEnd type="none" w="med" len="med"/>
            <a:tailEnd type="arrow" w="lg" len="lg"/>
            <a:extLst>
              <a:ext uri="{C807C97D-BFC1-408E-A445-0C87EB9F89A2}">
                <ask:lineSketchStyleProps xmlns:ask="http://schemas.microsoft.com/office/drawing/2018/sketchyshapes" sd="697022472">
                  <a:custGeom>
                    <a:avLst/>
                    <a:gdLst>
                      <a:gd name="connsiteX0" fmla="*/ 0 w 2709333"/>
                      <a:gd name="connsiteY0" fmla="*/ 321732 h 321733"/>
                      <a:gd name="connsiteX1" fmla="*/ 1245419 w 2709333"/>
                      <a:gd name="connsiteY1" fmla="*/ 105712 h 321733"/>
                      <a:gd name="connsiteX2" fmla="*/ 2709333 w 2709333"/>
                      <a:gd name="connsiteY2" fmla="*/ 0 h 321733"/>
                      <a:gd name="connsiteX0" fmla="*/ 0 w 2709333"/>
                      <a:gd name="connsiteY0" fmla="*/ 321732 h 321732"/>
                      <a:gd name="connsiteX1" fmla="*/ 2709333 w 2709333"/>
                      <a:gd name="connsiteY1" fmla="*/ 0 h 321732"/>
                    </a:gdLst>
                    <a:ahLst/>
                    <a:cxnLst>
                      <a:cxn ang="0">
                        <a:pos x="connsiteX0" y="connsiteY0"/>
                      </a:cxn>
                      <a:cxn ang="0">
                        <a:pos x="connsiteX1" y="connsiteY1"/>
                      </a:cxn>
                    </a:cxnLst>
                    <a:rect l="l" t="t" r="r" b="b"/>
                    <a:pathLst>
                      <a:path w="2709333" h="321732" extrusionOk="0">
                        <a:moveTo>
                          <a:pt x="0" y="321732"/>
                        </a:moveTo>
                        <a:lnTo>
                          <a:pt x="2709333" y="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大かっこ 7">
            <a:extLst>
              <a:ext uri="{FF2B5EF4-FFF2-40B4-BE49-F238E27FC236}">
                <a16:creationId xmlns:a16="http://schemas.microsoft.com/office/drawing/2014/main" id="{B56DB7F2-BBFC-B498-CF1C-E6E32288AFD5}"/>
              </a:ext>
            </a:extLst>
          </p:cNvPr>
          <p:cNvSpPr/>
          <p:nvPr/>
        </p:nvSpPr>
        <p:spPr>
          <a:xfrm>
            <a:off x="10875218" y="3429000"/>
            <a:ext cx="75875" cy="2144636"/>
          </a:xfrm>
          <a:custGeom>
            <a:avLst/>
            <a:gdLst>
              <a:gd name="connsiteX0" fmla="*/ 0 w 75875"/>
              <a:gd name="connsiteY0" fmla="*/ 0 h 2144636"/>
              <a:gd name="connsiteX1" fmla="*/ 75875 w 75875"/>
              <a:gd name="connsiteY1" fmla="*/ 6323 h 2144636"/>
              <a:gd name="connsiteX2" fmla="*/ 75875 w 75875"/>
              <a:gd name="connsiteY2" fmla="*/ 2138313 h 2144636"/>
              <a:gd name="connsiteX3" fmla="*/ 0 w 75875"/>
              <a:gd name="connsiteY3" fmla="*/ 2144636 h 2144636"/>
              <a:gd name="connsiteX4" fmla="*/ 0 w 75875"/>
              <a:gd name="connsiteY4" fmla="*/ 0 h 2144636"/>
              <a:gd name="connsiteX0" fmla="*/ 0 w 75875"/>
              <a:gd name="connsiteY0" fmla="*/ 0 h 2144636"/>
              <a:gd name="connsiteX1" fmla="*/ 75875 w 75875"/>
              <a:gd name="connsiteY1" fmla="*/ 6323 h 2144636"/>
              <a:gd name="connsiteX2" fmla="*/ 75875 w 75875"/>
              <a:gd name="connsiteY2" fmla="*/ 2138313 h 2144636"/>
              <a:gd name="connsiteX3" fmla="*/ 0 w 75875"/>
              <a:gd name="connsiteY3" fmla="*/ 2144636 h 2144636"/>
            </a:gdLst>
            <a:ahLst/>
            <a:cxnLst>
              <a:cxn ang="0">
                <a:pos x="connsiteX0" y="connsiteY0"/>
              </a:cxn>
              <a:cxn ang="0">
                <a:pos x="connsiteX1" y="connsiteY1"/>
              </a:cxn>
              <a:cxn ang="0">
                <a:pos x="connsiteX2" y="connsiteY2"/>
              </a:cxn>
              <a:cxn ang="0">
                <a:pos x="connsiteX3" y="connsiteY3"/>
              </a:cxn>
            </a:cxnLst>
            <a:rect l="l" t="t" r="r" b="b"/>
            <a:pathLst>
              <a:path w="75875" h="2144636" stroke="0" extrusionOk="0">
                <a:moveTo>
                  <a:pt x="0" y="0"/>
                </a:moveTo>
                <a:cubicBezTo>
                  <a:pt x="42231" y="260"/>
                  <a:pt x="75694" y="3473"/>
                  <a:pt x="75875" y="6323"/>
                </a:cubicBezTo>
                <a:cubicBezTo>
                  <a:pt x="36033" y="809005"/>
                  <a:pt x="117564" y="1463863"/>
                  <a:pt x="75875" y="2138313"/>
                </a:cubicBezTo>
                <a:cubicBezTo>
                  <a:pt x="75472" y="2141552"/>
                  <a:pt x="38285" y="2141821"/>
                  <a:pt x="0" y="2144636"/>
                </a:cubicBezTo>
                <a:cubicBezTo>
                  <a:pt x="132240" y="1282501"/>
                  <a:pt x="-92512" y="751834"/>
                  <a:pt x="0" y="0"/>
                </a:cubicBezTo>
                <a:close/>
              </a:path>
              <a:path w="75875" h="2144636" fill="none" extrusionOk="0">
                <a:moveTo>
                  <a:pt x="0" y="0"/>
                </a:moveTo>
                <a:cubicBezTo>
                  <a:pt x="42382" y="80"/>
                  <a:pt x="76249" y="3222"/>
                  <a:pt x="75875" y="6323"/>
                </a:cubicBezTo>
                <a:cubicBezTo>
                  <a:pt x="-24092" y="939947"/>
                  <a:pt x="-16176" y="1075997"/>
                  <a:pt x="75875" y="2138313"/>
                </a:cubicBezTo>
                <a:cubicBezTo>
                  <a:pt x="70834" y="2143479"/>
                  <a:pt x="44604" y="2144902"/>
                  <a:pt x="0" y="2144636"/>
                </a:cubicBezTo>
              </a:path>
              <a:path w="75875" h="2144636" fill="none" stroke="0" extrusionOk="0">
                <a:moveTo>
                  <a:pt x="0" y="0"/>
                </a:moveTo>
                <a:cubicBezTo>
                  <a:pt x="42098" y="-180"/>
                  <a:pt x="76088" y="3017"/>
                  <a:pt x="75875" y="6323"/>
                </a:cubicBezTo>
                <a:cubicBezTo>
                  <a:pt x="233756" y="726300"/>
                  <a:pt x="144075" y="1627586"/>
                  <a:pt x="75875" y="2138313"/>
                </a:cubicBezTo>
                <a:cubicBezTo>
                  <a:pt x="81323" y="2141035"/>
                  <a:pt x="43270" y="2142597"/>
                  <a:pt x="0" y="2144636"/>
                </a:cubicBezTo>
              </a:path>
            </a:pathLst>
          </a:custGeom>
          <a:ln w="19050">
            <a:solidFill>
              <a:schemeClr val="accent4"/>
            </a:solidFill>
            <a:extLst>
              <a:ext uri="{C807C97D-BFC1-408E-A445-0C87EB9F89A2}">
                <ask:lineSketchStyleProps xmlns:ask="http://schemas.microsoft.com/office/drawing/2018/sketchyshapes" sd="43512134">
                  <a:prstGeom prst="rightBracket">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79F5105-2867-CCBC-D635-B09EBEC74DE8}"/>
              </a:ext>
            </a:extLst>
          </p:cNvPr>
          <p:cNvSpPr txBox="1"/>
          <p:nvPr/>
        </p:nvSpPr>
        <p:spPr>
          <a:xfrm>
            <a:off x="8613397" y="3987244"/>
            <a:ext cx="1716014" cy="369332"/>
          </a:xfrm>
          <a:prstGeom prst="rect">
            <a:avLst/>
          </a:prstGeom>
          <a:solidFill>
            <a:srgbClr val="46877B"/>
          </a:solidFill>
        </p:spPr>
        <p:txBody>
          <a:bodyPr wrap="square">
            <a:spAutoFit/>
          </a:bodyPr>
          <a:lstStyle/>
          <a:p>
            <a:r>
              <a:rPr lang="en-US" altLang="ja-JP" b="1" dirty="0">
                <a:solidFill>
                  <a:schemeClr val="bg1"/>
                </a:solidFill>
                <a:latin typeface="游ゴシック" panose="020B0400000000000000" pitchFamily="50" charset="-128"/>
                <a:ea typeface="游ゴシック" panose="020B0400000000000000" pitchFamily="50" charset="-128"/>
              </a:rPr>
              <a:t> </a:t>
            </a:r>
            <a:r>
              <a:rPr lang="ja-JP" altLang="en-US" b="1" dirty="0">
                <a:solidFill>
                  <a:schemeClr val="bg1"/>
                </a:solidFill>
                <a:latin typeface="游ゴシック" panose="020B0400000000000000" pitchFamily="50" charset="-128"/>
                <a:ea typeface="游ゴシック" panose="020B0400000000000000" pitchFamily="50" charset="-128"/>
              </a:rPr>
              <a:t>何かの見出し</a:t>
            </a:r>
          </a:p>
        </p:txBody>
      </p:sp>
      <p:sp>
        <p:nvSpPr>
          <p:cNvPr id="36" name="フリーフォーム: 図形 35">
            <a:extLst>
              <a:ext uri="{FF2B5EF4-FFF2-40B4-BE49-F238E27FC236}">
                <a16:creationId xmlns:a16="http://schemas.microsoft.com/office/drawing/2014/main" id="{EFD584C9-55DF-601C-DC7A-86517FFDB48C}"/>
              </a:ext>
            </a:extLst>
          </p:cNvPr>
          <p:cNvSpPr/>
          <p:nvPr/>
        </p:nvSpPr>
        <p:spPr>
          <a:xfrm rot="2149832">
            <a:off x="1232946" y="5356494"/>
            <a:ext cx="1116215" cy="1248435"/>
          </a:xfrm>
          <a:custGeom>
            <a:avLst/>
            <a:gdLst>
              <a:gd name="connsiteX0" fmla="*/ 0 w 6381750"/>
              <a:gd name="connsiteY0" fmla="*/ 87460 h 350919"/>
              <a:gd name="connsiteX1" fmla="*/ 508000 w 6381750"/>
              <a:gd name="connsiteY1" fmla="*/ 258910 h 350919"/>
              <a:gd name="connsiteX2" fmla="*/ 908050 w 6381750"/>
              <a:gd name="connsiteY2" fmla="*/ 125560 h 350919"/>
              <a:gd name="connsiteX3" fmla="*/ 1314450 w 6381750"/>
              <a:gd name="connsiteY3" fmla="*/ 252560 h 350919"/>
              <a:gd name="connsiteX4" fmla="*/ 2032000 w 6381750"/>
              <a:gd name="connsiteY4" fmla="*/ 4910 h 350919"/>
              <a:gd name="connsiteX5" fmla="*/ 2635250 w 6381750"/>
              <a:gd name="connsiteY5" fmla="*/ 100160 h 350919"/>
              <a:gd name="connsiteX6" fmla="*/ 3943350 w 6381750"/>
              <a:gd name="connsiteY6" fmla="*/ 252560 h 350919"/>
              <a:gd name="connsiteX7" fmla="*/ 4648200 w 6381750"/>
              <a:gd name="connsiteY7" fmla="*/ 347810 h 350919"/>
              <a:gd name="connsiteX8" fmla="*/ 5308600 w 6381750"/>
              <a:gd name="connsiteY8" fmla="*/ 138260 h 350919"/>
              <a:gd name="connsiteX9" fmla="*/ 6381750 w 6381750"/>
              <a:gd name="connsiteY9" fmla="*/ 87460 h 350919"/>
              <a:gd name="connsiteX0" fmla="*/ 0 w 6381750"/>
              <a:gd name="connsiteY0" fmla="*/ 84727 h 347987"/>
              <a:gd name="connsiteX1" fmla="*/ 508000 w 6381750"/>
              <a:gd name="connsiteY1" fmla="*/ 256177 h 347987"/>
              <a:gd name="connsiteX2" fmla="*/ 908050 w 6381750"/>
              <a:gd name="connsiteY2" fmla="*/ 122827 h 347987"/>
              <a:gd name="connsiteX3" fmla="*/ 1314450 w 6381750"/>
              <a:gd name="connsiteY3" fmla="*/ 249827 h 347987"/>
              <a:gd name="connsiteX4" fmla="*/ 2032000 w 6381750"/>
              <a:gd name="connsiteY4" fmla="*/ 2177 h 347987"/>
              <a:gd name="connsiteX5" fmla="*/ 2876550 w 6381750"/>
              <a:gd name="connsiteY5" fmla="*/ 135527 h 347987"/>
              <a:gd name="connsiteX6" fmla="*/ 3943350 w 6381750"/>
              <a:gd name="connsiteY6" fmla="*/ 249827 h 347987"/>
              <a:gd name="connsiteX7" fmla="*/ 4648200 w 6381750"/>
              <a:gd name="connsiteY7" fmla="*/ 345077 h 347987"/>
              <a:gd name="connsiteX8" fmla="*/ 5308600 w 6381750"/>
              <a:gd name="connsiteY8" fmla="*/ 135527 h 347987"/>
              <a:gd name="connsiteX9" fmla="*/ 6381750 w 6381750"/>
              <a:gd name="connsiteY9" fmla="*/ 84727 h 347987"/>
              <a:gd name="connsiteX0" fmla="*/ 0 w 6381750"/>
              <a:gd name="connsiteY0" fmla="*/ 84727 h 347987"/>
              <a:gd name="connsiteX1" fmla="*/ 508000 w 6381750"/>
              <a:gd name="connsiteY1" fmla="*/ 256177 h 347987"/>
              <a:gd name="connsiteX2" fmla="*/ 908050 w 6381750"/>
              <a:gd name="connsiteY2" fmla="*/ 122827 h 347987"/>
              <a:gd name="connsiteX3" fmla="*/ 1314450 w 6381750"/>
              <a:gd name="connsiteY3" fmla="*/ 249827 h 347987"/>
              <a:gd name="connsiteX4" fmla="*/ 2032000 w 6381750"/>
              <a:gd name="connsiteY4" fmla="*/ 2177 h 347987"/>
              <a:gd name="connsiteX5" fmla="*/ 2876550 w 6381750"/>
              <a:gd name="connsiteY5" fmla="*/ 135527 h 347987"/>
              <a:gd name="connsiteX6" fmla="*/ 3943350 w 6381750"/>
              <a:gd name="connsiteY6" fmla="*/ 249827 h 347987"/>
              <a:gd name="connsiteX7" fmla="*/ 4648200 w 6381750"/>
              <a:gd name="connsiteY7" fmla="*/ 345077 h 347987"/>
              <a:gd name="connsiteX8" fmla="*/ 5308600 w 6381750"/>
              <a:gd name="connsiteY8" fmla="*/ 135527 h 347987"/>
              <a:gd name="connsiteX9" fmla="*/ 6381750 w 6381750"/>
              <a:gd name="connsiteY9" fmla="*/ 143994 h 347987"/>
              <a:gd name="connsiteX0" fmla="*/ 0 w 6381750"/>
              <a:gd name="connsiteY0" fmla="*/ 84727 h 347987"/>
              <a:gd name="connsiteX1" fmla="*/ 508000 w 6381750"/>
              <a:gd name="connsiteY1" fmla="*/ 256177 h 347987"/>
              <a:gd name="connsiteX2" fmla="*/ 908050 w 6381750"/>
              <a:gd name="connsiteY2" fmla="*/ 122827 h 347987"/>
              <a:gd name="connsiteX3" fmla="*/ 1314450 w 6381750"/>
              <a:gd name="connsiteY3" fmla="*/ 249827 h 347987"/>
              <a:gd name="connsiteX4" fmla="*/ 2032000 w 6381750"/>
              <a:gd name="connsiteY4" fmla="*/ 2177 h 347987"/>
              <a:gd name="connsiteX5" fmla="*/ 2876550 w 6381750"/>
              <a:gd name="connsiteY5" fmla="*/ 135527 h 347987"/>
              <a:gd name="connsiteX6" fmla="*/ 3943350 w 6381750"/>
              <a:gd name="connsiteY6" fmla="*/ 249827 h 347987"/>
              <a:gd name="connsiteX7" fmla="*/ 4648200 w 6381750"/>
              <a:gd name="connsiteY7" fmla="*/ 345077 h 347987"/>
              <a:gd name="connsiteX8" fmla="*/ 5308600 w 6381750"/>
              <a:gd name="connsiteY8" fmla="*/ 135527 h 347987"/>
              <a:gd name="connsiteX9" fmla="*/ 6381750 w 6381750"/>
              <a:gd name="connsiteY9" fmla="*/ 143994 h 347987"/>
              <a:gd name="connsiteX0" fmla="*/ 0 w 6381750"/>
              <a:gd name="connsiteY0" fmla="*/ 84727 h 347987"/>
              <a:gd name="connsiteX1" fmla="*/ 908050 w 6381750"/>
              <a:gd name="connsiteY1" fmla="*/ 122827 h 347987"/>
              <a:gd name="connsiteX2" fmla="*/ 1314450 w 6381750"/>
              <a:gd name="connsiteY2" fmla="*/ 249827 h 347987"/>
              <a:gd name="connsiteX3" fmla="*/ 2032000 w 6381750"/>
              <a:gd name="connsiteY3" fmla="*/ 2177 h 347987"/>
              <a:gd name="connsiteX4" fmla="*/ 2876550 w 6381750"/>
              <a:gd name="connsiteY4" fmla="*/ 135527 h 347987"/>
              <a:gd name="connsiteX5" fmla="*/ 3943350 w 6381750"/>
              <a:gd name="connsiteY5" fmla="*/ 249827 h 347987"/>
              <a:gd name="connsiteX6" fmla="*/ 4648200 w 6381750"/>
              <a:gd name="connsiteY6" fmla="*/ 345077 h 347987"/>
              <a:gd name="connsiteX7" fmla="*/ 5308600 w 6381750"/>
              <a:gd name="connsiteY7" fmla="*/ 135527 h 347987"/>
              <a:gd name="connsiteX8" fmla="*/ 6381750 w 6381750"/>
              <a:gd name="connsiteY8" fmla="*/ 143994 h 347987"/>
              <a:gd name="connsiteX0" fmla="*/ 0 w 6381750"/>
              <a:gd name="connsiteY0" fmla="*/ 84727 h 347987"/>
              <a:gd name="connsiteX1" fmla="*/ 1314450 w 6381750"/>
              <a:gd name="connsiteY1" fmla="*/ 249827 h 347987"/>
              <a:gd name="connsiteX2" fmla="*/ 2032000 w 6381750"/>
              <a:gd name="connsiteY2" fmla="*/ 2177 h 347987"/>
              <a:gd name="connsiteX3" fmla="*/ 2876550 w 6381750"/>
              <a:gd name="connsiteY3" fmla="*/ 135527 h 347987"/>
              <a:gd name="connsiteX4" fmla="*/ 3943350 w 6381750"/>
              <a:gd name="connsiteY4" fmla="*/ 249827 h 347987"/>
              <a:gd name="connsiteX5" fmla="*/ 4648200 w 6381750"/>
              <a:gd name="connsiteY5" fmla="*/ 345077 h 347987"/>
              <a:gd name="connsiteX6" fmla="*/ 5308600 w 6381750"/>
              <a:gd name="connsiteY6" fmla="*/ 135527 h 347987"/>
              <a:gd name="connsiteX7" fmla="*/ 6381750 w 6381750"/>
              <a:gd name="connsiteY7" fmla="*/ 143994 h 347987"/>
              <a:gd name="connsiteX0" fmla="*/ 0 w 6381750"/>
              <a:gd name="connsiteY0" fmla="*/ 83224 h 346484"/>
              <a:gd name="connsiteX1" fmla="*/ 2032000 w 6381750"/>
              <a:gd name="connsiteY1" fmla="*/ 674 h 346484"/>
              <a:gd name="connsiteX2" fmla="*/ 2876550 w 6381750"/>
              <a:gd name="connsiteY2" fmla="*/ 134024 h 346484"/>
              <a:gd name="connsiteX3" fmla="*/ 3943350 w 6381750"/>
              <a:gd name="connsiteY3" fmla="*/ 248324 h 346484"/>
              <a:gd name="connsiteX4" fmla="*/ 4648200 w 6381750"/>
              <a:gd name="connsiteY4" fmla="*/ 343574 h 346484"/>
              <a:gd name="connsiteX5" fmla="*/ 5308600 w 6381750"/>
              <a:gd name="connsiteY5" fmla="*/ 134024 h 346484"/>
              <a:gd name="connsiteX6" fmla="*/ 6381750 w 6381750"/>
              <a:gd name="connsiteY6" fmla="*/ 142491 h 346484"/>
              <a:gd name="connsiteX0" fmla="*/ 0 w 6381750"/>
              <a:gd name="connsiteY0" fmla="*/ 0 h 263260"/>
              <a:gd name="connsiteX1" fmla="*/ 2876550 w 6381750"/>
              <a:gd name="connsiteY1" fmla="*/ 50800 h 263260"/>
              <a:gd name="connsiteX2" fmla="*/ 3943350 w 6381750"/>
              <a:gd name="connsiteY2" fmla="*/ 165100 h 263260"/>
              <a:gd name="connsiteX3" fmla="*/ 4648200 w 6381750"/>
              <a:gd name="connsiteY3" fmla="*/ 260350 h 263260"/>
              <a:gd name="connsiteX4" fmla="*/ 5308600 w 6381750"/>
              <a:gd name="connsiteY4" fmla="*/ 50800 h 263260"/>
              <a:gd name="connsiteX5" fmla="*/ 6381750 w 6381750"/>
              <a:gd name="connsiteY5" fmla="*/ 59267 h 263260"/>
              <a:gd name="connsiteX0" fmla="*/ 0 w 6381750"/>
              <a:gd name="connsiteY0" fmla="*/ 0 h 263260"/>
              <a:gd name="connsiteX1" fmla="*/ 3943350 w 6381750"/>
              <a:gd name="connsiteY1" fmla="*/ 165100 h 263260"/>
              <a:gd name="connsiteX2" fmla="*/ 4648200 w 6381750"/>
              <a:gd name="connsiteY2" fmla="*/ 260350 h 263260"/>
              <a:gd name="connsiteX3" fmla="*/ 5308600 w 6381750"/>
              <a:gd name="connsiteY3" fmla="*/ 50800 h 263260"/>
              <a:gd name="connsiteX4" fmla="*/ 6381750 w 6381750"/>
              <a:gd name="connsiteY4" fmla="*/ 59267 h 263260"/>
              <a:gd name="connsiteX0" fmla="*/ 0 w 6381750"/>
              <a:gd name="connsiteY0" fmla="*/ 0 h 260350"/>
              <a:gd name="connsiteX1" fmla="*/ 4648200 w 6381750"/>
              <a:gd name="connsiteY1" fmla="*/ 260350 h 260350"/>
              <a:gd name="connsiteX2" fmla="*/ 5308600 w 6381750"/>
              <a:gd name="connsiteY2" fmla="*/ 50800 h 260350"/>
              <a:gd name="connsiteX3" fmla="*/ 6381750 w 6381750"/>
              <a:gd name="connsiteY3" fmla="*/ 59267 h 260350"/>
              <a:gd name="connsiteX0" fmla="*/ 0 w 6381750"/>
              <a:gd name="connsiteY0" fmla="*/ 0 h 59267"/>
              <a:gd name="connsiteX1" fmla="*/ 5308600 w 6381750"/>
              <a:gd name="connsiteY1" fmla="*/ 50800 h 59267"/>
              <a:gd name="connsiteX2" fmla="*/ 6381750 w 6381750"/>
              <a:gd name="connsiteY2" fmla="*/ 59267 h 59267"/>
              <a:gd name="connsiteX0" fmla="*/ 0 w 6381750"/>
              <a:gd name="connsiteY0" fmla="*/ 0 h 1124584"/>
              <a:gd name="connsiteX1" fmla="*/ 4528057 w 6381750"/>
              <a:gd name="connsiteY1" fmla="*/ 1124584 h 1124584"/>
              <a:gd name="connsiteX2" fmla="*/ 6381750 w 6381750"/>
              <a:gd name="connsiteY2" fmla="*/ 59267 h 1124584"/>
              <a:gd name="connsiteX0" fmla="*/ 0 w 3161177"/>
              <a:gd name="connsiteY0" fmla="*/ 2112889 h 2112889"/>
              <a:gd name="connsiteX1" fmla="*/ 1307484 w 3161177"/>
              <a:gd name="connsiteY1" fmla="*/ 1067394 h 2112889"/>
              <a:gd name="connsiteX2" fmla="*/ 3161177 w 3161177"/>
              <a:gd name="connsiteY2" fmla="*/ 2077 h 2112889"/>
              <a:gd name="connsiteX0" fmla="*/ 0 w 3161177"/>
              <a:gd name="connsiteY0" fmla="*/ 2110812 h 2110812"/>
              <a:gd name="connsiteX1" fmla="*/ 3161177 w 3161177"/>
              <a:gd name="connsiteY1" fmla="*/ 0 h 2110812"/>
              <a:gd name="connsiteX0" fmla="*/ 0 w 1482258"/>
              <a:gd name="connsiteY0" fmla="*/ 903680 h 903680"/>
              <a:gd name="connsiteX1" fmla="*/ 1482258 w 1482258"/>
              <a:gd name="connsiteY1" fmla="*/ 0 h 903680"/>
            </a:gdLst>
            <a:ahLst/>
            <a:cxnLst>
              <a:cxn ang="0">
                <a:pos x="connsiteX0" y="connsiteY0"/>
              </a:cxn>
              <a:cxn ang="0">
                <a:pos x="connsiteX1" y="connsiteY1"/>
              </a:cxn>
            </a:cxnLst>
            <a:rect l="l" t="t" r="r" b="b"/>
            <a:pathLst>
              <a:path w="1482258" h="903680">
                <a:moveTo>
                  <a:pt x="0" y="903680"/>
                </a:moveTo>
                <a:lnTo>
                  <a:pt x="1482258" y="0"/>
                </a:lnTo>
              </a:path>
            </a:pathLst>
          </a:custGeom>
          <a:noFill/>
          <a:ln w="57150">
            <a:solidFill>
              <a:schemeClr val="accent2"/>
            </a:solidFill>
            <a:tailEnd type="triangle"/>
          </a:ln>
          <a:effectLst>
            <a:glow rad="63500">
              <a:schemeClr val="accent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矢印: 右 43">
            <a:extLst>
              <a:ext uri="{FF2B5EF4-FFF2-40B4-BE49-F238E27FC236}">
                <a16:creationId xmlns:a16="http://schemas.microsoft.com/office/drawing/2014/main" id="{0A2734DE-E047-CC2D-F3E2-E701DEBB69AE}"/>
              </a:ext>
            </a:extLst>
          </p:cNvPr>
          <p:cNvSpPr/>
          <p:nvPr/>
        </p:nvSpPr>
        <p:spPr>
          <a:xfrm>
            <a:off x="3724405" y="5310395"/>
            <a:ext cx="1797864" cy="1126627"/>
          </a:xfrm>
          <a:custGeom>
            <a:avLst/>
            <a:gdLst>
              <a:gd name="connsiteX0" fmla="*/ 0 w 1797864"/>
              <a:gd name="connsiteY0" fmla="*/ 281657 h 1126627"/>
              <a:gd name="connsiteX1" fmla="*/ 1234551 w 1797864"/>
              <a:gd name="connsiteY1" fmla="*/ 281657 h 1126627"/>
              <a:gd name="connsiteX2" fmla="*/ 1234551 w 1797864"/>
              <a:gd name="connsiteY2" fmla="*/ 0 h 1126627"/>
              <a:gd name="connsiteX3" fmla="*/ 1797864 w 1797864"/>
              <a:gd name="connsiteY3" fmla="*/ 563314 h 1126627"/>
              <a:gd name="connsiteX4" fmla="*/ 1234551 w 1797864"/>
              <a:gd name="connsiteY4" fmla="*/ 1126627 h 1126627"/>
              <a:gd name="connsiteX5" fmla="*/ 1234551 w 1797864"/>
              <a:gd name="connsiteY5" fmla="*/ 844970 h 1126627"/>
              <a:gd name="connsiteX6" fmla="*/ 0 w 1797864"/>
              <a:gd name="connsiteY6" fmla="*/ 844970 h 1126627"/>
              <a:gd name="connsiteX7" fmla="*/ 0 w 1797864"/>
              <a:gd name="connsiteY7" fmla="*/ 281657 h 1126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7864" h="1126627" fill="none" extrusionOk="0">
                <a:moveTo>
                  <a:pt x="0" y="281657"/>
                </a:moveTo>
                <a:cubicBezTo>
                  <a:pt x="441140" y="341876"/>
                  <a:pt x="815292" y="313239"/>
                  <a:pt x="1234551" y="281657"/>
                </a:cubicBezTo>
                <a:cubicBezTo>
                  <a:pt x="1258466" y="194755"/>
                  <a:pt x="1214082" y="130057"/>
                  <a:pt x="1234551" y="0"/>
                </a:cubicBezTo>
                <a:cubicBezTo>
                  <a:pt x="1321461" y="170749"/>
                  <a:pt x="1683272" y="515097"/>
                  <a:pt x="1797864" y="563314"/>
                </a:cubicBezTo>
                <a:cubicBezTo>
                  <a:pt x="1683170" y="648249"/>
                  <a:pt x="1372263" y="1063564"/>
                  <a:pt x="1234551" y="1126627"/>
                </a:cubicBezTo>
                <a:cubicBezTo>
                  <a:pt x="1228919" y="1080683"/>
                  <a:pt x="1223293" y="925170"/>
                  <a:pt x="1234551" y="844970"/>
                </a:cubicBezTo>
                <a:cubicBezTo>
                  <a:pt x="625859" y="796345"/>
                  <a:pt x="503036" y="798970"/>
                  <a:pt x="0" y="844970"/>
                </a:cubicBezTo>
                <a:cubicBezTo>
                  <a:pt x="12149" y="711576"/>
                  <a:pt x="-34350" y="429484"/>
                  <a:pt x="0" y="281657"/>
                </a:cubicBezTo>
                <a:close/>
              </a:path>
              <a:path w="1797864" h="1126627" stroke="0" extrusionOk="0">
                <a:moveTo>
                  <a:pt x="0" y="281657"/>
                </a:moveTo>
                <a:cubicBezTo>
                  <a:pt x="501690" y="291445"/>
                  <a:pt x="664348" y="302673"/>
                  <a:pt x="1234551" y="281657"/>
                </a:cubicBezTo>
                <a:cubicBezTo>
                  <a:pt x="1244995" y="149561"/>
                  <a:pt x="1246456" y="46048"/>
                  <a:pt x="1234551" y="0"/>
                </a:cubicBezTo>
                <a:cubicBezTo>
                  <a:pt x="1416517" y="201720"/>
                  <a:pt x="1516224" y="323140"/>
                  <a:pt x="1797864" y="563314"/>
                </a:cubicBezTo>
                <a:cubicBezTo>
                  <a:pt x="1604474" y="781173"/>
                  <a:pt x="1263864" y="996785"/>
                  <a:pt x="1234551" y="1126627"/>
                </a:cubicBezTo>
                <a:cubicBezTo>
                  <a:pt x="1244859" y="1090226"/>
                  <a:pt x="1246547" y="961132"/>
                  <a:pt x="1234551" y="844970"/>
                </a:cubicBezTo>
                <a:cubicBezTo>
                  <a:pt x="826782" y="735023"/>
                  <a:pt x="170652" y="758181"/>
                  <a:pt x="0" y="844970"/>
                </a:cubicBezTo>
                <a:cubicBezTo>
                  <a:pt x="-923" y="604596"/>
                  <a:pt x="-16096" y="399535"/>
                  <a:pt x="0" y="281657"/>
                </a:cubicBezTo>
                <a:close/>
              </a:path>
            </a:pathLst>
          </a:custGeom>
          <a:solidFill>
            <a:schemeClr val="accent4"/>
          </a:solidFill>
          <a:ln>
            <a:solidFill>
              <a:schemeClr val="accent4"/>
            </a:solidFill>
            <a:extLst>
              <a:ext uri="{C807C97D-BFC1-408E-A445-0C87EB9F89A2}">
                <ask:lineSketchStyleProps xmlns:ask="http://schemas.microsoft.com/office/drawing/2018/sketchyshapes" sd="3864781296">
                  <a:prstGeom prst="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図形 45">
            <a:extLst>
              <a:ext uri="{FF2B5EF4-FFF2-40B4-BE49-F238E27FC236}">
                <a16:creationId xmlns:a16="http://schemas.microsoft.com/office/drawing/2014/main" id="{6C0FD5AB-5B5F-7AA0-6FBC-206214218608}"/>
              </a:ext>
            </a:extLst>
          </p:cNvPr>
          <p:cNvSpPr/>
          <p:nvPr/>
        </p:nvSpPr>
        <p:spPr>
          <a:xfrm>
            <a:off x="529301" y="2977937"/>
            <a:ext cx="2457450" cy="553401"/>
          </a:xfrm>
          <a:custGeom>
            <a:avLst/>
            <a:gdLst>
              <a:gd name="connsiteX0" fmla="*/ 0 w 2457450"/>
              <a:gd name="connsiteY0" fmla="*/ 553401 h 553401"/>
              <a:gd name="connsiteX1" fmla="*/ 1066800 w 2457450"/>
              <a:gd name="connsiteY1" fmla="*/ 48576 h 553401"/>
              <a:gd name="connsiteX2" fmla="*/ 2457450 w 2457450"/>
              <a:gd name="connsiteY2" fmla="*/ 48576 h 553401"/>
            </a:gdLst>
            <a:ahLst/>
            <a:cxnLst>
              <a:cxn ang="0">
                <a:pos x="connsiteX0" y="connsiteY0"/>
              </a:cxn>
              <a:cxn ang="0">
                <a:pos x="connsiteX1" y="connsiteY1"/>
              </a:cxn>
              <a:cxn ang="0">
                <a:pos x="connsiteX2" y="connsiteY2"/>
              </a:cxn>
            </a:cxnLst>
            <a:rect l="l" t="t" r="r" b="b"/>
            <a:pathLst>
              <a:path w="2457450" h="553401">
                <a:moveTo>
                  <a:pt x="0" y="553401"/>
                </a:moveTo>
                <a:cubicBezTo>
                  <a:pt x="328612" y="343057"/>
                  <a:pt x="657225" y="132713"/>
                  <a:pt x="1066800" y="48576"/>
                </a:cubicBezTo>
                <a:cubicBezTo>
                  <a:pt x="1476375" y="-35561"/>
                  <a:pt x="1966912" y="6507"/>
                  <a:pt x="2457450" y="48576"/>
                </a:cubicBezTo>
              </a:path>
            </a:pathLst>
          </a:custGeom>
          <a:noFill/>
          <a:ln w="38100">
            <a:solidFill>
              <a:schemeClr val="accent4"/>
            </a:solidFill>
            <a:headEnd type="none" w="med" len="med"/>
            <a:tailEnd type="triangle" w="med" len="med"/>
          </a:ln>
          <a:effectLst>
            <a:glow rad="152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79366D17-C6F6-2F7E-0C8E-D7CA4265F094}"/>
              </a:ext>
            </a:extLst>
          </p:cNvPr>
          <p:cNvGrpSpPr/>
          <p:nvPr/>
        </p:nvGrpSpPr>
        <p:grpSpPr>
          <a:xfrm>
            <a:off x="7701975" y="5031844"/>
            <a:ext cx="866523" cy="923145"/>
            <a:chOff x="5897144" y="3284788"/>
            <a:chExt cx="866523" cy="923145"/>
          </a:xfrm>
        </p:grpSpPr>
        <p:sp>
          <p:nvSpPr>
            <p:cNvPr id="47" name="フリーフォーム: 図形 46">
              <a:extLst>
                <a:ext uri="{FF2B5EF4-FFF2-40B4-BE49-F238E27FC236}">
                  <a16:creationId xmlns:a16="http://schemas.microsoft.com/office/drawing/2014/main" id="{128A1380-4083-A4AF-A9AF-53345AAABDF1}"/>
                </a:ext>
              </a:extLst>
            </p:cNvPr>
            <p:cNvSpPr/>
            <p:nvPr/>
          </p:nvSpPr>
          <p:spPr>
            <a:xfrm>
              <a:off x="5897698" y="3332166"/>
              <a:ext cx="842754" cy="500765"/>
            </a:xfrm>
            <a:custGeom>
              <a:avLst/>
              <a:gdLst>
                <a:gd name="connsiteX0" fmla="*/ 562582 w 768994"/>
                <a:gd name="connsiteY0" fmla="*/ 446438 h 495392"/>
                <a:gd name="connsiteX1" fmla="*/ 62068 w 768994"/>
                <a:gd name="connsiteY1" fmla="*/ 119179 h 495392"/>
                <a:gd name="connsiteX2" fmla="*/ 23567 w 768994"/>
                <a:gd name="connsiteY2" fmla="*/ 311684 h 495392"/>
                <a:gd name="connsiteX3" fmla="*/ 206447 w 768994"/>
                <a:gd name="connsiteY3" fmla="*/ 99928 h 495392"/>
                <a:gd name="connsiteX4" fmla="*/ 312325 w 768994"/>
                <a:gd name="connsiteY4" fmla="*/ 176930 h 495392"/>
                <a:gd name="connsiteX5" fmla="*/ 100569 w 768994"/>
                <a:gd name="connsiteY5" fmla="*/ 494564 h 495392"/>
                <a:gd name="connsiteX6" fmla="*/ 764712 w 768994"/>
                <a:gd name="connsiteY6" fmla="*/ 71052 h 495392"/>
                <a:gd name="connsiteX7" fmla="*/ 398952 w 768994"/>
                <a:gd name="connsiteY7" fmla="*/ 176930 h 495392"/>
                <a:gd name="connsiteX8" fmla="*/ 668459 w 768994"/>
                <a:gd name="connsiteY8" fmla="*/ 388686 h 495392"/>
                <a:gd name="connsiteX9" fmla="*/ 312325 w 768994"/>
                <a:gd name="connsiteY9" fmla="*/ 427187 h 495392"/>
                <a:gd name="connsiteX10" fmla="*/ 360451 w 768994"/>
                <a:gd name="connsiteY10" fmla="*/ 71052 h 495392"/>
                <a:gd name="connsiteX11" fmla="*/ 283449 w 768994"/>
                <a:gd name="connsiteY11" fmla="*/ 13301 h 495392"/>
                <a:gd name="connsiteX12" fmla="*/ 302699 w 768994"/>
                <a:gd name="connsiteY12" fmla="*/ 244307 h 495392"/>
                <a:gd name="connsiteX13" fmla="*/ 639584 w 768994"/>
                <a:gd name="connsiteY13" fmla="*/ 196181 h 495392"/>
                <a:gd name="connsiteX14" fmla="*/ 418203 w 768994"/>
                <a:gd name="connsiteY14" fmla="*/ 80678 h 495392"/>
                <a:gd name="connsiteX15" fmla="*/ 206447 w 768994"/>
                <a:gd name="connsiteY15" fmla="*/ 330935 h 495392"/>
                <a:gd name="connsiteX16" fmla="*/ 235323 w 768994"/>
                <a:gd name="connsiteY16" fmla="*/ 475314 h 495392"/>
                <a:gd name="connsiteX17" fmla="*/ 562582 w 768994"/>
                <a:gd name="connsiteY17" fmla="*/ 446438 h 49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8994" h="495392">
                  <a:moveTo>
                    <a:pt x="562582" y="446438"/>
                  </a:moveTo>
                  <a:cubicBezTo>
                    <a:pt x="533706" y="387082"/>
                    <a:pt x="151904" y="141638"/>
                    <a:pt x="62068" y="119179"/>
                  </a:cubicBezTo>
                  <a:cubicBezTo>
                    <a:pt x="-27768" y="96720"/>
                    <a:pt x="-496" y="314892"/>
                    <a:pt x="23567" y="311684"/>
                  </a:cubicBezTo>
                  <a:cubicBezTo>
                    <a:pt x="47630" y="308476"/>
                    <a:pt x="158321" y="122387"/>
                    <a:pt x="206447" y="99928"/>
                  </a:cubicBezTo>
                  <a:cubicBezTo>
                    <a:pt x="254573" y="77469"/>
                    <a:pt x="329971" y="111157"/>
                    <a:pt x="312325" y="176930"/>
                  </a:cubicBezTo>
                  <a:cubicBezTo>
                    <a:pt x="294679" y="242703"/>
                    <a:pt x="25171" y="512210"/>
                    <a:pt x="100569" y="494564"/>
                  </a:cubicBezTo>
                  <a:cubicBezTo>
                    <a:pt x="175967" y="476918"/>
                    <a:pt x="714982" y="123991"/>
                    <a:pt x="764712" y="71052"/>
                  </a:cubicBezTo>
                  <a:cubicBezTo>
                    <a:pt x="814442" y="18113"/>
                    <a:pt x="414994" y="123991"/>
                    <a:pt x="398952" y="176930"/>
                  </a:cubicBezTo>
                  <a:cubicBezTo>
                    <a:pt x="382910" y="229869"/>
                    <a:pt x="682897" y="346977"/>
                    <a:pt x="668459" y="388686"/>
                  </a:cubicBezTo>
                  <a:cubicBezTo>
                    <a:pt x="654021" y="430395"/>
                    <a:pt x="363660" y="480126"/>
                    <a:pt x="312325" y="427187"/>
                  </a:cubicBezTo>
                  <a:cubicBezTo>
                    <a:pt x="260990" y="374248"/>
                    <a:pt x="365264" y="140033"/>
                    <a:pt x="360451" y="71052"/>
                  </a:cubicBezTo>
                  <a:cubicBezTo>
                    <a:pt x="355638" y="2071"/>
                    <a:pt x="293074" y="-15575"/>
                    <a:pt x="283449" y="13301"/>
                  </a:cubicBezTo>
                  <a:cubicBezTo>
                    <a:pt x="273824" y="42177"/>
                    <a:pt x="243343" y="213827"/>
                    <a:pt x="302699" y="244307"/>
                  </a:cubicBezTo>
                  <a:cubicBezTo>
                    <a:pt x="362055" y="274787"/>
                    <a:pt x="620333" y="223453"/>
                    <a:pt x="639584" y="196181"/>
                  </a:cubicBezTo>
                  <a:cubicBezTo>
                    <a:pt x="658835" y="168909"/>
                    <a:pt x="490393" y="58219"/>
                    <a:pt x="418203" y="80678"/>
                  </a:cubicBezTo>
                  <a:cubicBezTo>
                    <a:pt x="346013" y="103137"/>
                    <a:pt x="236927" y="265162"/>
                    <a:pt x="206447" y="330935"/>
                  </a:cubicBezTo>
                  <a:cubicBezTo>
                    <a:pt x="175967" y="396708"/>
                    <a:pt x="172759" y="462480"/>
                    <a:pt x="235323" y="475314"/>
                  </a:cubicBezTo>
                  <a:cubicBezTo>
                    <a:pt x="297887" y="488148"/>
                    <a:pt x="591458" y="505794"/>
                    <a:pt x="562582" y="446438"/>
                  </a:cubicBez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図形 47">
              <a:extLst>
                <a:ext uri="{FF2B5EF4-FFF2-40B4-BE49-F238E27FC236}">
                  <a16:creationId xmlns:a16="http://schemas.microsoft.com/office/drawing/2014/main" id="{0F60FF85-8B94-7CA7-28BD-EE9A8905975E}"/>
                </a:ext>
              </a:extLst>
            </p:cNvPr>
            <p:cNvSpPr/>
            <p:nvPr/>
          </p:nvSpPr>
          <p:spPr>
            <a:xfrm rot="4964407">
              <a:off x="5961743" y="3402000"/>
              <a:ext cx="777334" cy="542909"/>
            </a:xfrm>
            <a:custGeom>
              <a:avLst/>
              <a:gdLst>
                <a:gd name="connsiteX0" fmla="*/ 562582 w 768994"/>
                <a:gd name="connsiteY0" fmla="*/ 446438 h 495392"/>
                <a:gd name="connsiteX1" fmla="*/ 62068 w 768994"/>
                <a:gd name="connsiteY1" fmla="*/ 119179 h 495392"/>
                <a:gd name="connsiteX2" fmla="*/ 23567 w 768994"/>
                <a:gd name="connsiteY2" fmla="*/ 311684 h 495392"/>
                <a:gd name="connsiteX3" fmla="*/ 206447 w 768994"/>
                <a:gd name="connsiteY3" fmla="*/ 99928 h 495392"/>
                <a:gd name="connsiteX4" fmla="*/ 312325 w 768994"/>
                <a:gd name="connsiteY4" fmla="*/ 176930 h 495392"/>
                <a:gd name="connsiteX5" fmla="*/ 100569 w 768994"/>
                <a:gd name="connsiteY5" fmla="*/ 494564 h 495392"/>
                <a:gd name="connsiteX6" fmla="*/ 764712 w 768994"/>
                <a:gd name="connsiteY6" fmla="*/ 71052 h 495392"/>
                <a:gd name="connsiteX7" fmla="*/ 398952 w 768994"/>
                <a:gd name="connsiteY7" fmla="*/ 176930 h 495392"/>
                <a:gd name="connsiteX8" fmla="*/ 668459 w 768994"/>
                <a:gd name="connsiteY8" fmla="*/ 388686 h 495392"/>
                <a:gd name="connsiteX9" fmla="*/ 312325 w 768994"/>
                <a:gd name="connsiteY9" fmla="*/ 427187 h 495392"/>
                <a:gd name="connsiteX10" fmla="*/ 360451 w 768994"/>
                <a:gd name="connsiteY10" fmla="*/ 71052 h 495392"/>
                <a:gd name="connsiteX11" fmla="*/ 283449 w 768994"/>
                <a:gd name="connsiteY11" fmla="*/ 13301 h 495392"/>
                <a:gd name="connsiteX12" fmla="*/ 302699 w 768994"/>
                <a:gd name="connsiteY12" fmla="*/ 244307 h 495392"/>
                <a:gd name="connsiteX13" fmla="*/ 639584 w 768994"/>
                <a:gd name="connsiteY13" fmla="*/ 196181 h 495392"/>
                <a:gd name="connsiteX14" fmla="*/ 418203 w 768994"/>
                <a:gd name="connsiteY14" fmla="*/ 80678 h 495392"/>
                <a:gd name="connsiteX15" fmla="*/ 206447 w 768994"/>
                <a:gd name="connsiteY15" fmla="*/ 330935 h 495392"/>
                <a:gd name="connsiteX16" fmla="*/ 235323 w 768994"/>
                <a:gd name="connsiteY16" fmla="*/ 475314 h 495392"/>
                <a:gd name="connsiteX17" fmla="*/ 562582 w 768994"/>
                <a:gd name="connsiteY17" fmla="*/ 446438 h 49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8994" h="495392">
                  <a:moveTo>
                    <a:pt x="562582" y="446438"/>
                  </a:moveTo>
                  <a:cubicBezTo>
                    <a:pt x="533706" y="387082"/>
                    <a:pt x="151904" y="141638"/>
                    <a:pt x="62068" y="119179"/>
                  </a:cubicBezTo>
                  <a:cubicBezTo>
                    <a:pt x="-27768" y="96720"/>
                    <a:pt x="-496" y="314892"/>
                    <a:pt x="23567" y="311684"/>
                  </a:cubicBezTo>
                  <a:cubicBezTo>
                    <a:pt x="47630" y="308476"/>
                    <a:pt x="158321" y="122387"/>
                    <a:pt x="206447" y="99928"/>
                  </a:cubicBezTo>
                  <a:cubicBezTo>
                    <a:pt x="254573" y="77469"/>
                    <a:pt x="329971" y="111157"/>
                    <a:pt x="312325" y="176930"/>
                  </a:cubicBezTo>
                  <a:cubicBezTo>
                    <a:pt x="294679" y="242703"/>
                    <a:pt x="25171" y="512210"/>
                    <a:pt x="100569" y="494564"/>
                  </a:cubicBezTo>
                  <a:cubicBezTo>
                    <a:pt x="175967" y="476918"/>
                    <a:pt x="714982" y="123991"/>
                    <a:pt x="764712" y="71052"/>
                  </a:cubicBezTo>
                  <a:cubicBezTo>
                    <a:pt x="814442" y="18113"/>
                    <a:pt x="414994" y="123991"/>
                    <a:pt x="398952" y="176930"/>
                  </a:cubicBezTo>
                  <a:cubicBezTo>
                    <a:pt x="382910" y="229869"/>
                    <a:pt x="682897" y="346977"/>
                    <a:pt x="668459" y="388686"/>
                  </a:cubicBezTo>
                  <a:cubicBezTo>
                    <a:pt x="654021" y="430395"/>
                    <a:pt x="363660" y="480126"/>
                    <a:pt x="312325" y="427187"/>
                  </a:cubicBezTo>
                  <a:cubicBezTo>
                    <a:pt x="260990" y="374248"/>
                    <a:pt x="365264" y="140033"/>
                    <a:pt x="360451" y="71052"/>
                  </a:cubicBezTo>
                  <a:cubicBezTo>
                    <a:pt x="355638" y="2071"/>
                    <a:pt x="293074" y="-15575"/>
                    <a:pt x="283449" y="13301"/>
                  </a:cubicBezTo>
                  <a:cubicBezTo>
                    <a:pt x="273824" y="42177"/>
                    <a:pt x="243343" y="213827"/>
                    <a:pt x="302699" y="244307"/>
                  </a:cubicBezTo>
                  <a:cubicBezTo>
                    <a:pt x="362055" y="274787"/>
                    <a:pt x="620333" y="223453"/>
                    <a:pt x="639584" y="196181"/>
                  </a:cubicBezTo>
                  <a:cubicBezTo>
                    <a:pt x="658835" y="168909"/>
                    <a:pt x="490393" y="58219"/>
                    <a:pt x="418203" y="80678"/>
                  </a:cubicBezTo>
                  <a:cubicBezTo>
                    <a:pt x="346013" y="103137"/>
                    <a:pt x="236927" y="265162"/>
                    <a:pt x="206447" y="330935"/>
                  </a:cubicBezTo>
                  <a:cubicBezTo>
                    <a:pt x="175967" y="396708"/>
                    <a:pt x="172759" y="462480"/>
                    <a:pt x="235323" y="475314"/>
                  </a:cubicBezTo>
                  <a:cubicBezTo>
                    <a:pt x="297887" y="488148"/>
                    <a:pt x="591458" y="505794"/>
                    <a:pt x="562582" y="446438"/>
                  </a:cubicBez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a:extLst>
                <a:ext uri="{FF2B5EF4-FFF2-40B4-BE49-F238E27FC236}">
                  <a16:creationId xmlns:a16="http://schemas.microsoft.com/office/drawing/2014/main" id="{C44C3672-6F4A-8A28-B2E1-FDAAD4B9653C}"/>
                </a:ext>
              </a:extLst>
            </p:cNvPr>
            <p:cNvSpPr/>
            <p:nvPr/>
          </p:nvSpPr>
          <p:spPr>
            <a:xfrm rot="8884375">
              <a:off x="5897144" y="3395723"/>
              <a:ext cx="842754" cy="500765"/>
            </a:xfrm>
            <a:custGeom>
              <a:avLst/>
              <a:gdLst>
                <a:gd name="connsiteX0" fmla="*/ 562582 w 768994"/>
                <a:gd name="connsiteY0" fmla="*/ 446438 h 495392"/>
                <a:gd name="connsiteX1" fmla="*/ 62068 w 768994"/>
                <a:gd name="connsiteY1" fmla="*/ 119179 h 495392"/>
                <a:gd name="connsiteX2" fmla="*/ 23567 w 768994"/>
                <a:gd name="connsiteY2" fmla="*/ 311684 h 495392"/>
                <a:gd name="connsiteX3" fmla="*/ 206447 w 768994"/>
                <a:gd name="connsiteY3" fmla="*/ 99928 h 495392"/>
                <a:gd name="connsiteX4" fmla="*/ 312325 w 768994"/>
                <a:gd name="connsiteY4" fmla="*/ 176930 h 495392"/>
                <a:gd name="connsiteX5" fmla="*/ 100569 w 768994"/>
                <a:gd name="connsiteY5" fmla="*/ 494564 h 495392"/>
                <a:gd name="connsiteX6" fmla="*/ 764712 w 768994"/>
                <a:gd name="connsiteY6" fmla="*/ 71052 h 495392"/>
                <a:gd name="connsiteX7" fmla="*/ 398952 w 768994"/>
                <a:gd name="connsiteY7" fmla="*/ 176930 h 495392"/>
                <a:gd name="connsiteX8" fmla="*/ 668459 w 768994"/>
                <a:gd name="connsiteY8" fmla="*/ 388686 h 495392"/>
                <a:gd name="connsiteX9" fmla="*/ 312325 w 768994"/>
                <a:gd name="connsiteY9" fmla="*/ 427187 h 495392"/>
                <a:gd name="connsiteX10" fmla="*/ 360451 w 768994"/>
                <a:gd name="connsiteY10" fmla="*/ 71052 h 495392"/>
                <a:gd name="connsiteX11" fmla="*/ 283449 w 768994"/>
                <a:gd name="connsiteY11" fmla="*/ 13301 h 495392"/>
                <a:gd name="connsiteX12" fmla="*/ 302699 w 768994"/>
                <a:gd name="connsiteY12" fmla="*/ 244307 h 495392"/>
                <a:gd name="connsiteX13" fmla="*/ 639584 w 768994"/>
                <a:gd name="connsiteY13" fmla="*/ 196181 h 495392"/>
                <a:gd name="connsiteX14" fmla="*/ 418203 w 768994"/>
                <a:gd name="connsiteY14" fmla="*/ 80678 h 495392"/>
                <a:gd name="connsiteX15" fmla="*/ 206447 w 768994"/>
                <a:gd name="connsiteY15" fmla="*/ 330935 h 495392"/>
                <a:gd name="connsiteX16" fmla="*/ 235323 w 768994"/>
                <a:gd name="connsiteY16" fmla="*/ 475314 h 495392"/>
                <a:gd name="connsiteX17" fmla="*/ 562582 w 768994"/>
                <a:gd name="connsiteY17" fmla="*/ 446438 h 49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8994" h="495392">
                  <a:moveTo>
                    <a:pt x="562582" y="446438"/>
                  </a:moveTo>
                  <a:cubicBezTo>
                    <a:pt x="533706" y="387082"/>
                    <a:pt x="151904" y="141638"/>
                    <a:pt x="62068" y="119179"/>
                  </a:cubicBezTo>
                  <a:cubicBezTo>
                    <a:pt x="-27768" y="96720"/>
                    <a:pt x="-496" y="314892"/>
                    <a:pt x="23567" y="311684"/>
                  </a:cubicBezTo>
                  <a:cubicBezTo>
                    <a:pt x="47630" y="308476"/>
                    <a:pt x="158321" y="122387"/>
                    <a:pt x="206447" y="99928"/>
                  </a:cubicBezTo>
                  <a:cubicBezTo>
                    <a:pt x="254573" y="77469"/>
                    <a:pt x="329971" y="111157"/>
                    <a:pt x="312325" y="176930"/>
                  </a:cubicBezTo>
                  <a:cubicBezTo>
                    <a:pt x="294679" y="242703"/>
                    <a:pt x="25171" y="512210"/>
                    <a:pt x="100569" y="494564"/>
                  </a:cubicBezTo>
                  <a:cubicBezTo>
                    <a:pt x="175967" y="476918"/>
                    <a:pt x="714982" y="123991"/>
                    <a:pt x="764712" y="71052"/>
                  </a:cubicBezTo>
                  <a:cubicBezTo>
                    <a:pt x="814442" y="18113"/>
                    <a:pt x="414994" y="123991"/>
                    <a:pt x="398952" y="176930"/>
                  </a:cubicBezTo>
                  <a:cubicBezTo>
                    <a:pt x="382910" y="229869"/>
                    <a:pt x="682897" y="346977"/>
                    <a:pt x="668459" y="388686"/>
                  </a:cubicBezTo>
                  <a:cubicBezTo>
                    <a:pt x="654021" y="430395"/>
                    <a:pt x="363660" y="480126"/>
                    <a:pt x="312325" y="427187"/>
                  </a:cubicBezTo>
                  <a:cubicBezTo>
                    <a:pt x="260990" y="374248"/>
                    <a:pt x="365264" y="140033"/>
                    <a:pt x="360451" y="71052"/>
                  </a:cubicBezTo>
                  <a:cubicBezTo>
                    <a:pt x="355638" y="2071"/>
                    <a:pt x="293074" y="-15575"/>
                    <a:pt x="283449" y="13301"/>
                  </a:cubicBezTo>
                  <a:cubicBezTo>
                    <a:pt x="273824" y="42177"/>
                    <a:pt x="243343" y="213827"/>
                    <a:pt x="302699" y="244307"/>
                  </a:cubicBezTo>
                  <a:cubicBezTo>
                    <a:pt x="362055" y="274787"/>
                    <a:pt x="620333" y="223453"/>
                    <a:pt x="639584" y="196181"/>
                  </a:cubicBezTo>
                  <a:cubicBezTo>
                    <a:pt x="658835" y="168909"/>
                    <a:pt x="490393" y="58219"/>
                    <a:pt x="418203" y="80678"/>
                  </a:cubicBezTo>
                  <a:cubicBezTo>
                    <a:pt x="346013" y="103137"/>
                    <a:pt x="236927" y="265162"/>
                    <a:pt x="206447" y="330935"/>
                  </a:cubicBezTo>
                  <a:cubicBezTo>
                    <a:pt x="175967" y="396708"/>
                    <a:pt x="172759" y="462480"/>
                    <a:pt x="235323" y="475314"/>
                  </a:cubicBezTo>
                  <a:cubicBezTo>
                    <a:pt x="297887" y="488148"/>
                    <a:pt x="591458" y="505794"/>
                    <a:pt x="562582" y="446438"/>
                  </a:cubicBez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21E955EA-67B5-7ECC-CB8F-3C3E4686AE8A}"/>
                </a:ext>
              </a:extLst>
            </p:cNvPr>
            <p:cNvSpPr/>
            <p:nvPr/>
          </p:nvSpPr>
          <p:spPr>
            <a:xfrm rot="12451915">
              <a:off x="5920913" y="3415024"/>
              <a:ext cx="842754" cy="500765"/>
            </a:xfrm>
            <a:custGeom>
              <a:avLst/>
              <a:gdLst>
                <a:gd name="connsiteX0" fmla="*/ 562582 w 768994"/>
                <a:gd name="connsiteY0" fmla="*/ 446438 h 495392"/>
                <a:gd name="connsiteX1" fmla="*/ 62068 w 768994"/>
                <a:gd name="connsiteY1" fmla="*/ 119179 h 495392"/>
                <a:gd name="connsiteX2" fmla="*/ 23567 w 768994"/>
                <a:gd name="connsiteY2" fmla="*/ 311684 h 495392"/>
                <a:gd name="connsiteX3" fmla="*/ 206447 w 768994"/>
                <a:gd name="connsiteY3" fmla="*/ 99928 h 495392"/>
                <a:gd name="connsiteX4" fmla="*/ 312325 w 768994"/>
                <a:gd name="connsiteY4" fmla="*/ 176930 h 495392"/>
                <a:gd name="connsiteX5" fmla="*/ 100569 w 768994"/>
                <a:gd name="connsiteY5" fmla="*/ 494564 h 495392"/>
                <a:gd name="connsiteX6" fmla="*/ 764712 w 768994"/>
                <a:gd name="connsiteY6" fmla="*/ 71052 h 495392"/>
                <a:gd name="connsiteX7" fmla="*/ 398952 w 768994"/>
                <a:gd name="connsiteY7" fmla="*/ 176930 h 495392"/>
                <a:gd name="connsiteX8" fmla="*/ 668459 w 768994"/>
                <a:gd name="connsiteY8" fmla="*/ 388686 h 495392"/>
                <a:gd name="connsiteX9" fmla="*/ 312325 w 768994"/>
                <a:gd name="connsiteY9" fmla="*/ 427187 h 495392"/>
                <a:gd name="connsiteX10" fmla="*/ 360451 w 768994"/>
                <a:gd name="connsiteY10" fmla="*/ 71052 h 495392"/>
                <a:gd name="connsiteX11" fmla="*/ 283449 w 768994"/>
                <a:gd name="connsiteY11" fmla="*/ 13301 h 495392"/>
                <a:gd name="connsiteX12" fmla="*/ 302699 w 768994"/>
                <a:gd name="connsiteY12" fmla="*/ 244307 h 495392"/>
                <a:gd name="connsiteX13" fmla="*/ 639584 w 768994"/>
                <a:gd name="connsiteY13" fmla="*/ 196181 h 495392"/>
                <a:gd name="connsiteX14" fmla="*/ 418203 w 768994"/>
                <a:gd name="connsiteY14" fmla="*/ 80678 h 495392"/>
                <a:gd name="connsiteX15" fmla="*/ 206447 w 768994"/>
                <a:gd name="connsiteY15" fmla="*/ 330935 h 495392"/>
                <a:gd name="connsiteX16" fmla="*/ 235323 w 768994"/>
                <a:gd name="connsiteY16" fmla="*/ 475314 h 495392"/>
                <a:gd name="connsiteX17" fmla="*/ 562582 w 768994"/>
                <a:gd name="connsiteY17" fmla="*/ 446438 h 49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8994" h="495392">
                  <a:moveTo>
                    <a:pt x="562582" y="446438"/>
                  </a:moveTo>
                  <a:cubicBezTo>
                    <a:pt x="533706" y="387082"/>
                    <a:pt x="151904" y="141638"/>
                    <a:pt x="62068" y="119179"/>
                  </a:cubicBezTo>
                  <a:cubicBezTo>
                    <a:pt x="-27768" y="96720"/>
                    <a:pt x="-496" y="314892"/>
                    <a:pt x="23567" y="311684"/>
                  </a:cubicBezTo>
                  <a:cubicBezTo>
                    <a:pt x="47630" y="308476"/>
                    <a:pt x="158321" y="122387"/>
                    <a:pt x="206447" y="99928"/>
                  </a:cubicBezTo>
                  <a:cubicBezTo>
                    <a:pt x="254573" y="77469"/>
                    <a:pt x="329971" y="111157"/>
                    <a:pt x="312325" y="176930"/>
                  </a:cubicBezTo>
                  <a:cubicBezTo>
                    <a:pt x="294679" y="242703"/>
                    <a:pt x="25171" y="512210"/>
                    <a:pt x="100569" y="494564"/>
                  </a:cubicBezTo>
                  <a:cubicBezTo>
                    <a:pt x="175967" y="476918"/>
                    <a:pt x="714982" y="123991"/>
                    <a:pt x="764712" y="71052"/>
                  </a:cubicBezTo>
                  <a:cubicBezTo>
                    <a:pt x="814442" y="18113"/>
                    <a:pt x="414994" y="123991"/>
                    <a:pt x="398952" y="176930"/>
                  </a:cubicBezTo>
                  <a:cubicBezTo>
                    <a:pt x="382910" y="229869"/>
                    <a:pt x="682897" y="346977"/>
                    <a:pt x="668459" y="388686"/>
                  </a:cubicBezTo>
                  <a:cubicBezTo>
                    <a:pt x="654021" y="430395"/>
                    <a:pt x="363660" y="480126"/>
                    <a:pt x="312325" y="427187"/>
                  </a:cubicBezTo>
                  <a:cubicBezTo>
                    <a:pt x="260990" y="374248"/>
                    <a:pt x="365264" y="140033"/>
                    <a:pt x="360451" y="71052"/>
                  </a:cubicBezTo>
                  <a:cubicBezTo>
                    <a:pt x="355638" y="2071"/>
                    <a:pt x="293074" y="-15575"/>
                    <a:pt x="283449" y="13301"/>
                  </a:cubicBezTo>
                  <a:cubicBezTo>
                    <a:pt x="273824" y="42177"/>
                    <a:pt x="243343" y="213827"/>
                    <a:pt x="302699" y="244307"/>
                  </a:cubicBezTo>
                  <a:cubicBezTo>
                    <a:pt x="362055" y="274787"/>
                    <a:pt x="620333" y="223453"/>
                    <a:pt x="639584" y="196181"/>
                  </a:cubicBezTo>
                  <a:cubicBezTo>
                    <a:pt x="658835" y="168909"/>
                    <a:pt x="490393" y="58219"/>
                    <a:pt x="418203" y="80678"/>
                  </a:cubicBezTo>
                  <a:cubicBezTo>
                    <a:pt x="346013" y="103137"/>
                    <a:pt x="236927" y="265162"/>
                    <a:pt x="206447" y="330935"/>
                  </a:cubicBezTo>
                  <a:cubicBezTo>
                    <a:pt x="175967" y="396708"/>
                    <a:pt x="172759" y="462480"/>
                    <a:pt x="235323" y="475314"/>
                  </a:cubicBezTo>
                  <a:cubicBezTo>
                    <a:pt x="297887" y="488148"/>
                    <a:pt x="591458" y="505794"/>
                    <a:pt x="562582" y="446438"/>
                  </a:cubicBez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図形 50">
              <a:extLst>
                <a:ext uri="{FF2B5EF4-FFF2-40B4-BE49-F238E27FC236}">
                  <a16:creationId xmlns:a16="http://schemas.microsoft.com/office/drawing/2014/main" id="{BDF494D2-1DAE-AEB3-A146-38DB5558CB4C}"/>
                </a:ext>
              </a:extLst>
            </p:cNvPr>
            <p:cNvSpPr/>
            <p:nvPr/>
          </p:nvSpPr>
          <p:spPr>
            <a:xfrm rot="15479593">
              <a:off x="5960037" y="3712865"/>
              <a:ext cx="777334" cy="212802"/>
            </a:xfrm>
            <a:custGeom>
              <a:avLst/>
              <a:gdLst>
                <a:gd name="connsiteX0" fmla="*/ 562582 w 768994"/>
                <a:gd name="connsiteY0" fmla="*/ 446438 h 495392"/>
                <a:gd name="connsiteX1" fmla="*/ 62068 w 768994"/>
                <a:gd name="connsiteY1" fmla="*/ 119179 h 495392"/>
                <a:gd name="connsiteX2" fmla="*/ 23567 w 768994"/>
                <a:gd name="connsiteY2" fmla="*/ 311684 h 495392"/>
                <a:gd name="connsiteX3" fmla="*/ 206447 w 768994"/>
                <a:gd name="connsiteY3" fmla="*/ 99928 h 495392"/>
                <a:gd name="connsiteX4" fmla="*/ 312325 w 768994"/>
                <a:gd name="connsiteY4" fmla="*/ 176930 h 495392"/>
                <a:gd name="connsiteX5" fmla="*/ 100569 w 768994"/>
                <a:gd name="connsiteY5" fmla="*/ 494564 h 495392"/>
                <a:gd name="connsiteX6" fmla="*/ 764712 w 768994"/>
                <a:gd name="connsiteY6" fmla="*/ 71052 h 495392"/>
                <a:gd name="connsiteX7" fmla="*/ 398952 w 768994"/>
                <a:gd name="connsiteY7" fmla="*/ 176930 h 495392"/>
                <a:gd name="connsiteX8" fmla="*/ 668459 w 768994"/>
                <a:gd name="connsiteY8" fmla="*/ 388686 h 495392"/>
                <a:gd name="connsiteX9" fmla="*/ 312325 w 768994"/>
                <a:gd name="connsiteY9" fmla="*/ 427187 h 495392"/>
                <a:gd name="connsiteX10" fmla="*/ 360451 w 768994"/>
                <a:gd name="connsiteY10" fmla="*/ 71052 h 495392"/>
                <a:gd name="connsiteX11" fmla="*/ 283449 w 768994"/>
                <a:gd name="connsiteY11" fmla="*/ 13301 h 495392"/>
                <a:gd name="connsiteX12" fmla="*/ 302699 w 768994"/>
                <a:gd name="connsiteY12" fmla="*/ 244307 h 495392"/>
                <a:gd name="connsiteX13" fmla="*/ 639584 w 768994"/>
                <a:gd name="connsiteY13" fmla="*/ 196181 h 495392"/>
                <a:gd name="connsiteX14" fmla="*/ 418203 w 768994"/>
                <a:gd name="connsiteY14" fmla="*/ 80678 h 495392"/>
                <a:gd name="connsiteX15" fmla="*/ 206447 w 768994"/>
                <a:gd name="connsiteY15" fmla="*/ 330935 h 495392"/>
                <a:gd name="connsiteX16" fmla="*/ 235323 w 768994"/>
                <a:gd name="connsiteY16" fmla="*/ 475314 h 495392"/>
                <a:gd name="connsiteX17" fmla="*/ 562582 w 768994"/>
                <a:gd name="connsiteY17" fmla="*/ 446438 h 49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8994" h="495392">
                  <a:moveTo>
                    <a:pt x="562582" y="446438"/>
                  </a:moveTo>
                  <a:cubicBezTo>
                    <a:pt x="533706" y="387082"/>
                    <a:pt x="151904" y="141638"/>
                    <a:pt x="62068" y="119179"/>
                  </a:cubicBezTo>
                  <a:cubicBezTo>
                    <a:pt x="-27768" y="96720"/>
                    <a:pt x="-496" y="314892"/>
                    <a:pt x="23567" y="311684"/>
                  </a:cubicBezTo>
                  <a:cubicBezTo>
                    <a:pt x="47630" y="308476"/>
                    <a:pt x="158321" y="122387"/>
                    <a:pt x="206447" y="99928"/>
                  </a:cubicBezTo>
                  <a:cubicBezTo>
                    <a:pt x="254573" y="77469"/>
                    <a:pt x="329971" y="111157"/>
                    <a:pt x="312325" y="176930"/>
                  </a:cubicBezTo>
                  <a:cubicBezTo>
                    <a:pt x="294679" y="242703"/>
                    <a:pt x="25171" y="512210"/>
                    <a:pt x="100569" y="494564"/>
                  </a:cubicBezTo>
                  <a:cubicBezTo>
                    <a:pt x="175967" y="476918"/>
                    <a:pt x="714982" y="123991"/>
                    <a:pt x="764712" y="71052"/>
                  </a:cubicBezTo>
                  <a:cubicBezTo>
                    <a:pt x="814442" y="18113"/>
                    <a:pt x="414994" y="123991"/>
                    <a:pt x="398952" y="176930"/>
                  </a:cubicBezTo>
                  <a:cubicBezTo>
                    <a:pt x="382910" y="229869"/>
                    <a:pt x="682897" y="346977"/>
                    <a:pt x="668459" y="388686"/>
                  </a:cubicBezTo>
                  <a:cubicBezTo>
                    <a:pt x="654021" y="430395"/>
                    <a:pt x="363660" y="480126"/>
                    <a:pt x="312325" y="427187"/>
                  </a:cubicBezTo>
                  <a:cubicBezTo>
                    <a:pt x="260990" y="374248"/>
                    <a:pt x="365264" y="140033"/>
                    <a:pt x="360451" y="71052"/>
                  </a:cubicBezTo>
                  <a:cubicBezTo>
                    <a:pt x="355638" y="2071"/>
                    <a:pt x="293074" y="-15575"/>
                    <a:pt x="283449" y="13301"/>
                  </a:cubicBezTo>
                  <a:cubicBezTo>
                    <a:pt x="273824" y="42177"/>
                    <a:pt x="243343" y="213827"/>
                    <a:pt x="302699" y="244307"/>
                  </a:cubicBezTo>
                  <a:cubicBezTo>
                    <a:pt x="362055" y="274787"/>
                    <a:pt x="620333" y="223453"/>
                    <a:pt x="639584" y="196181"/>
                  </a:cubicBezTo>
                  <a:cubicBezTo>
                    <a:pt x="658835" y="168909"/>
                    <a:pt x="490393" y="58219"/>
                    <a:pt x="418203" y="80678"/>
                  </a:cubicBezTo>
                  <a:cubicBezTo>
                    <a:pt x="346013" y="103137"/>
                    <a:pt x="236927" y="265162"/>
                    <a:pt x="206447" y="330935"/>
                  </a:cubicBezTo>
                  <a:cubicBezTo>
                    <a:pt x="175967" y="396708"/>
                    <a:pt x="172759" y="462480"/>
                    <a:pt x="235323" y="475314"/>
                  </a:cubicBezTo>
                  <a:cubicBezTo>
                    <a:pt x="297887" y="488148"/>
                    <a:pt x="591458" y="505794"/>
                    <a:pt x="562582" y="446438"/>
                  </a:cubicBez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99079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DA62966E-E008-9DDC-DD95-31FEDECDAB7B}"/>
              </a:ext>
            </a:extLst>
          </p:cNvPr>
          <p:cNvSpPr>
            <a:spLocks noGrp="1"/>
          </p:cNvSpPr>
          <p:nvPr>
            <p:ph type="body" sz="quarter" idx="11"/>
          </p:nvPr>
        </p:nvSpPr>
        <p:spPr/>
        <p:txBody>
          <a:bodyPr>
            <a:normAutofit lnSpcReduction="10000"/>
          </a:bodyPr>
          <a:lstStyle/>
          <a:p>
            <a:r>
              <a:rPr kumimoji="1" lang="ja-JP" altLang="en-US" dirty="0"/>
              <a:t>良く使う図形パターン</a:t>
            </a:r>
          </a:p>
        </p:txBody>
      </p:sp>
      <p:grpSp>
        <p:nvGrpSpPr>
          <p:cNvPr id="24" name="グループ化 23">
            <a:extLst>
              <a:ext uri="{FF2B5EF4-FFF2-40B4-BE49-F238E27FC236}">
                <a16:creationId xmlns:a16="http://schemas.microsoft.com/office/drawing/2014/main" id="{29108725-9831-27F9-3FD3-71FC27129266}"/>
              </a:ext>
            </a:extLst>
          </p:cNvPr>
          <p:cNvGrpSpPr/>
          <p:nvPr/>
        </p:nvGrpSpPr>
        <p:grpSpPr>
          <a:xfrm>
            <a:off x="616017" y="1348268"/>
            <a:ext cx="6533120" cy="4938925"/>
            <a:chOff x="0" y="1396394"/>
            <a:chExt cx="6533120" cy="4938925"/>
          </a:xfrm>
        </p:grpSpPr>
        <p:sp>
          <p:nvSpPr>
            <p:cNvPr id="5" name="楕円 4">
              <a:extLst>
                <a:ext uri="{FF2B5EF4-FFF2-40B4-BE49-F238E27FC236}">
                  <a16:creationId xmlns:a16="http://schemas.microsoft.com/office/drawing/2014/main" id="{A0811D00-B639-7D58-D363-8290AD29E62C}"/>
                </a:ext>
              </a:extLst>
            </p:cNvPr>
            <p:cNvSpPr/>
            <p:nvPr/>
          </p:nvSpPr>
          <p:spPr>
            <a:xfrm>
              <a:off x="2173905" y="1396394"/>
              <a:ext cx="2232000" cy="223200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CEE3C2FA-C4E2-9188-98AB-D6750654E01E}"/>
                </a:ext>
              </a:extLst>
            </p:cNvPr>
            <p:cNvSpPr txBox="1"/>
            <p:nvPr/>
          </p:nvSpPr>
          <p:spPr>
            <a:xfrm>
              <a:off x="2139601" y="1944955"/>
              <a:ext cx="2396691" cy="954107"/>
            </a:xfrm>
            <a:prstGeom prst="rect">
              <a:avLst/>
            </a:prstGeom>
            <a:noFill/>
          </p:spPr>
          <p:txBody>
            <a:bodyPr wrap="square" rtlCol="0">
              <a:spAutoFit/>
            </a:bodyPr>
            <a:lstStyle/>
            <a:p>
              <a:pPr algn="ctr"/>
              <a:r>
                <a:rPr lang="ja-JP" altLang="en-US" sz="2800" b="1" dirty="0">
                  <a:solidFill>
                    <a:schemeClr val="bg1"/>
                  </a:solidFill>
                  <a:latin typeface="游ゴシック" panose="020B0400000000000000" pitchFamily="50" charset="-128"/>
                  <a:ea typeface="游ゴシック" panose="020B0400000000000000" pitchFamily="50" charset="-128"/>
                </a:rPr>
                <a:t>①</a:t>
              </a:r>
              <a:endParaRPr lang="en-US" altLang="ja-JP" sz="2800" b="1" dirty="0">
                <a:solidFill>
                  <a:schemeClr val="bg1"/>
                </a:solidFill>
                <a:latin typeface="游ゴシック" panose="020B0400000000000000" pitchFamily="50" charset="-128"/>
                <a:ea typeface="游ゴシック" panose="020B0400000000000000" pitchFamily="50" charset="-128"/>
              </a:endParaRPr>
            </a:p>
            <a:p>
              <a:pPr algn="ctr"/>
              <a:r>
                <a:rPr lang="ja-JP" altLang="en-US" sz="2800" b="1" dirty="0">
                  <a:solidFill>
                    <a:schemeClr val="bg1"/>
                  </a:solidFill>
                  <a:latin typeface="游ゴシック" panose="020B0400000000000000" pitchFamily="50" charset="-128"/>
                  <a:ea typeface="游ゴシック" panose="020B0400000000000000" pitchFamily="50" charset="-128"/>
                </a:rPr>
                <a:t>ひとつめ</a:t>
              </a:r>
              <a:endParaRPr kumimoji="1" lang="ja-JP" altLang="en-US" sz="2800" b="1" dirty="0">
                <a:solidFill>
                  <a:schemeClr val="bg1"/>
                </a:solidFill>
                <a:latin typeface="游ゴシック" panose="020B0400000000000000" pitchFamily="50" charset="-128"/>
                <a:ea typeface="游ゴシック" panose="020B0400000000000000" pitchFamily="50" charset="-128"/>
              </a:endParaRPr>
            </a:p>
          </p:txBody>
        </p:sp>
        <p:sp>
          <p:nvSpPr>
            <p:cNvPr id="7" name="楕円 6">
              <a:extLst>
                <a:ext uri="{FF2B5EF4-FFF2-40B4-BE49-F238E27FC236}">
                  <a16:creationId xmlns:a16="http://schemas.microsoft.com/office/drawing/2014/main" id="{F600B182-1E03-FE3F-38CF-BE77E0F38AC6}"/>
                </a:ext>
              </a:extLst>
            </p:cNvPr>
            <p:cNvSpPr/>
            <p:nvPr/>
          </p:nvSpPr>
          <p:spPr>
            <a:xfrm>
              <a:off x="815779" y="3666494"/>
              <a:ext cx="2232000" cy="223200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80636C0C-4196-FBC8-E6B1-2A2B6B9C99B7}"/>
                </a:ext>
              </a:extLst>
            </p:cNvPr>
            <p:cNvSpPr txBox="1"/>
            <p:nvPr/>
          </p:nvSpPr>
          <p:spPr>
            <a:xfrm>
              <a:off x="733433" y="4231597"/>
              <a:ext cx="2396691" cy="954107"/>
            </a:xfrm>
            <a:prstGeom prst="rect">
              <a:avLst/>
            </a:prstGeom>
            <a:noFill/>
          </p:spPr>
          <p:txBody>
            <a:bodyPr wrap="square" rtlCol="0">
              <a:spAutoFit/>
            </a:bodyPr>
            <a:lstStyle/>
            <a:p>
              <a:pPr algn="ctr"/>
              <a:r>
                <a:rPr lang="ja-JP" altLang="en-US" sz="2800" b="1" dirty="0">
                  <a:solidFill>
                    <a:schemeClr val="bg1"/>
                  </a:solidFill>
                  <a:latin typeface="游ゴシック" panose="020B0400000000000000" pitchFamily="50" charset="-128"/>
                  <a:ea typeface="游ゴシック" panose="020B0400000000000000" pitchFamily="50" charset="-128"/>
                </a:rPr>
                <a:t>③</a:t>
              </a:r>
              <a:endParaRPr lang="en-US" altLang="ja-JP" sz="2800" b="1" dirty="0">
                <a:solidFill>
                  <a:schemeClr val="bg1"/>
                </a:solidFill>
                <a:latin typeface="游ゴシック" panose="020B0400000000000000" pitchFamily="50" charset="-128"/>
                <a:ea typeface="游ゴシック" panose="020B0400000000000000" pitchFamily="50" charset="-128"/>
              </a:endParaRPr>
            </a:p>
            <a:p>
              <a:pPr algn="ctr"/>
              <a:r>
                <a:rPr lang="ja-JP" altLang="en-US" sz="2800" b="1" dirty="0">
                  <a:solidFill>
                    <a:schemeClr val="bg1"/>
                  </a:solidFill>
                  <a:latin typeface="游ゴシック" panose="020B0400000000000000" pitchFamily="50" charset="-128"/>
                  <a:ea typeface="游ゴシック" panose="020B0400000000000000" pitchFamily="50" charset="-128"/>
                </a:rPr>
                <a:t>みっつめ</a:t>
              </a:r>
              <a:endParaRPr kumimoji="1" lang="ja-JP" altLang="en-US" sz="2800" b="1" dirty="0">
                <a:solidFill>
                  <a:schemeClr val="bg1"/>
                </a:solidFill>
                <a:latin typeface="游ゴシック" panose="020B0400000000000000" pitchFamily="50" charset="-128"/>
                <a:ea typeface="游ゴシック" panose="020B0400000000000000" pitchFamily="50" charset="-128"/>
              </a:endParaRPr>
            </a:p>
          </p:txBody>
        </p:sp>
        <p:sp>
          <p:nvSpPr>
            <p:cNvPr id="9" name="楕円 8">
              <a:extLst>
                <a:ext uri="{FF2B5EF4-FFF2-40B4-BE49-F238E27FC236}">
                  <a16:creationId xmlns:a16="http://schemas.microsoft.com/office/drawing/2014/main" id="{11B58024-0DF9-700C-3393-339C7F03622C}"/>
                </a:ext>
              </a:extLst>
            </p:cNvPr>
            <p:cNvSpPr/>
            <p:nvPr/>
          </p:nvSpPr>
          <p:spPr>
            <a:xfrm>
              <a:off x="3565643" y="3653794"/>
              <a:ext cx="2232000" cy="223200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7E243A9B-ED86-339C-E2EB-EFDFA00CF9EF}"/>
                </a:ext>
              </a:extLst>
            </p:cNvPr>
            <p:cNvSpPr txBox="1"/>
            <p:nvPr/>
          </p:nvSpPr>
          <p:spPr>
            <a:xfrm>
              <a:off x="3511913" y="4222775"/>
              <a:ext cx="2396691" cy="954107"/>
            </a:xfrm>
            <a:prstGeom prst="rect">
              <a:avLst/>
            </a:prstGeom>
            <a:noFill/>
          </p:spPr>
          <p:txBody>
            <a:bodyPr wrap="square" rtlCol="0">
              <a:spAutoFit/>
            </a:bodyPr>
            <a:lstStyle/>
            <a:p>
              <a:pPr algn="ctr"/>
              <a:r>
                <a:rPr lang="ja-JP" altLang="en-US" sz="2800" b="1" dirty="0">
                  <a:solidFill>
                    <a:schemeClr val="bg1"/>
                  </a:solidFill>
                  <a:latin typeface="游ゴシック" panose="020B0400000000000000" pitchFamily="50" charset="-128"/>
                  <a:ea typeface="游ゴシック" panose="020B0400000000000000" pitchFamily="50" charset="-128"/>
                </a:rPr>
                <a:t>➁</a:t>
              </a:r>
              <a:endParaRPr lang="en-US" altLang="ja-JP" sz="2800" b="1" dirty="0">
                <a:solidFill>
                  <a:schemeClr val="bg1"/>
                </a:solidFill>
                <a:latin typeface="游ゴシック" panose="020B0400000000000000" pitchFamily="50" charset="-128"/>
                <a:ea typeface="游ゴシック" panose="020B0400000000000000" pitchFamily="50" charset="-128"/>
              </a:endParaRPr>
            </a:p>
            <a:p>
              <a:pPr algn="ctr"/>
              <a:r>
                <a:rPr lang="ja-JP" altLang="en-US" sz="2800" b="1" dirty="0">
                  <a:solidFill>
                    <a:schemeClr val="bg1"/>
                  </a:solidFill>
                  <a:latin typeface="游ゴシック" panose="020B0400000000000000" pitchFamily="50" charset="-128"/>
                  <a:ea typeface="游ゴシック" panose="020B0400000000000000" pitchFamily="50" charset="-128"/>
                </a:rPr>
                <a:t>ふたつめ</a:t>
              </a:r>
              <a:endParaRPr kumimoji="1" lang="ja-JP" altLang="en-US" sz="2800" b="1" dirty="0">
                <a:solidFill>
                  <a:schemeClr val="bg1"/>
                </a:solidFill>
                <a:latin typeface="游ゴシック" panose="020B0400000000000000" pitchFamily="50" charset="-128"/>
                <a:ea typeface="游ゴシック" panose="020B0400000000000000" pitchFamily="50" charset="-128"/>
              </a:endParaRPr>
            </a:p>
          </p:txBody>
        </p:sp>
        <p:grpSp>
          <p:nvGrpSpPr>
            <p:cNvPr id="11" name="グループ化 10">
              <a:extLst>
                <a:ext uri="{FF2B5EF4-FFF2-40B4-BE49-F238E27FC236}">
                  <a16:creationId xmlns:a16="http://schemas.microsoft.com/office/drawing/2014/main" id="{27510278-8BCC-2772-B7D4-6900CC651828}"/>
                </a:ext>
              </a:extLst>
            </p:cNvPr>
            <p:cNvGrpSpPr/>
            <p:nvPr/>
          </p:nvGrpSpPr>
          <p:grpSpPr>
            <a:xfrm flipV="1">
              <a:off x="4488250" y="2706875"/>
              <a:ext cx="800237" cy="959619"/>
              <a:chOff x="2664127" y="3374455"/>
              <a:chExt cx="1201975" cy="1567649"/>
            </a:xfrm>
          </p:grpSpPr>
          <p:sp>
            <p:nvSpPr>
              <p:cNvPr id="12" name="二等辺三角形 11">
                <a:extLst>
                  <a:ext uri="{FF2B5EF4-FFF2-40B4-BE49-F238E27FC236}">
                    <a16:creationId xmlns:a16="http://schemas.microsoft.com/office/drawing/2014/main" id="{88C38720-FF04-C2D5-1BFB-D6E04C389897}"/>
                  </a:ext>
                </a:extLst>
              </p:cNvPr>
              <p:cNvSpPr/>
              <p:nvPr/>
            </p:nvSpPr>
            <p:spPr>
              <a:xfrm rot="21516842">
                <a:off x="3025444" y="3374455"/>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フリーフォーム: 図形 12">
                <a:extLst>
                  <a:ext uri="{FF2B5EF4-FFF2-40B4-BE49-F238E27FC236}">
                    <a16:creationId xmlns:a16="http://schemas.microsoft.com/office/drawing/2014/main" id="{DCA25AA5-6EC2-3A91-C987-1FA6D6720F6A}"/>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4" name="グループ化 13">
              <a:extLst>
                <a:ext uri="{FF2B5EF4-FFF2-40B4-BE49-F238E27FC236}">
                  <a16:creationId xmlns:a16="http://schemas.microsoft.com/office/drawing/2014/main" id="{39545FA0-67FF-9A70-C888-13A69A398782}"/>
                </a:ext>
              </a:extLst>
            </p:cNvPr>
            <p:cNvGrpSpPr/>
            <p:nvPr/>
          </p:nvGrpSpPr>
          <p:grpSpPr>
            <a:xfrm rot="7241964" flipV="1">
              <a:off x="2843255" y="5233792"/>
              <a:ext cx="800237" cy="959619"/>
              <a:chOff x="2664127" y="3374455"/>
              <a:chExt cx="1201975" cy="1567649"/>
            </a:xfrm>
          </p:grpSpPr>
          <p:sp>
            <p:nvSpPr>
              <p:cNvPr id="15" name="二等辺三角形 14">
                <a:extLst>
                  <a:ext uri="{FF2B5EF4-FFF2-40B4-BE49-F238E27FC236}">
                    <a16:creationId xmlns:a16="http://schemas.microsoft.com/office/drawing/2014/main" id="{3767BD8E-FB78-2A44-9179-41A94C34D17A}"/>
                  </a:ext>
                </a:extLst>
              </p:cNvPr>
              <p:cNvSpPr/>
              <p:nvPr/>
            </p:nvSpPr>
            <p:spPr>
              <a:xfrm rot="21516842">
                <a:off x="3025444" y="3374455"/>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フリーフォーム: 図形 15">
                <a:extLst>
                  <a:ext uri="{FF2B5EF4-FFF2-40B4-BE49-F238E27FC236}">
                    <a16:creationId xmlns:a16="http://schemas.microsoft.com/office/drawing/2014/main" id="{55A6798D-20C7-E00B-7A02-153B6F17D077}"/>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 name="グループ化 16">
              <a:extLst>
                <a:ext uri="{FF2B5EF4-FFF2-40B4-BE49-F238E27FC236}">
                  <a16:creationId xmlns:a16="http://schemas.microsoft.com/office/drawing/2014/main" id="{1CC218CC-EEBC-1865-D9BB-837546C65874}"/>
                </a:ext>
              </a:extLst>
            </p:cNvPr>
            <p:cNvGrpSpPr/>
            <p:nvPr/>
          </p:nvGrpSpPr>
          <p:grpSpPr>
            <a:xfrm rot="14081671" flipV="1">
              <a:off x="1389673" y="2585074"/>
              <a:ext cx="800237" cy="959619"/>
              <a:chOff x="2664127" y="3374455"/>
              <a:chExt cx="1201975" cy="1567649"/>
            </a:xfrm>
          </p:grpSpPr>
          <p:sp>
            <p:nvSpPr>
              <p:cNvPr id="18" name="二等辺三角形 17">
                <a:extLst>
                  <a:ext uri="{FF2B5EF4-FFF2-40B4-BE49-F238E27FC236}">
                    <a16:creationId xmlns:a16="http://schemas.microsoft.com/office/drawing/2014/main" id="{F2F7520D-B9C9-EE46-43C0-1974C9EE110E}"/>
                  </a:ext>
                </a:extLst>
              </p:cNvPr>
              <p:cNvSpPr/>
              <p:nvPr/>
            </p:nvSpPr>
            <p:spPr>
              <a:xfrm rot="21516842">
                <a:off x="3025444" y="3374455"/>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フリーフォーム: 図形 18">
                <a:extLst>
                  <a:ext uri="{FF2B5EF4-FFF2-40B4-BE49-F238E27FC236}">
                    <a16:creationId xmlns:a16="http://schemas.microsoft.com/office/drawing/2014/main" id="{91521E69-6981-7659-CD42-1242DA646433}"/>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1" name="テキスト ボックス 20">
              <a:extLst>
                <a:ext uri="{FF2B5EF4-FFF2-40B4-BE49-F238E27FC236}">
                  <a16:creationId xmlns:a16="http://schemas.microsoft.com/office/drawing/2014/main" id="{DBABD0C2-66B5-256B-4604-E348FEFAC56D}"/>
                </a:ext>
              </a:extLst>
            </p:cNvPr>
            <p:cNvSpPr txBox="1"/>
            <p:nvPr/>
          </p:nvSpPr>
          <p:spPr>
            <a:xfrm>
              <a:off x="4832338" y="2938238"/>
              <a:ext cx="1700782" cy="400110"/>
            </a:xfrm>
            <a:prstGeom prst="rect">
              <a:avLst/>
            </a:prstGeom>
            <a:noFill/>
          </p:spPr>
          <p:txBody>
            <a:bodyPr wrap="square" rtlCol="0">
              <a:spAutoFit/>
            </a:bodyPr>
            <a:lstStyle/>
            <a:p>
              <a:pPr algn="ctr"/>
              <a:r>
                <a:rPr lang="ja-JP" altLang="en-US" sz="2000" b="1" dirty="0">
                  <a:solidFill>
                    <a:schemeClr val="accent4"/>
                  </a:solidFill>
                  <a:latin typeface="游ゴシック" panose="020B0400000000000000" pitchFamily="50" charset="-128"/>
                  <a:ea typeface="游ゴシック" panose="020B0400000000000000" pitchFamily="50" charset="-128"/>
                </a:rPr>
                <a:t>変化</a:t>
              </a:r>
              <a:endParaRPr lang="en-US" altLang="ja-JP" sz="2000" b="1" dirty="0">
                <a:solidFill>
                  <a:schemeClr val="accent4"/>
                </a:solidFill>
                <a:latin typeface="游ゴシック" panose="020B0400000000000000" pitchFamily="50" charset="-128"/>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D3D28F20-D312-FC56-A45A-9A9DD0F018F0}"/>
                </a:ext>
              </a:extLst>
            </p:cNvPr>
            <p:cNvSpPr txBox="1"/>
            <p:nvPr/>
          </p:nvSpPr>
          <p:spPr>
            <a:xfrm>
              <a:off x="2550709" y="5935209"/>
              <a:ext cx="1700782" cy="400110"/>
            </a:xfrm>
            <a:prstGeom prst="rect">
              <a:avLst/>
            </a:prstGeom>
            <a:noFill/>
          </p:spPr>
          <p:txBody>
            <a:bodyPr wrap="square" rtlCol="0">
              <a:spAutoFit/>
            </a:bodyPr>
            <a:lstStyle/>
            <a:p>
              <a:pPr algn="ctr"/>
              <a:r>
                <a:rPr lang="ja-JP" altLang="en-US" sz="2000" b="1" dirty="0">
                  <a:solidFill>
                    <a:schemeClr val="accent4"/>
                  </a:solidFill>
                  <a:latin typeface="游ゴシック" panose="020B0400000000000000" pitchFamily="50" charset="-128"/>
                  <a:ea typeface="游ゴシック" panose="020B0400000000000000" pitchFamily="50" charset="-128"/>
                </a:rPr>
                <a:t>変化</a:t>
              </a:r>
              <a:endParaRPr lang="en-US" altLang="ja-JP" sz="2000" b="1" dirty="0">
                <a:solidFill>
                  <a:schemeClr val="accent4"/>
                </a:solidFill>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032857B8-91F1-CA95-91BD-24CB159AB079}"/>
                </a:ext>
              </a:extLst>
            </p:cNvPr>
            <p:cNvSpPr txBox="1"/>
            <p:nvPr/>
          </p:nvSpPr>
          <p:spPr>
            <a:xfrm>
              <a:off x="0" y="2983833"/>
              <a:ext cx="1700782" cy="400110"/>
            </a:xfrm>
            <a:prstGeom prst="rect">
              <a:avLst/>
            </a:prstGeom>
            <a:noFill/>
          </p:spPr>
          <p:txBody>
            <a:bodyPr wrap="square" rtlCol="0">
              <a:spAutoFit/>
            </a:bodyPr>
            <a:lstStyle/>
            <a:p>
              <a:pPr algn="ctr"/>
              <a:r>
                <a:rPr lang="ja-JP" altLang="en-US" sz="2000" b="1" dirty="0">
                  <a:solidFill>
                    <a:schemeClr val="accent4"/>
                  </a:solidFill>
                  <a:latin typeface="游ゴシック" panose="020B0400000000000000" pitchFamily="50" charset="-128"/>
                  <a:ea typeface="游ゴシック" panose="020B0400000000000000" pitchFamily="50" charset="-128"/>
                </a:rPr>
                <a:t>変化</a:t>
              </a:r>
              <a:endParaRPr lang="en-US" altLang="ja-JP" sz="2000" b="1" dirty="0">
                <a:solidFill>
                  <a:schemeClr val="accent4"/>
                </a:solidFill>
                <a:latin typeface="游ゴシック" panose="020B0400000000000000" pitchFamily="50" charset="-128"/>
                <a:ea typeface="游ゴシック" panose="020B0400000000000000" pitchFamily="50" charset="-128"/>
              </a:endParaRPr>
            </a:p>
          </p:txBody>
        </p:sp>
      </p:grpSp>
      <p:sp>
        <p:nvSpPr>
          <p:cNvPr id="25" name="楕円 24">
            <a:extLst>
              <a:ext uri="{FF2B5EF4-FFF2-40B4-BE49-F238E27FC236}">
                <a16:creationId xmlns:a16="http://schemas.microsoft.com/office/drawing/2014/main" id="{FA69373F-043A-BD62-065E-9238200A2914}"/>
              </a:ext>
            </a:extLst>
          </p:cNvPr>
          <p:cNvSpPr/>
          <p:nvPr/>
        </p:nvSpPr>
        <p:spPr>
          <a:xfrm>
            <a:off x="7462655" y="1651262"/>
            <a:ext cx="323850" cy="323850"/>
          </a:xfrm>
          <a:prstGeom prst="ellipse">
            <a:avLst/>
          </a:prstGeom>
          <a:solidFill>
            <a:schemeClr val="accent2"/>
          </a:solidFill>
          <a:ln>
            <a:solidFill>
              <a:schemeClr val="accent2"/>
            </a:solidFill>
          </a:ln>
          <a:effectLst>
            <a:glow rad="101600">
              <a:schemeClr val="accent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47A74F06-9B64-1B4A-43BA-C938BE525936}"/>
              </a:ext>
            </a:extLst>
          </p:cNvPr>
          <p:cNvSpPr/>
          <p:nvPr/>
        </p:nvSpPr>
        <p:spPr>
          <a:xfrm>
            <a:off x="8108150" y="1651112"/>
            <a:ext cx="324000" cy="324000"/>
          </a:xfrm>
          <a:prstGeom prst="ellipse">
            <a:avLst/>
          </a:prstGeom>
          <a:solidFill>
            <a:srgbClr val="46877B"/>
          </a:solidFill>
          <a:ln>
            <a:solidFill>
              <a:srgbClr val="46877B"/>
            </a:solidFill>
          </a:ln>
          <a:effectLst>
            <a:glow rad="101600">
              <a:srgbClr val="46877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a:extLst>
              <a:ext uri="{FF2B5EF4-FFF2-40B4-BE49-F238E27FC236}">
                <a16:creationId xmlns:a16="http://schemas.microsoft.com/office/drawing/2014/main" id="{804C8D84-DF1A-9E36-6B35-4F08C09A0AEE}"/>
              </a:ext>
            </a:extLst>
          </p:cNvPr>
          <p:cNvSpPr/>
          <p:nvPr/>
        </p:nvSpPr>
        <p:spPr>
          <a:xfrm>
            <a:off x="7730366" y="2165069"/>
            <a:ext cx="342900" cy="333267"/>
          </a:xfrm>
          <a:prstGeom prst="ellipse">
            <a:avLst/>
          </a:prstGeom>
          <a:solidFill>
            <a:schemeClr val="accent2"/>
          </a:solidFill>
          <a:ln>
            <a:solidFill>
              <a:schemeClr val="accent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57C0E608-BA74-F485-BAE3-702170BC32CC}"/>
              </a:ext>
            </a:extLst>
          </p:cNvPr>
          <p:cNvSpPr/>
          <p:nvPr/>
        </p:nvSpPr>
        <p:spPr>
          <a:xfrm>
            <a:off x="8528263" y="3060360"/>
            <a:ext cx="2901487" cy="1236539"/>
          </a:xfrm>
          <a:custGeom>
            <a:avLst/>
            <a:gdLst>
              <a:gd name="connsiteX0" fmla="*/ 0 w 2901487"/>
              <a:gd name="connsiteY0" fmla="*/ 618270 h 1236539"/>
              <a:gd name="connsiteX1" fmla="*/ 1450744 w 2901487"/>
              <a:gd name="connsiteY1" fmla="*/ 0 h 1236539"/>
              <a:gd name="connsiteX2" fmla="*/ 2901488 w 2901487"/>
              <a:gd name="connsiteY2" fmla="*/ 618270 h 1236539"/>
              <a:gd name="connsiteX3" fmla="*/ 1450744 w 2901487"/>
              <a:gd name="connsiteY3" fmla="*/ 1236540 h 1236539"/>
              <a:gd name="connsiteX4" fmla="*/ 0 w 2901487"/>
              <a:gd name="connsiteY4" fmla="*/ 618270 h 1236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487" h="1236539" fill="none" extrusionOk="0">
                <a:moveTo>
                  <a:pt x="0" y="618270"/>
                </a:moveTo>
                <a:cubicBezTo>
                  <a:pt x="84712" y="196294"/>
                  <a:pt x="764269" y="7572"/>
                  <a:pt x="1450744" y="0"/>
                </a:cubicBezTo>
                <a:cubicBezTo>
                  <a:pt x="2280633" y="48997"/>
                  <a:pt x="2861081" y="275941"/>
                  <a:pt x="2901488" y="618270"/>
                </a:cubicBezTo>
                <a:cubicBezTo>
                  <a:pt x="3011552" y="975692"/>
                  <a:pt x="2166690" y="1197621"/>
                  <a:pt x="1450744" y="1236540"/>
                </a:cubicBezTo>
                <a:cubicBezTo>
                  <a:pt x="618922" y="1245671"/>
                  <a:pt x="36345" y="910461"/>
                  <a:pt x="0" y="618270"/>
                </a:cubicBezTo>
                <a:close/>
              </a:path>
              <a:path w="2901487" h="1236539" stroke="0" extrusionOk="0">
                <a:moveTo>
                  <a:pt x="0" y="618270"/>
                </a:moveTo>
                <a:cubicBezTo>
                  <a:pt x="-7565" y="290082"/>
                  <a:pt x="641644" y="-3252"/>
                  <a:pt x="1450744" y="0"/>
                </a:cubicBezTo>
                <a:cubicBezTo>
                  <a:pt x="2306126" y="-7995"/>
                  <a:pt x="2871529" y="331374"/>
                  <a:pt x="2901488" y="618270"/>
                </a:cubicBezTo>
                <a:cubicBezTo>
                  <a:pt x="2849516" y="977102"/>
                  <a:pt x="2227727" y="1265205"/>
                  <a:pt x="1450744" y="1236540"/>
                </a:cubicBezTo>
                <a:cubicBezTo>
                  <a:pt x="683291" y="1214685"/>
                  <a:pt x="-15441" y="963273"/>
                  <a:pt x="0" y="618270"/>
                </a:cubicBezTo>
                <a:close/>
              </a:path>
            </a:pathLst>
          </a:custGeom>
          <a:solidFill>
            <a:srgbClr val="D3E9E5"/>
          </a:solidFill>
          <a:ln>
            <a:solidFill>
              <a:srgbClr val="D3E9E5"/>
            </a:solidFill>
            <a:extLst>
              <a:ext uri="{C807C97D-BFC1-408E-A445-0C87EB9F89A2}">
                <ask:lineSketchStyleProps xmlns:ask="http://schemas.microsoft.com/office/drawing/2018/sketchyshapes" sd="981765707">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11994F12-90A6-E96A-5BE6-5E9F08D17B74}"/>
              </a:ext>
            </a:extLst>
          </p:cNvPr>
          <p:cNvSpPr/>
          <p:nvPr/>
        </p:nvSpPr>
        <p:spPr>
          <a:xfrm>
            <a:off x="9518584" y="1567812"/>
            <a:ext cx="2235127" cy="2177274"/>
          </a:xfrm>
          <a:custGeom>
            <a:avLst/>
            <a:gdLst>
              <a:gd name="connsiteX0" fmla="*/ 0 w 2235127"/>
              <a:gd name="connsiteY0" fmla="*/ 1088637 h 2177274"/>
              <a:gd name="connsiteX1" fmla="*/ 1117564 w 2235127"/>
              <a:gd name="connsiteY1" fmla="*/ 0 h 2177274"/>
              <a:gd name="connsiteX2" fmla="*/ 2235128 w 2235127"/>
              <a:gd name="connsiteY2" fmla="*/ 1088637 h 2177274"/>
              <a:gd name="connsiteX3" fmla="*/ 1117564 w 2235127"/>
              <a:gd name="connsiteY3" fmla="*/ 2177274 h 2177274"/>
              <a:gd name="connsiteX4" fmla="*/ 0 w 2235127"/>
              <a:gd name="connsiteY4" fmla="*/ 1088637 h 2177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127" h="2177274" fill="none" extrusionOk="0">
                <a:moveTo>
                  <a:pt x="0" y="1088637"/>
                </a:moveTo>
                <a:cubicBezTo>
                  <a:pt x="-78231" y="501361"/>
                  <a:pt x="470933" y="81460"/>
                  <a:pt x="1117564" y="0"/>
                </a:cubicBezTo>
                <a:cubicBezTo>
                  <a:pt x="1655506" y="-29676"/>
                  <a:pt x="2249283" y="494351"/>
                  <a:pt x="2235128" y="1088637"/>
                </a:cubicBezTo>
                <a:cubicBezTo>
                  <a:pt x="2256564" y="1635402"/>
                  <a:pt x="1745396" y="2193472"/>
                  <a:pt x="1117564" y="2177274"/>
                </a:cubicBezTo>
                <a:cubicBezTo>
                  <a:pt x="511602" y="2187319"/>
                  <a:pt x="85868" y="1650356"/>
                  <a:pt x="0" y="1088637"/>
                </a:cubicBezTo>
                <a:close/>
              </a:path>
              <a:path w="2235127" h="2177274" stroke="0" extrusionOk="0">
                <a:moveTo>
                  <a:pt x="0" y="1088637"/>
                </a:moveTo>
                <a:cubicBezTo>
                  <a:pt x="44180" y="558178"/>
                  <a:pt x="501211" y="-92223"/>
                  <a:pt x="1117564" y="0"/>
                </a:cubicBezTo>
                <a:cubicBezTo>
                  <a:pt x="1755182" y="98031"/>
                  <a:pt x="2176597" y="447074"/>
                  <a:pt x="2235128" y="1088637"/>
                </a:cubicBezTo>
                <a:cubicBezTo>
                  <a:pt x="2248407" y="1590409"/>
                  <a:pt x="1732930" y="2112771"/>
                  <a:pt x="1117564" y="2177274"/>
                </a:cubicBezTo>
                <a:cubicBezTo>
                  <a:pt x="512908" y="2113663"/>
                  <a:pt x="14757" y="1627634"/>
                  <a:pt x="0" y="1088637"/>
                </a:cubicBezTo>
                <a:close/>
              </a:path>
            </a:pathLst>
          </a:custGeom>
          <a:solidFill>
            <a:schemeClr val="accent2"/>
          </a:solidFill>
          <a:ln>
            <a:solidFill>
              <a:schemeClr val="accent2"/>
            </a:solidFill>
            <a:extLst>
              <a:ext uri="{C807C97D-BFC1-408E-A445-0C87EB9F89A2}">
                <ask:lineSketchStyleProps xmlns:ask="http://schemas.microsoft.com/office/drawing/2018/sketchyshapes" sd="366946843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bg1"/>
                </a:solidFill>
                <a:latin typeface="游ゴシック" panose="020B0400000000000000" pitchFamily="50" charset="-128"/>
                <a:ea typeface="游ゴシック" panose="020B0400000000000000" pitchFamily="50" charset="-128"/>
              </a:rPr>
              <a:t> </a:t>
            </a:r>
            <a:r>
              <a:rPr lang="ja-JP" altLang="en-US" sz="2800" b="1" dirty="0">
                <a:solidFill>
                  <a:schemeClr val="bg1"/>
                </a:solidFill>
                <a:latin typeface="游ゴシック" panose="020B0400000000000000" pitchFamily="50" charset="-128"/>
                <a:ea typeface="游ゴシック" panose="020B0400000000000000" pitchFamily="50" charset="-128"/>
              </a:rPr>
              <a:t>何か</a:t>
            </a:r>
            <a:endParaRPr lang="en-US" altLang="ja-JP" sz="2800" b="1" dirty="0">
              <a:solidFill>
                <a:schemeClr val="bg1"/>
              </a:solidFill>
              <a:latin typeface="游ゴシック" panose="020B0400000000000000" pitchFamily="50" charset="-128"/>
              <a:ea typeface="游ゴシック" panose="020B0400000000000000" pitchFamily="50" charset="-128"/>
            </a:endParaRPr>
          </a:p>
          <a:p>
            <a:pPr algn="ctr"/>
            <a:r>
              <a:rPr lang="ja-JP" altLang="en-US" dirty="0">
                <a:solidFill>
                  <a:schemeClr val="bg1"/>
                </a:solidFill>
                <a:latin typeface="+mn-ea"/>
              </a:rPr>
              <a:t>メッセージ</a:t>
            </a:r>
            <a:endParaRPr lang="ja-JP" altLang="en-US" sz="1200" dirty="0">
              <a:solidFill>
                <a:schemeClr val="bg1"/>
              </a:solidFill>
              <a:latin typeface="+mn-ea"/>
            </a:endParaRPr>
          </a:p>
        </p:txBody>
      </p:sp>
      <p:sp>
        <p:nvSpPr>
          <p:cNvPr id="30" name="正方形/長方形 29">
            <a:extLst>
              <a:ext uri="{FF2B5EF4-FFF2-40B4-BE49-F238E27FC236}">
                <a16:creationId xmlns:a16="http://schemas.microsoft.com/office/drawing/2014/main" id="{9B369ACC-5757-B80B-61BF-EC839E501C38}"/>
              </a:ext>
            </a:extLst>
          </p:cNvPr>
          <p:cNvSpPr/>
          <p:nvPr/>
        </p:nvSpPr>
        <p:spPr>
          <a:xfrm rot="20169432">
            <a:off x="8795580" y="3503340"/>
            <a:ext cx="3160032" cy="167421"/>
          </a:xfrm>
          <a:custGeom>
            <a:avLst/>
            <a:gdLst>
              <a:gd name="connsiteX0" fmla="*/ 0 w 3160032"/>
              <a:gd name="connsiteY0" fmla="*/ 0 h 167421"/>
              <a:gd name="connsiteX1" fmla="*/ 3160032 w 3160032"/>
              <a:gd name="connsiteY1" fmla="*/ 0 h 167421"/>
              <a:gd name="connsiteX2" fmla="*/ 3160032 w 3160032"/>
              <a:gd name="connsiteY2" fmla="*/ 167421 h 167421"/>
              <a:gd name="connsiteX3" fmla="*/ 0 w 3160032"/>
              <a:gd name="connsiteY3" fmla="*/ 167421 h 167421"/>
              <a:gd name="connsiteX4" fmla="*/ 0 w 3160032"/>
              <a:gd name="connsiteY4" fmla="*/ 0 h 16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0032" h="167421" fill="none" extrusionOk="0">
                <a:moveTo>
                  <a:pt x="0" y="0"/>
                </a:moveTo>
                <a:cubicBezTo>
                  <a:pt x="1576265" y="-130857"/>
                  <a:pt x="1695485" y="63250"/>
                  <a:pt x="3160032" y="0"/>
                </a:cubicBezTo>
                <a:cubicBezTo>
                  <a:pt x="3149888" y="54417"/>
                  <a:pt x="3161660" y="117978"/>
                  <a:pt x="3160032" y="167421"/>
                </a:cubicBezTo>
                <a:cubicBezTo>
                  <a:pt x="2559770" y="222085"/>
                  <a:pt x="1098592" y="215523"/>
                  <a:pt x="0" y="167421"/>
                </a:cubicBezTo>
                <a:cubicBezTo>
                  <a:pt x="-5" y="147243"/>
                  <a:pt x="-2866" y="55723"/>
                  <a:pt x="0" y="0"/>
                </a:cubicBezTo>
                <a:close/>
              </a:path>
              <a:path w="3160032" h="167421" stroke="0" extrusionOk="0">
                <a:moveTo>
                  <a:pt x="0" y="0"/>
                </a:moveTo>
                <a:cubicBezTo>
                  <a:pt x="1189394" y="93023"/>
                  <a:pt x="2837410" y="111448"/>
                  <a:pt x="3160032" y="0"/>
                </a:cubicBezTo>
                <a:cubicBezTo>
                  <a:pt x="3145341" y="75065"/>
                  <a:pt x="3161279" y="142728"/>
                  <a:pt x="3160032" y="167421"/>
                </a:cubicBezTo>
                <a:cubicBezTo>
                  <a:pt x="2786659" y="165537"/>
                  <a:pt x="902558" y="243552"/>
                  <a:pt x="0" y="167421"/>
                </a:cubicBezTo>
                <a:cubicBezTo>
                  <a:pt x="-7129" y="150251"/>
                  <a:pt x="4229" y="45135"/>
                  <a:pt x="0" y="0"/>
                </a:cubicBezTo>
                <a:close/>
              </a:path>
            </a:pathLst>
          </a:custGeom>
          <a:solidFill>
            <a:schemeClr val="bg1"/>
          </a:solidFill>
          <a:ln>
            <a:solidFill>
              <a:schemeClr val="bg1"/>
            </a:solidFill>
            <a:extLst>
              <a:ext uri="{C807C97D-BFC1-408E-A445-0C87EB9F89A2}">
                <ask:lineSketchStyleProps xmlns:ask="http://schemas.microsoft.com/office/drawing/2018/sketchyshapes" sd="1001808606">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十字形 30">
            <a:extLst>
              <a:ext uri="{FF2B5EF4-FFF2-40B4-BE49-F238E27FC236}">
                <a16:creationId xmlns:a16="http://schemas.microsoft.com/office/drawing/2014/main" id="{AE6B2308-93E3-CE3B-D6A4-F65B8B44608F}"/>
              </a:ext>
            </a:extLst>
          </p:cNvPr>
          <p:cNvSpPr/>
          <p:nvPr/>
        </p:nvSpPr>
        <p:spPr>
          <a:xfrm rot="2590055">
            <a:off x="8265921" y="4413059"/>
            <a:ext cx="1869719" cy="1886551"/>
          </a:xfrm>
          <a:custGeom>
            <a:avLst/>
            <a:gdLst>
              <a:gd name="connsiteX0" fmla="*/ 0 w 1869719"/>
              <a:gd name="connsiteY0" fmla="*/ 871682 h 1886551"/>
              <a:gd name="connsiteX1" fmla="*/ 871682 w 1869719"/>
              <a:gd name="connsiteY1" fmla="*/ 871682 h 1886551"/>
              <a:gd name="connsiteX2" fmla="*/ 871682 w 1869719"/>
              <a:gd name="connsiteY2" fmla="*/ 0 h 1886551"/>
              <a:gd name="connsiteX3" fmla="*/ 998037 w 1869719"/>
              <a:gd name="connsiteY3" fmla="*/ 0 h 1886551"/>
              <a:gd name="connsiteX4" fmla="*/ 998037 w 1869719"/>
              <a:gd name="connsiteY4" fmla="*/ 871682 h 1886551"/>
              <a:gd name="connsiteX5" fmla="*/ 1869719 w 1869719"/>
              <a:gd name="connsiteY5" fmla="*/ 871682 h 1886551"/>
              <a:gd name="connsiteX6" fmla="*/ 1869719 w 1869719"/>
              <a:gd name="connsiteY6" fmla="*/ 1014869 h 1886551"/>
              <a:gd name="connsiteX7" fmla="*/ 998037 w 1869719"/>
              <a:gd name="connsiteY7" fmla="*/ 1014869 h 1886551"/>
              <a:gd name="connsiteX8" fmla="*/ 998037 w 1869719"/>
              <a:gd name="connsiteY8" fmla="*/ 1886551 h 1886551"/>
              <a:gd name="connsiteX9" fmla="*/ 871682 w 1869719"/>
              <a:gd name="connsiteY9" fmla="*/ 1886551 h 1886551"/>
              <a:gd name="connsiteX10" fmla="*/ 871682 w 1869719"/>
              <a:gd name="connsiteY10" fmla="*/ 1014869 h 1886551"/>
              <a:gd name="connsiteX11" fmla="*/ 0 w 1869719"/>
              <a:gd name="connsiteY11" fmla="*/ 1014869 h 1886551"/>
              <a:gd name="connsiteX12" fmla="*/ 0 w 1869719"/>
              <a:gd name="connsiteY12" fmla="*/ 871682 h 18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9719" h="1886551" fill="none" extrusionOk="0">
                <a:moveTo>
                  <a:pt x="0" y="871682"/>
                </a:moveTo>
                <a:cubicBezTo>
                  <a:pt x="150577" y="878137"/>
                  <a:pt x="691672" y="826285"/>
                  <a:pt x="871682" y="871682"/>
                </a:cubicBezTo>
                <a:cubicBezTo>
                  <a:pt x="944600" y="699805"/>
                  <a:pt x="866968" y="165485"/>
                  <a:pt x="871682" y="0"/>
                </a:cubicBezTo>
                <a:cubicBezTo>
                  <a:pt x="917842" y="-3582"/>
                  <a:pt x="948566" y="-7301"/>
                  <a:pt x="998037" y="0"/>
                </a:cubicBezTo>
                <a:cubicBezTo>
                  <a:pt x="1034408" y="206213"/>
                  <a:pt x="958303" y="545702"/>
                  <a:pt x="998037" y="871682"/>
                </a:cubicBezTo>
                <a:cubicBezTo>
                  <a:pt x="1403914" y="918941"/>
                  <a:pt x="1768096" y="817161"/>
                  <a:pt x="1869719" y="871682"/>
                </a:cubicBezTo>
                <a:cubicBezTo>
                  <a:pt x="1862247" y="898346"/>
                  <a:pt x="1867979" y="944707"/>
                  <a:pt x="1869719" y="1014869"/>
                </a:cubicBezTo>
                <a:cubicBezTo>
                  <a:pt x="1548144" y="940983"/>
                  <a:pt x="1153210" y="1019821"/>
                  <a:pt x="998037" y="1014869"/>
                </a:cubicBezTo>
                <a:cubicBezTo>
                  <a:pt x="1038278" y="1306496"/>
                  <a:pt x="926672" y="1453007"/>
                  <a:pt x="998037" y="1886551"/>
                </a:cubicBezTo>
                <a:cubicBezTo>
                  <a:pt x="957192" y="1890993"/>
                  <a:pt x="910226" y="1892254"/>
                  <a:pt x="871682" y="1886551"/>
                </a:cubicBezTo>
                <a:cubicBezTo>
                  <a:pt x="900212" y="1470477"/>
                  <a:pt x="885227" y="1205920"/>
                  <a:pt x="871682" y="1014869"/>
                </a:cubicBezTo>
                <a:cubicBezTo>
                  <a:pt x="678222" y="1052749"/>
                  <a:pt x="371283" y="1038878"/>
                  <a:pt x="0" y="1014869"/>
                </a:cubicBezTo>
                <a:cubicBezTo>
                  <a:pt x="7573" y="960095"/>
                  <a:pt x="-108" y="893456"/>
                  <a:pt x="0" y="871682"/>
                </a:cubicBezTo>
                <a:close/>
              </a:path>
              <a:path w="1869719" h="1886551" stroke="0" extrusionOk="0">
                <a:moveTo>
                  <a:pt x="0" y="871682"/>
                </a:moveTo>
                <a:cubicBezTo>
                  <a:pt x="344289" y="885060"/>
                  <a:pt x="600800" y="905684"/>
                  <a:pt x="871682" y="871682"/>
                </a:cubicBezTo>
                <a:cubicBezTo>
                  <a:pt x="931893" y="628664"/>
                  <a:pt x="943650" y="370527"/>
                  <a:pt x="871682" y="0"/>
                </a:cubicBezTo>
                <a:cubicBezTo>
                  <a:pt x="893890" y="9838"/>
                  <a:pt x="946111" y="7517"/>
                  <a:pt x="998037" y="0"/>
                </a:cubicBezTo>
                <a:cubicBezTo>
                  <a:pt x="992055" y="159455"/>
                  <a:pt x="932820" y="532460"/>
                  <a:pt x="998037" y="871682"/>
                </a:cubicBezTo>
                <a:cubicBezTo>
                  <a:pt x="1357843" y="820993"/>
                  <a:pt x="1686362" y="905907"/>
                  <a:pt x="1869719" y="871682"/>
                </a:cubicBezTo>
                <a:cubicBezTo>
                  <a:pt x="1875174" y="925174"/>
                  <a:pt x="1873986" y="947346"/>
                  <a:pt x="1869719" y="1014869"/>
                </a:cubicBezTo>
                <a:cubicBezTo>
                  <a:pt x="1764808" y="1082825"/>
                  <a:pt x="1290886" y="1035898"/>
                  <a:pt x="998037" y="1014869"/>
                </a:cubicBezTo>
                <a:cubicBezTo>
                  <a:pt x="975473" y="1296156"/>
                  <a:pt x="935667" y="1781961"/>
                  <a:pt x="998037" y="1886551"/>
                </a:cubicBezTo>
                <a:cubicBezTo>
                  <a:pt x="962951" y="1880256"/>
                  <a:pt x="921537" y="1889798"/>
                  <a:pt x="871682" y="1886551"/>
                </a:cubicBezTo>
                <a:cubicBezTo>
                  <a:pt x="818077" y="1555126"/>
                  <a:pt x="859397" y="1130088"/>
                  <a:pt x="871682" y="1014869"/>
                </a:cubicBezTo>
                <a:cubicBezTo>
                  <a:pt x="608586" y="952921"/>
                  <a:pt x="306780" y="1005001"/>
                  <a:pt x="0" y="1014869"/>
                </a:cubicBezTo>
                <a:cubicBezTo>
                  <a:pt x="-3635" y="972697"/>
                  <a:pt x="-10926" y="894203"/>
                  <a:pt x="0" y="871682"/>
                </a:cubicBezTo>
                <a:close/>
              </a:path>
            </a:pathLst>
          </a:custGeom>
          <a:solidFill>
            <a:schemeClr val="accent2"/>
          </a:solidFill>
          <a:ln>
            <a:solidFill>
              <a:schemeClr val="accent2"/>
            </a:solidFill>
            <a:extLst>
              <a:ext uri="{C807C97D-BFC1-408E-A445-0C87EB9F89A2}">
                <ask:lineSketchStyleProps xmlns:ask="http://schemas.microsoft.com/office/drawing/2018/sketchyshapes" sd="3129110413">
                  <a:prstGeom prst="plus">
                    <a:avLst>
                      <a:gd name="adj" fmla="val 4662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4548D72B-CA5C-59FC-584F-E0EF5BBB25BA}"/>
              </a:ext>
            </a:extLst>
          </p:cNvPr>
          <p:cNvSpPr/>
          <p:nvPr/>
        </p:nvSpPr>
        <p:spPr>
          <a:xfrm>
            <a:off x="7090921" y="4792728"/>
            <a:ext cx="1253486" cy="1236539"/>
          </a:xfrm>
          <a:custGeom>
            <a:avLst/>
            <a:gdLst>
              <a:gd name="connsiteX0" fmla="*/ 0 w 1253486"/>
              <a:gd name="connsiteY0" fmla="*/ 618270 h 1236539"/>
              <a:gd name="connsiteX1" fmla="*/ 626743 w 1253486"/>
              <a:gd name="connsiteY1" fmla="*/ 0 h 1236539"/>
              <a:gd name="connsiteX2" fmla="*/ 1253486 w 1253486"/>
              <a:gd name="connsiteY2" fmla="*/ 618270 h 1236539"/>
              <a:gd name="connsiteX3" fmla="*/ 626743 w 1253486"/>
              <a:gd name="connsiteY3" fmla="*/ 1236540 h 1236539"/>
              <a:gd name="connsiteX4" fmla="*/ 0 w 1253486"/>
              <a:gd name="connsiteY4" fmla="*/ 618270 h 1236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486" h="1236539" extrusionOk="0">
                <a:moveTo>
                  <a:pt x="0" y="618270"/>
                </a:moveTo>
                <a:cubicBezTo>
                  <a:pt x="11333" y="288976"/>
                  <a:pt x="265442" y="19656"/>
                  <a:pt x="626743" y="0"/>
                </a:cubicBezTo>
                <a:cubicBezTo>
                  <a:pt x="963521" y="-49908"/>
                  <a:pt x="1223269" y="275473"/>
                  <a:pt x="1253486" y="618270"/>
                </a:cubicBezTo>
                <a:cubicBezTo>
                  <a:pt x="1256702" y="984230"/>
                  <a:pt x="1029945" y="1242942"/>
                  <a:pt x="626743" y="1236540"/>
                </a:cubicBezTo>
                <a:cubicBezTo>
                  <a:pt x="282897" y="1246744"/>
                  <a:pt x="5423" y="961932"/>
                  <a:pt x="0" y="618270"/>
                </a:cubicBezTo>
                <a:close/>
              </a:path>
            </a:pathLst>
          </a:custGeom>
          <a:noFill/>
          <a:ln w="76200">
            <a:solidFill>
              <a:schemeClr val="accent4">
                <a:lumMod val="40000"/>
                <a:lumOff val="60000"/>
              </a:schemeClr>
            </a:solidFill>
            <a:extLst>
              <a:ext uri="{C807C97D-BFC1-408E-A445-0C87EB9F89A2}">
                <ask:lineSketchStyleProps xmlns:ask="http://schemas.microsoft.com/office/drawing/2018/sketchyshapes" sd="1678478707">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73123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E16C55-369C-4304-9852-55ED13ACD070}"/>
              </a:ext>
            </a:extLst>
          </p:cNvPr>
          <p:cNvSpPr>
            <a:spLocks noGrp="1"/>
          </p:cNvSpPr>
          <p:nvPr>
            <p:ph type="title"/>
          </p:nvPr>
        </p:nvSpPr>
        <p:spPr>
          <a:xfrm>
            <a:off x="558799" y="1015999"/>
            <a:ext cx="11357897" cy="938159"/>
          </a:xfrm>
        </p:spPr>
        <p:txBody>
          <a:bodyPr/>
          <a:lstStyle/>
          <a:p>
            <a:r>
              <a:rPr lang="ja-JP" altLang="en-US" dirty="0"/>
              <a:t>３つあることが一目でわかる</a:t>
            </a:r>
            <a:endParaRPr kumimoji="1" lang="ja-JP" altLang="en-US" dirty="0"/>
          </a:p>
        </p:txBody>
      </p:sp>
      <p:sp>
        <p:nvSpPr>
          <p:cNvPr id="4" name="テキスト プレースホルダー 3">
            <a:extLst>
              <a:ext uri="{FF2B5EF4-FFF2-40B4-BE49-F238E27FC236}">
                <a16:creationId xmlns:a16="http://schemas.microsoft.com/office/drawing/2014/main" id="{2B61A5A0-94BF-4998-8B9C-2A7D26AFF253}"/>
              </a:ext>
            </a:extLst>
          </p:cNvPr>
          <p:cNvSpPr>
            <a:spLocks noGrp="1"/>
          </p:cNvSpPr>
          <p:nvPr>
            <p:ph type="body" sz="quarter" idx="11"/>
          </p:nvPr>
        </p:nvSpPr>
        <p:spPr/>
        <p:txBody>
          <a:bodyPr>
            <a:normAutofit lnSpcReduction="10000"/>
          </a:bodyPr>
          <a:lstStyle/>
          <a:p>
            <a:r>
              <a:rPr lang="ja-JP" altLang="en-US" dirty="0"/>
              <a:t>３</a:t>
            </a:r>
            <a:r>
              <a:rPr kumimoji="1" lang="ja-JP" altLang="en-US" dirty="0"/>
              <a:t>カードのレイアウトテンプレート</a:t>
            </a:r>
          </a:p>
        </p:txBody>
      </p:sp>
      <p:sp>
        <p:nvSpPr>
          <p:cNvPr id="5" name="正方形/長方形 4">
            <a:extLst>
              <a:ext uri="{FF2B5EF4-FFF2-40B4-BE49-F238E27FC236}">
                <a16:creationId xmlns:a16="http://schemas.microsoft.com/office/drawing/2014/main" id="{39C0D132-2F4B-4006-8549-232F72C8420E}"/>
              </a:ext>
            </a:extLst>
          </p:cNvPr>
          <p:cNvSpPr/>
          <p:nvPr/>
        </p:nvSpPr>
        <p:spPr>
          <a:xfrm>
            <a:off x="471271" y="1994510"/>
            <a:ext cx="3649340" cy="4622190"/>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6B3703F-3442-4C13-A424-26EDC78FA83C}"/>
              </a:ext>
            </a:extLst>
          </p:cNvPr>
          <p:cNvSpPr/>
          <p:nvPr/>
        </p:nvSpPr>
        <p:spPr>
          <a:xfrm>
            <a:off x="4314710" y="1987780"/>
            <a:ext cx="3649340" cy="4622190"/>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2938DBA-3C61-44F9-B40C-5EE6E7382AD8}"/>
              </a:ext>
            </a:extLst>
          </p:cNvPr>
          <p:cNvSpPr/>
          <p:nvPr/>
        </p:nvSpPr>
        <p:spPr>
          <a:xfrm>
            <a:off x="8131938" y="1994510"/>
            <a:ext cx="3649340" cy="4622190"/>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8841067-3C56-4306-BDEF-96AAF2CDC245}"/>
              </a:ext>
            </a:extLst>
          </p:cNvPr>
          <p:cNvSpPr txBox="1"/>
          <p:nvPr/>
        </p:nvSpPr>
        <p:spPr>
          <a:xfrm>
            <a:off x="531259" y="2006597"/>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①</a:t>
            </a:r>
          </a:p>
        </p:txBody>
      </p:sp>
      <p:sp>
        <p:nvSpPr>
          <p:cNvPr id="9" name="テキスト ボックス 8">
            <a:extLst>
              <a:ext uri="{FF2B5EF4-FFF2-40B4-BE49-F238E27FC236}">
                <a16:creationId xmlns:a16="http://schemas.microsoft.com/office/drawing/2014/main" id="{36301C33-873B-474E-BF88-9FB516462188}"/>
              </a:ext>
            </a:extLst>
          </p:cNvPr>
          <p:cNvSpPr txBox="1"/>
          <p:nvPr/>
        </p:nvSpPr>
        <p:spPr>
          <a:xfrm>
            <a:off x="4358102" y="2003704"/>
            <a:ext cx="954107" cy="369332"/>
          </a:xfrm>
          <a:prstGeom prst="rect">
            <a:avLst/>
          </a:prstGeom>
          <a:noFill/>
        </p:spPr>
        <p:txBody>
          <a:bodyPr wrap="none" rtlCol="0">
            <a:spAutoFit/>
          </a:bodyPr>
          <a:lstStyle/>
          <a:p>
            <a:r>
              <a:rPr kumimoji="1"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②</a:t>
            </a:r>
          </a:p>
        </p:txBody>
      </p:sp>
      <p:sp>
        <p:nvSpPr>
          <p:cNvPr id="10" name="テキスト ボックス 9">
            <a:extLst>
              <a:ext uri="{FF2B5EF4-FFF2-40B4-BE49-F238E27FC236}">
                <a16:creationId xmlns:a16="http://schemas.microsoft.com/office/drawing/2014/main" id="{5D7ED84C-8E42-4B3F-9C8D-98BF1B9561CF}"/>
              </a:ext>
            </a:extLst>
          </p:cNvPr>
          <p:cNvSpPr txBox="1"/>
          <p:nvPr/>
        </p:nvSpPr>
        <p:spPr>
          <a:xfrm>
            <a:off x="479700" y="2280372"/>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
        <p:nvSpPr>
          <p:cNvPr id="11" name="テキスト ボックス 10">
            <a:extLst>
              <a:ext uri="{FF2B5EF4-FFF2-40B4-BE49-F238E27FC236}">
                <a16:creationId xmlns:a16="http://schemas.microsoft.com/office/drawing/2014/main" id="{621D5999-FC9D-4598-9163-72444CBA8BFD}"/>
              </a:ext>
            </a:extLst>
          </p:cNvPr>
          <p:cNvSpPr txBox="1"/>
          <p:nvPr/>
        </p:nvSpPr>
        <p:spPr>
          <a:xfrm>
            <a:off x="4333110" y="2280372"/>
            <a:ext cx="2698175" cy="523220"/>
          </a:xfrm>
          <a:prstGeom prst="rect">
            <a:avLst/>
          </a:prstGeom>
          <a:noFill/>
        </p:spPr>
        <p:txBody>
          <a:bodyPr wrap="none" rtlCol="0">
            <a:spAutoFit/>
          </a:bodyPr>
          <a:lstStyle/>
          <a:p>
            <a:r>
              <a:rPr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endParaRPr kumimoji="1" lang="ja-JP" altLang="en-US" sz="2800" b="1" dirty="0">
              <a:solidFill>
                <a:schemeClr val="accent4"/>
              </a:solidFill>
              <a:latin typeface="游ゴシック" panose="020B0400000000000000" pitchFamily="50" charset="-128"/>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C150C880-B64C-462F-9C59-C613006463BF}"/>
              </a:ext>
            </a:extLst>
          </p:cNvPr>
          <p:cNvSpPr txBox="1"/>
          <p:nvPr/>
        </p:nvSpPr>
        <p:spPr>
          <a:xfrm>
            <a:off x="8202685" y="2003704"/>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③</a:t>
            </a:r>
          </a:p>
        </p:txBody>
      </p:sp>
      <p:sp>
        <p:nvSpPr>
          <p:cNvPr id="13" name="テキスト ボックス 12">
            <a:extLst>
              <a:ext uri="{FF2B5EF4-FFF2-40B4-BE49-F238E27FC236}">
                <a16:creationId xmlns:a16="http://schemas.microsoft.com/office/drawing/2014/main" id="{65A50A97-71BB-427E-9EEF-4F8464471794}"/>
              </a:ext>
            </a:extLst>
          </p:cNvPr>
          <p:cNvSpPr txBox="1"/>
          <p:nvPr/>
        </p:nvSpPr>
        <p:spPr>
          <a:xfrm>
            <a:off x="8148196" y="2280372"/>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Tree>
    <p:extLst>
      <p:ext uri="{BB962C8B-B14F-4D97-AF65-F5344CB8AC3E}">
        <p14:creationId xmlns:p14="http://schemas.microsoft.com/office/powerpoint/2010/main" val="135249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十字形 19">
            <a:extLst>
              <a:ext uri="{FF2B5EF4-FFF2-40B4-BE49-F238E27FC236}">
                <a16:creationId xmlns:a16="http://schemas.microsoft.com/office/drawing/2014/main" id="{5C31C172-FF4C-B7B2-1B78-3932E1CCF003}"/>
              </a:ext>
            </a:extLst>
          </p:cNvPr>
          <p:cNvSpPr/>
          <p:nvPr/>
        </p:nvSpPr>
        <p:spPr>
          <a:xfrm rot="2590055">
            <a:off x="3392273" y="1388525"/>
            <a:ext cx="1463191" cy="1501557"/>
          </a:xfrm>
          <a:custGeom>
            <a:avLst/>
            <a:gdLst>
              <a:gd name="connsiteX0" fmla="*/ 0 w 1463191"/>
              <a:gd name="connsiteY0" fmla="*/ 682154 h 1501557"/>
              <a:gd name="connsiteX1" fmla="*/ 682154 w 1463191"/>
              <a:gd name="connsiteY1" fmla="*/ 682154 h 1501557"/>
              <a:gd name="connsiteX2" fmla="*/ 682154 w 1463191"/>
              <a:gd name="connsiteY2" fmla="*/ 0 h 1501557"/>
              <a:gd name="connsiteX3" fmla="*/ 781037 w 1463191"/>
              <a:gd name="connsiteY3" fmla="*/ 0 h 1501557"/>
              <a:gd name="connsiteX4" fmla="*/ 781037 w 1463191"/>
              <a:gd name="connsiteY4" fmla="*/ 682154 h 1501557"/>
              <a:gd name="connsiteX5" fmla="*/ 1463191 w 1463191"/>
              <a:gd name="connsiteY5" fmla="*/ 682154 h 1501557"/>
              <a:gd name="connsiteX6" fmla="*/ 1463191 w 1463191"/>
              <a:gd name="connsiteY6" fmla="*/ 819403 h 1501557"/>
              <a:gd name="connsiteX7" fmla="*/ 781037 w 1463191"/>
              <a:gd name="connsiteY7" fmla="*/ 819403 h 1501557"/>
              <a:gd name="connsiteX8" fmla="*/ 781037 w 1463191"/>
              <a:gd name="connsiteY8" fmla="*/ 1501557 h 1501557"/>
              <a:gd name="connsiteX9" fmla="*/ 682154 w 1463191"/>
              <a:gd name="connsiteY9" fmla="*/ 1501557 h 1501557"/>
              <a:gd name="connsiteX10" fmla="*/ 682154 w 1463191"/>
              <a:gd name="connsiteY10" fmla="*/ 819403 h 1501557"/>
              <a:gd name="connsiteX11" fmla="*/ 0 w 1463191"/>
              <a:gd name="connsiteY11" fmla="*/ 819403 h 1501557"/>
              <a:gd name="connsiteX12" fmla="*/ 0 w 1463191"/>
              <a:gd name="connsiteY12" fmla="*/ 682154 h 150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3191" h="1501557" fill="none" extrusionOk="0">
                <a:moveTo>
                  <a:pt x="0" y="682154"/>
                </a:moveTo>
                <a:cubicBezTo>
                  <a:pt x="93014" y="692630"/>
                  <a:pt x="508121" y="735248"/>
                  <a:pt x="682154" y="682154"/>
                </a:cubicBezTo>
                <a:cubicBezTo>
                  <a:pt x="664836" y="443753"/>
                  <a:pt x="633754" y="203573"/>
                  <a:pt x="682154" y="0"/>
                </a:cubicBezTo>
                <a:cubicBezTo>
                  <a:pt x="719342" y="-8806"/>
                  <a:pt x="765480" y="3983"/>
                  <a:pt x="781037" y="0"/>
                </a:cubicBezTo>
                <a:cubicBezTo>
                  <a:pt x="791735" y="247918"/>
                  <a:pt x="784841" y="427573"/>
                  <a:pt x="781037" y="682154"/>
                </a:cubicBezTo>
                <a:cubicBezTo>
                  <a:pt x="978057" y="720195"/>
                  <a:pt x="1305168" y="741506"/>
                  <a:pt x="1463191" y="682154"/>
                </a:cubicBezTo>
                <a:cubicBezTo>
                  <a:pt x="1463602" y="714240"/>
                  <a:pt x="1465667" y="801591"/>
                  <a:pt x="1463191" y="819403"/>
                </a:cubicBezTo>
                <a:cubicBezTo>
                  <a:pt x="1147910" y="765309"/>
                  <a:pt x="864155" y="793417"/>
                  <a:pt x="781037" y="819403"/>
                </a:cubicBezTo>
                <a:cubicBezTo>
                  <a:pt x="827014" y="996482"/>
                  <a:pt x="722646" y="1365413"/>
                  <a:pt x="781037" y="1501557"/>
                </a:cubicBezTo>
                <a:cubicBezTo>
                  <a:pt x="733518" y="1503200"/>
                  <a:pt x="730737" y="1502996"/>
                  <a:pt x="682154" y="1501557"/>
                </a:cubicBezTo>
                <a:cubicBezTo>
                  <a:pt x="644750" y="1188854"/>
                  <a:pt x="625181" y="950232"/>
                  <a:pt x="682154" y="819403"/>
                </a:cubicBezTo>
                <a:cubicBezTo>
                  <a:pt x="365695" y="790216"/>
                  <a:pt x="295634" y="853996"/>
                  <a:pt x="0" y="819403"/>
                </a:cubicBezTo>
                <a:cubicBezTo>
                  <a:pt x="-7617" y="789622"/>
                  <a:pt x="8475" y="734473"/>
                  <a:pt x="0" y="682154"/>
                </a:cubicBezTo>
                <a:close/>
              </a:path>
              <a:path w="1463191" h="1501557" stroke="0" extrusionOk="0">
                <a:moveTo>
                  <a:pt x="0" y="682154"/>
                </a:moveTo>
                <a:cubicBezTo>
                  <a:pt x="248829" y="663829"/>
                  <a:pt x="396680" y="670748"/>
                  <a:pt x="682154" y="682154"/>
                </a:cubicBezTo>
                <a:cubicBezTo>
                  <a:pt x="661189" y="531382"/>
                  <a:pt x="737024" y="259590"/>
                  <a:pt x="682154" y="0"/>
                </a:cubicBezTo>
                <a:cubicBezTo>
                  <a:pt x="730388" y="-3213"/>
                  <a:pt x="746654" y="2275"/>
                  <a:pt x="781037" y="0"/>
                </a:cubicBezTo>
                <a:cubicBezTo>
                  <a:pt x="751383" y="131239"/>
                  <a:pt x="838666" y="436711"/>
                  <a:pt x="781037" y="682154"/>
                </a:cubicBezTo>
                <a:cubicBezTo>
                  <a:pt x="931109" y="643182"/>
                  <a:pt x="1292698" y="632040"/>
                  <a:pt x="1463191" y="682154"/>
                </a:cubicBezTo>
                <a:cubicBezTo>
                  <a:pt x="1470628" y="705831"/>
                  <a:pt x="1465582" y="757172"/>
                  <a:pt x="1463191" y="819403"/>
                </a:cubicBezTo>
                <a:cubicBezTo>
                  <a:pt x="1192829" y="860993"/>
                  <a:pt x="1111187" y="878477"/>
                  <a:pt x="781037" y="819403"/>
                </a:cubicBezTo>
                <a:cubicBezTo>
                  <a:pt x="817881" y="945224"/>
                  <a:pt x="742983" y="1305619"/>
                  <a:pt x="781037" y="1501557"/>
                </a:cubicBezTo>
                <a:cubicBezTo>
                  <a:pt x="734087" y="1498184"/>
                  <a:pt x="692358" y="1503895"/>
                  <a:pt x="682154" y="1501557"/>
                </a:cubicBezTo>
                <a:cubicBezTo>
                  <a:pt x="682027" y="1405382"/>
                  <a:pt x="628597" y="965665"/>
                  <a:pt x="682154" y="819403"/>
                </a:cubicBezTo>
                <a:cubicBezTo>
                  <a:pt x="446171" y="801353"/>
                  <a:pt x="204829" y="873747"/>
                  <a:pt x="0" y="819403"/>
                </a:cubicBezTo>
                <a:cubicBezTo>
                  <a:pt x="-591" y="785168"/>
                  <a:pt x="4148" y="727442"/>
                  <a:pt x="0" y="682154"/>
                </a:cubicBezTo>
                <a:close/>
              </a:path>
            </a:pathLst>
          </a:custGeom>
          <a:solidFill>
            <a:schemeClr val="accent2">
              <a:lumMod val="40000"/>
              <a:lumOff val="60000"/>
            </a:schemeClr>
          </a:solidFill>
          <a:ln>
            <a:solidFill>
              <a:schemeClr val="accent2">
                <a:lumMod val="40000"/>
                <a:lumOff val="60000"/>
              </a:schemeClr>
            </a:solidFill>
            <a:extLst>
              <a:ext uri="{C807C97D-BFC1-408E-A445-0C87EB9F89A2}">
                <ask:lineSketchStyleProps xmlns:ask="http://schemas.microsoft.com/office/drawing/2018/sketchyshapes" sd="3129110413">
                  <a:prstGeom prst="plus">
                    <a:avLst>
                      <a:gd name="adj" fmla="val 4662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0BEB8D2-5500-436C-B515-525BC46A55DE}"/>
              </a:ext>
            </a:extLst>
          </p:cNvPr>
          <p:cNvSpPr>
            <a:spLocks noGrp="1"/>
          </p:cNvSpPr>
          <p:nvPr>
            <p:ph type="title"/>
          </p:nvPr>
        </p:nvSpPr>
        <p:spPr/>
        <p:txBody>
          <a:bodyPr/>
          <a:lstStyle/>
          <a:p>
            <a:r>
              <a:rPr lang="en-US" altLang="ja-JP" dirty="0"/>
              <a:t>GCGR</a:t>
            </a:r>
            <a:r>
              <a:rPr kumimoji="1" lang="en-US" altLang="ja-JP" dirty="0"/>
              <a:t>/GLP-1R </a:t>
            </a:r>
            <a:r>
              <a:rPr lang="en-US" altLang="ja-JP" dirty="0"/>
              <a:t>dual agonist </a:t>
            </a:r>
            <a:r>
              <a:rPr lang="ja-JP" altLang="en-US"/>
              <a:t>はより安全な治療薬となる可能性</a:t>
            </a:r>
            <a:endParaRPr kumimoji="1" lang="ja-JP" altLang="en-US"/>
          </a:p>
        </p:txBody>
      </p:sp>
      <p:sp>
        <p:nvSpPr>
          <p:cNvPr id="3" name="コンテンツ プレースホルダー 2">
            <a:extLst>
              <a:ext uri="{FF2B5EF4-FFF2-40B4-BE49-F238E27FC236}">
                <a16:creationId xmlns:a16="http://schemas.microsoft.com/office/drawing/2014/main" id="{C512C150-D805-9574-96EA-0D7E209C28BF}"/>
              </a:ext>
            </a:extLst>
          </p:cNvPr>
          <p:cNvSpPr>
            <a:spLocks noGrp="1"/>
          </p:cNvSpPr>
          <p:nvPr>
            <p:ph idx="1"/>
          </p:nvPr>
        </p:nvSpPr>
        <p:spPr>
          <a:xfrm>
            <a:off x="546100" y="1038484"/>
            <a:ext cx="4096238" cy="618262"/>
          </a:xfrm>
        </p:spPr>
        <p:txBody>
          <a:bodyPr/>
          <a:lstStyle/>
          <a:p>
            <a:pPr marL="0" indent="0">
              <a:buNone/>
            </a:pPr>
            <a:r>
              <a:rPr kumimoji="1" lang="en-US" altLang="ja-JP" dirty="0"/>
              <a:t>GLP-1R</a:t>
            </a:r>
            <a:r>
              <a:rPr kumimoji="1" lang="ja-JP" altLang="en-US"/>
              <a:t>の強力な活性化</a:t>
            </a:r>
            <a:endParaRPr kumimoji="1" lang="en-US" altLang="ja-JP" dirty="0"/>
          </a:p>
        </p:txBody>
      </p:sp>
      <p:sp>
        <p:nvSpPr>
          <p:cNvPr id="4" name="テキスト プレースホルダー 3">
            <a:extLst>
              <a:ext uri="{FF2B5EF4-FFF2-40B4-BE49-F238E27FC236}">
                <a16:creationId xmlns:a16="http://schemas.microsoft.com/office/drawing/2014/main" id="{019B03B3-5F70-6A5A-3E2B-EDC8A3C7BBD1}"/>
              </a:ext>
            </a:extLst>
          </p:cNvPr>
          <p:cNvSpPr>
            <a:spLocks noGrp="1"/>
          </p:cNvSpPr>
          <p:nvPr>
            <p:ph type="body" sz="quarter" idx="11"/>
          </p:nvPr>
        </p:nvSpPr>
        <p:spPr/>
        <p:txBody>
          <a:bodyPr>
            <a:normAutofit lnSpcReduction="10000"/>
          </a:bodyPr>
          <a:lstStyle/>
          <a:p>
            <a:r>
              <a:rPr kumimoji="1" lang="en-US" altLang="ja-JP" dirty="0"/>
              <a:t>Introduction GCGR/GLP-1R dual agonist</a:t>
            </a:r>
            <a:r>
              <a:rPr kumimoji="1" lang="ja-JP" altLang="en-US"/>
              <a:t>について</a:t>
            </a:r>
          </a:p>
        </p:txBody>
      </p:sp>
      <p:pic>
        <p:nvPicPr>
          <p:cNvPr id="19458" name="Picture 2">
            <a:extLst>
              <a:ext uri="{FF2B5EF4-FFF2-40B4-BE49-F238E27FC236}">
                <a16:creationId xmlns:a16="http://schemas.microsoft.com/office/drawing/2014/main" id="{5AFD2406-BC80-BF75-C92A-436DC6C73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180" y="2128352"/>
            <a:ext cx="5506501" cy="372737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524E4D5A-6D47-E867-A79A-2A139AB2C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7537" y="-3412582"/>
            <a:ext cx="6098552" cy="2672881"/>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83CF1293-6F0B-2917-591C-B0CC344086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1981"/>
          <a:stretch/>
        </p:blipFill>
        <p:spPr bwMode="auto">
          <a:xfrm>
            <a:off x="8807324" y="1027071"/>
            <a:ext cx="2828648" cy="273899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9D6B013-A646-4D56-1AC7-97E401E12F91}"/>
              </a:ext>
            </a:extLst>
          </p:cNvPr>
          <p:cNvSpPr txBox="1"/>
          <p:nvPr/>
        </p:nvSpPr>
        <p:spPr>
          <a:xfrm>
            <a:off x="5817564" y="7370025"/>
            <a:ext cx="3545059" cy="1200329"/>
          </a:xfrm>
          <a:prstGeom prst="rect">
            <a:avLst/>
          </a:prstGeom>
          <a:noFill/>
        </p:spPr>
        <p:txBody>
          <a:bodyPr wrap="square" rtlCol="0">
            <a:spAutoFit/>
          </a:bodyPr>
          <a:lstStyle/>
          <a:p>
            <a:r>
              <a:rPr kumimoji="1" lang="en-US" altLang="ja-JP" dirty="0"/>
              <a:t>GLP-1R</a:t>
            </a:r>
            <a:r>
              <a:rPr kumimoji="1" lang="ja-JP" altLang="en-US"/>
              <a:t>の活性化</a:t>
            </a:r>
            <a:endParaRPr kumimoji="1" lang="en-US" altLang="ja-JP" dirty="0"/>
          </a:p>
          <a:p>
            <a:pPr marL="285750" indent="-285750">
              <a:buFontTx/>
              <a:buChar char="-"/>
            </a:pPr>
            <a:r>
              <a:rPr lang="ja-JP" altLang="en-US"/>
              <a:t>血糖コントロール改善</a:t>
            </a:r>
            <a:endParaRPr lang="en-US" altLang="ja-JP" dirty="0"/>
          </a:p>
          <a:p>
            <a:pPr marL="285750" indent="-285750">
              <a:buFontTx/>
              <a:buChar char="-"/>
            </a:pPr>
            <a:r>
              <a:rPr kumimoji="1" lang="ja-JP" altLang="en-US"/>
              <a:t>体重減少</a:t>
            </a:r>
            <a:endParaRPr kumimoji="1" lang="en-US" altLang="ja-JP" dirty="0"/>
          </a:p>
          <a:p>
            <a:pPr marL="285750" indent="-285750">
              <a:buFontTx/>
              <a:buChar char="-"/>
            </a:pPr>
            <a:r>
              <a:rPr lang="ja-JP" altLang="en-US"/>
              <a:t>有害な胃腸作用</a:t>
            </a:r>
            <a:endParaRPr kumimoji="1" lang="ja-JP" altLang="en-US"/>
          </a:p>
        </p:txBody>
      </p:sp>
      <p:sp>
        <p:nvSpPr>
          <p:cNvPr id="6" name="テキスト ボックス 5">
            <a:extLst>
              <a:ext uri="{FF2B5EF4-FFF2-40B4-BE49-F238E27FC236}">
                <a16:creationId xmlns:a16="http://schemas.microsoft.com/office/drawing/2014/main" id="{728DD355-9931-2D1D-2BB5-0E743BF221EC}"/>
              </a:ext>
            </a:extLst>
          </p:cNvPr>
          <p:cNvSpPr txBox="1"/>
          <p:nvPr/>
        </p:nvSpPr>
        <p:spPr>
          <a:xfrm>
            <a:off x="-294273" y="7930780"/>
            <a:ext cx="2920992" cy="1200329"/>
          </a:xfrm>
          <a:prstGeom prst="rect">
            <a:avLst/>
          </a:prstGeom>
          <a:noFill/>
        </p:spPr>
        <p:txBody>
          <a:bodyPr wrap="none" rtlCol="0">
            <a:spAutoFit/>
          </a:bodyPr>
          <a:lstStyle/>
          <a:p>
            <a:r>
              <a:rPr kumimoji="1" lang="en-US" altLang="ja-JP" dirty="0"/>
              <a:t>GCGR</a:t>
            </a:r>
            <a:r>
              <a:rPr kumimoji="1" lang="ja-JP" altLang="en-US"/>
              <a:t>の活性化</a:t>
            </a:r>
            <a:endParaRPr kumimoji="1" lang="en-US" altLang="ja-JP" dirty="0"/>
          </a:p>
          <a:p>
            <a:pPr marL="285750" indent="-285750">
              <a:buFontTx/>
              <a:buChar char="-"/>
            </a:pPr>
            <a:r>
              <a:rPr lang="ja-JP" altLang="en-US"/>
              <a:t>食事摂取量を減少</a:t>
            </a:r>
            <a:endParaRPr lang="en-US" altLang="ja-JP" dirty="0"/>
          </a:p>
          <a:p>
            <a:pPr marL="285750" indent="-285750">
              <a:buFontTx/>
              <a:buChar char="-"/>
            </a:pPr>
            <a:r>
              <a:rPr kumimoji="1" lang="ja-JP" altLang="en-US"/>
              <a:t>エネルギー消費量を増加</a:t>
            </a:r>
            <a:endParaRPr kumimoji="1" lang="en-US" altLang="ja-JP" dirty="0"/>
          </a:p>
          <a:p>
            <a:pPr marL="285750" indent="-285750">
              <a:buFontTx/>
              <a:buChar char="-"/>
            </a:pPr>
            <a:r>
              <a:rPr lang="ja-JP" altLang="en-US"/>
              <a:t>糖新生による血糖上昇</a:t>
            </a:r>
            <a:endParaRPr kumimoji="1" lang="en-US" altLang="ja-JP" dirty="0"/>
          </a:p>
        </p:txBody>
      </p:sp>
      <p:sp>
        <p:nvSpPr>
          <p:cNvPr id="7" name="テキスト ボックス 6">
            <a:extLst>
              <a:ext uri="{FF2B5EF4-FFF2-40B4-BE49-F238E27FC236}">
                <a16:creationId xmlns:a16="http://schemas.microsoft.com/office/drawing/2014/main" id="{E5B0CEA5-A26B-9E52-2CF3-C0B0831297FD}"/>
              </a:ext>
            </a:extLst>
          </p:cNvPr>
          <p:cNvSpPr txBox="1"/>
          <p:nvPr/>
        </p:nvSpPr>
        <p:spPr>
          <a:xfrm>
            <a:off x="12192000" y="6028392"/>
            <a:ext cx="7980070" cy="369332"/>
          </a:xfrm>
          <a:prstGeom prst="rect">
            <a:avLst/>
          </a:prstGeom>
          <a:noFill/>
        </p:spPr>
        <p:txBody>
          <a:bodyPr wrap="none" rtlCol="0">
            <a:spAutoFit/>
          </a:bodyPr>
          <a:lstStyle/>
          <a:p>
            <a:r>
              <a:rPr kumimoji="1" lang="en-US" altLang="ja-JP" dirty="0"/>
              <a:t>-&gt; </a:t>
            </a:r>
            <a:r>
              <a:rPr kumimoji="1" lang="ja-JP" altLang="en-US"/>
              <a:t>重篤な副作用なしに、より良好な血糖コントロールを促進し、体重を減少させる</a:t>
            </a:r>
          </a:p>
        </p:txBody>
      </p:sp>
      <p:sp>
        <p:nvSpPr>
          <p:cNvPr id="8" name="テキスト ボックス 7">
            <a:extLst>
              <a:ext uri="{FF2B5EF4-FFF2-40B4-BE49-F238E27FC236}">
                <a16:creationId xmlns:a16="http://schemas.microsoft.com/office/drawing/2014/main" id="{EE18661B-CD8E-1D9F-0FCD-4156FA0ADCC8}"/>
              </a:ext>
            </a:extLst>
          </p:cNvPr>
          <p:cNvSpPr txBox="1"/>
          <p:nvPr/>
        </p:nvSpPr>
        <p:spPr>
          <a:xfrm>
            <a:off x="12604748" y="5531554"/>
            <a:ext cx="3704860" cy="369332"/>
          </a:xfrm>
          <a:prstGeom prst="rect">
            <a:avLst/>
          </a:prstGeom>
          <a:noFill/>
        </p:spPr>
        <p:txBody>
          <a:bodyPr wrap="none" rtlCol="0">
            <a:spAutoFit/>
          </a:bodyPr>
          <a:lstStyle/>
          <a:p>
            <a:r>
              <a:rPr kumimoji="1" lang="ja-JP" altLang="en-US"/>
              <a:t>それぞれの作用の経路を知りたいな</a:t>
            </a:r>
          </a:p>
        </p:txBody>
      </p:sp>
      <p:sp>
        <p:nvSpPr>
          <p:cNvPr id="9" name="コンテンツ プレースホルダー 2">
            <a:extLst>
              <a:ext uri="{FF2B5EF4-FFF2-40B4-BE49-F238E27FC236}">
                <a16:creationId xmlns:a16="http://schemas.microsoft.com/office/drawing/2014/main" id="{EABBCABE-B49C-FD8A-9F85-BFCDF200B8AF}"/>
              </a:ext>
            </a:extLst>
          </p:cNvPr>
          <p:cNvSpPr txBox="1">
            <a:spLocks/>
          </p:cNvSpPr>
          <p:nvPr/>
        </p:nvSpPr>
        <p:spPr>
          <a:xfrm>
            <a:off x="546100" y="3350849"/>
            <a:ext cx="4826000" cy="76095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0"/>
              </a:spcBef>
              <a:buClr>
                <a:schemeClr val="accent4"/>
              </a:buClr>
              <a:buFont typeface="Wingdings" pitchFamily="2" charset="2"/>
              <a:buChar char="l"/>
              <a:defRPr kumimoji="1" sz="2000" b="1" kern="1200">
                <a:solidFill>
                  <a:schemeClr val="tx1"/>
                </a:solidFill>
                <a:latin typeface="+mn-ea"/>
                <a:ea typeface="+mn-ea"/>
                <a:cs typeface="+mn-cs"/>
              </a:defRPr>
            </a:lvl1pPr>
            <a:lvl2pPr marL="8001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kumimoji="1" sz="1800" kern="1200">
                <a:solidFill>
                  <a:schemeClr val="tx1"/>
                </a:solidFill>
                <a:latin typeface="+mn-ea"/>
                <a:ea typeface="+mn-ea"/>
                <a:cs typeface="+mn-cs"/>
              </a:defRPr>
            </a:lvl2pPr>
            <a:lvl3pPr marL="1252538" indent="-338138"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3pPr>
            <a:lvl4pPr marL="1706563" indent="-3349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4pPr>
            <a:lvl5pPr marL="2151063" indent="-322263" algn="l" defTabSz="914400" rtl="0" eaLnBrk="1" latinLnBrk="0" hangingPunct="1">
              <a:lnSpc>
                <a:spcPct val="150000"/>
              </a:lnSpc>
              <a:spcBef>
                <a:spcPts val="0"/>
              </a:spcBef>
              <a:buFont typeface="Wingdings" pitchFamily="2" charset="2"/>
              <a:buChar char="l"/>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itchFamily="2" charset="2"/>
              <a:buNone/>
            </a:pPr>
            <a:r>
              <a:rPr lang="en-US" altLang="ja-JP" dirty="0"/>
              <a:t>GCGR/GLP-1R dual agonist</a:t>
            </a:r>
          </a:p>
        </p:txBody>
      </p:sp>
      <p:sp>
        <p:nvSpPr>
          <p:cNvPr id="10" name="テキスト ボックス 9">
            <a:extLst>
              <a:ext uri="{FF2B5EF4-FFF2-40B4-BE49-F238E27FC236}">
                <a16:creationId xmlns:a16="http://schemas.microsoft.com/office/drawing/2014/main" id="{75B0B328-5C22-51B1-05F3-D7E3AAF6BE9D}"/>
              </a:ext>
            </a:extLst>
          </p:cNvPr>
          <p:cNvSpPr txBox="1"/>
          <p:nvPr/>
        </p:nvSpPr>
        <p:spPr>
          <a:xfrm>
            <a:off x="2144682" y="2181393"/>
            <a:ext cx="2497656" cy="869533"/>
          </a:xfrm>
          <a:prstGeom prst="rect">
            <a:avLst/>
          </a:prstGeom>
          <a:noFill/>
        </p:spPr>
        <p:txBody>
          <a:bodyPr wrap="square" rtlCol="0">
            <a:spAutoFit/>
          </a:bodyPr>
          <a:lstStyle/>
          <a:p>
            <a:pPr>
              <a:lnSpc>
                <a:spcPct val="150000"/>
              </a:lnSpc>
            </a:pPr>
            <a:r>
              <a:rPr kumimoji="1" lang="ja-JP" altLang="en-US"/>
              <a:t>吐き気などの有害事象を誘発する</a:t>
            </a:r>
          </a:p>
        </p:txBody>
      </p:sp>
      <p:sp>
        <p:nvSpPr>
          <p:cNvPr id="12" name="テキスト ボックス 11">
            <a:extLst>
              <a:ext uri="{FF2B5EF4-FFF2-40B4-BE49-F238E27FC236}">
                <a16:creationId xmlns:a16="http://schemas.microsoft.com/office/drawing/2014/main" id="{4EA226BF-35D9-83F1-4DE0-18C84EA2D492}"/>
              </a:ext>
            </a:extLst>
          </p:cNvPr>
          <p:cNvSpPr txBox="1"/>
          <p:nvPr/>
        </p:nvSpPr>
        <p:spPr>
          <a:xfrm>
            <a:off x="3656233" y="-428100"/>
            <a:ext cx="10086534" cy="369332"/>
          </a:xfrm>
          <a:prstGeom prst="rect">
            <a:avLst/>
          </a:prstGeom>
          <a:noFill/>
        </p:spPr>
        <p:txBody>
          <a:bodyPr wrap="square">
            <a:spAutoFit/>
          </a:bodyPr>
          <a:lstStyle/>
          <a:p>
            <a:r>
              <a:rPr lang="ja-JP" altLang="en-US"/>
              <a:t>https://www.sciencedirect.com/science/article/pii/S0024320521011759?pes=vor</a:t>
            </a:r>
          </a:p>
        </p:txBody>
      </p:sp>
      <p:sp>
        <p:nvSpPr>
          <p:cNvPr id="13" name="テキスト ボックス 12">
            <a:extLst>
              <a:ext uri="{FF2B5EF4-FFF2-40B4-BE49-F238E27FC236}">
                <a16:creationId xmlns:a16="http://schemas.microsoft.com/office/drawing/2014/main" id="{CE41CB63-99A5-8432-2A49-6077A80F0554}"/>
              </a:ext>
            </a:extLst>
          </p:cNvPr>
          <p:cNvSpPr txBox="1"/>
          <p:nvPr/>
        </p:nvSpPr>
        <p:spPr>
          <a:xfrm>
            <a:off x="6048787" y="1624928"/>
            <a:ext cx="2711324" cy="1417568"/>
          </a:xfrm>
          <a:prstGeom prst="rect">
            <a:avLst/>
          </a:prstGeom>
          <a:noFill/>
        </p:spPr>
        <p:txBody>
          <a:bodyPr wrap="square" rtlCol="0">
            <a:spAutoFit/>
          </a:bodyPr>
          <a:lstStyle/>
          <a:p>
            <a:pPr>
              <a:lnSpc>
                <a:spcPct val="150000"/>
              </a:lnSpc>
            </a:pPr>
            <a:r>
              <a:rPr kumimoji="1" lang="ja-JP" altLang="en-US" sz="2000" b="1" u="sng"/>
              <a:t>副作用の少ない、</a:t>
            </a:r>
            <a:br>
              <a:rPr kumimoji="1" lang="en-US" altLang="ja-JP" sz="2000" b="1" u="sng" dirty="0"/>
            </a:br>
            <a:r>
              <a:rPr kumimoji="1" lang="ja-JP" altLang="en-US" sz="2000" b="1" u="sng"/>
              <a:t>より効果的な</a:t>
            </a:r>
            <a:endParaRPr kumimoji="1" lang="en-US" altLang="ja-JP" sz="2000" b="1" u="sng" dirty="0"/>
          </a:p>
          <a:p>
            <a:pPr>
              <a:lnSpc>
                <a:spcPct val="150000"/>
              </a:lnSpc>
            </a:pPr>
            <a:r>
              <a:rPr kumimoji="1" lang="ja-JP" altLang="en-US" sz="2000" b="1" u="sng"/>
              <a:t>治療法の開発が必要</a:t>
            </a:r>
          </a:p>
        </p:txBody>
      </p:sp>
      <p:sp>
        <p:nvSpPr>
          <p:cNvPr id="14" name="テキスト ボックス 13">
            <a:extLst>
              <a:ext uri="{FF2B5EF4-FFF2-40B4-BE49-F238E27FC236}">
                <a16:creationId xmlns:a16="http://schemas.microsoft.com/office/drawing/2014/main" id="{02ECA45F-F852-0A6B-0094-211315817302}"/>
              </a:ext>
            </a:extLst>
          </p:cNvPr>
          <p:cNvSpPr txBox="1"/>
          <p:nvPr/>
        </p:nvSpPr>
        <p:spPr>
          <a:xfrm>
            <a:off x="-471807" y="-745638"/>
            <a:ext cx="5522666" cy="369332"/>
          </a:xfrm>
          <a:prstGeom prst="rect">
            <a:avLst/>
          </a:prstGeom>
          <a:noFill/>
        </p:spPr>
        <p:txBody>
          <a:bodyPr wrap="none" rtlCol="0">
            <a:spAutoFit/>
          </a:bodyPr>
          <a:lstStyle/>
          <a:p>
            <a:r>
              <a:rPr kumimoji="1" lang="en-US" altLang="ja-JP" dirty="0"/>
              <a:t>GLP-1</a:t>
            </a:r>
            <a:r>
              <a:rPr kumimoji="1" lang="ja-JP" altLang="en-US"/>
              <a:t>は</a:t>
            </a:r>
            <a:r>
              <a:rPr lang="en-US" altLang="ja-JP" dirty="0"/>
              <a:t>DPP4</a:t>
            </a:r>
            <a:r>
              <a:rPr lang="ja-JP" altLang="en-US"/>
              <a:t>による分解を受けやすく、半減期が短い</a:t>
            </a:r>
            <a:endParaRPr kumimoji="1" lang="ja-JP" altLang="en-US"/>
          </a:p>
        </p:txBody>
      </p:sp>
      <p:grpSp>
        <p:nvGrpSpPr>
          <p:cNvPr id="26" name="グループ化 25">
            <a:extLst>
              <a:ext uri="{FF2B5EF4-FFF2-40B4-BE49-F238E27FC236}">
                <a16:creationId xmlns:a16="http://schemas.microsoft.com/office/drawing/2014/main" id="{78595A92-841B-0679-94F5-558B3BF512A2}"/>
              </a:ext>
            </a:extLst>
          </p:cNvPr>
          <p:cNvGrpSpPr/>
          <p:nvPr/>
        </p:nvGrpSpPr>
        <p:grpSpPr>
          <a:xfrm>
            <a:off x="4666163" y="4018556"/>
            <a:ext cx="2291012" cy="1697664"/>
            <a:chOff x="611886" y="3742561"/>
            <a:chExt cx="2291012" cy="1697664"/>
          </a:xfrm>
        </p:grpSpPr>
        <p:sp>
          <p:nvSpPr>
            <p:cNvPr id="15" name="テキスト ボックス 14">
              <a:extLst>
                <a:ext uri="{FF2B5EF4-FFF2-40B4-BE49-F238E27FC236}">
                  <a16:creationId xmlns:a16="http://schemas.microsoft.com/office/drawing/2014/main" id="{8B9C7F19-D4B6-0D84-8517-639816527495}"/>
                </a:ext>
              </a:extLst>
            </p:cNvPr>
            <p:cNvSpPr txBox="1"/>
            <p:nvPr/>
          </p:nvSpPr>
          <p:spPr>
            <a:xfrm>
              <a:off x="614368" y="3742561"/>
              <a:ext cx="1125629" cy="400110"/>
            </a:xfrm>
            <a:prstGeom prst="rect">
              <a:avLst/>
            </a:prstGeom>
            <a:noFill/>
          </p:spPr>
          <p:txBody>
            <a:bodyPr wrap="none" rtlCol="0">
              <a:spAutoFit/>
            </a:bodyPr>
            <a:lstStyle/>
            <a:p>
              <a:r>
                <a:rPr kumimoji="1" lang="en-US" altLang="ja-JP" sz="2000" b="1" dirty="0"/>
                <a:t>GLP-1R</a:t>
              </a:r>
              <a:endParaRPr kumimoji="1" lang="ja-JP" altLang="en-US" sz="2000" b="1"/>
            </a:p>
          </p:txBody>
        </p:sp>
        <p:sp>
          <p:nvSpPr>
            <p:cNvPr id="17" name="テキスト ボックス 16">
              <a:extLst>
                <a:ext uri="{FF2B5EF4-FFF2-40B4-BE49-F238E27FC236}">
                  <a16:creationId xmlns:a16="http://schemas.microsoft.com/office/drawing/2014/main" id="{1742FEEE-F258-7D4B-CA5B-1A831BCBBF2A}"/>
                </a:ext>
              </a:extLst>
            </p:cNvPr>
            <p:cNvSpPr txBox="1"/>
            <p:nvPr/>
          </p:nvSpPr>
          <p:spPr>
            <a:xfrm>
              <a:off x="611886" y="4145190"/>
              <a:ext cx="2291012" cy="1295035"/>
            </a:xfrm>
            <a:prstGeom prst="rect">
              <a:avLst/>
            </a:prstGeom>
            <a:noFill/>
          </p:spPr>
          <p:txBody>
            <a:bodyPr wrap="none" rtlCol="0">
              <a:spAutoFit/>
            </a:bodyPr>
            <a:lstStyle/>
            <a:p>
              <a:pPr>
                <a:lnSpc>
                  <a:spcPct val="150000"/>
                </a:lnSpc>
              </a:pPr>
              <a:r>
                <a:rPr lang="en-US" altLang="ja-JP" dirty="0"/>
                <a:t>⭕️</a:t>
              </a:r>
              <a:r>
                <a:rPr kumimoji="1" lang="en-US" altLang="ja-JP" dirty="0"/>
                <a:t> </a:t>
              </a:r>
              <a:r>
                <a:rPr kumimoji="1" lang="ja-JP" altLang="en-US"/>
                <a:t>血糖値低下作用</a:t>
              </a:r>
              <a:endParaRPr kumimoji="1" lang="en-US" altLang="ja-JP" dirty="0"/>
            </a:p>
            <a:p>
              <a:pPr>
                <a:lnSpc>
                  <a:spcPct val="150000"/>
                </a:lnSpc>
              </a:pPr>
              <a:r>
                <a:rPr lang="en-US" altLang="ja-JP" dirty="0"/>
                <a:t>⭕️ </a:t>
              </a:r>
              <a:r>
                <a:rPr lang="ja-JP" altLang="en-US"/>
                <a:t>食欲低下作用</a:t>
              </a:r>
              <a:endParaRPr lang="en-US" altLang="ja-JP" dirty="0"/>
            </a:p>
            <a:p>
              <a:pPr>
                <a:lnSpc>
                  <a:spcPct val="150000"/>
                </a:lnSpc>
              </a:pPr>
              <a:r>
                <a:rPr lang="ja-JP" altLang="en-US"/>
                <a:t>❌</a:t>
              </a:r>
              <a:r>
                <a:rPr kumimoji="1" lang="en-US" altLang="ja-JP" dirty="0"/>
                <a:t> (</a:t>
              </a:r>
              <a:r>
                <a:rPr kumimoji="1" lang="ja-JP" altLang="en-US"/>
                <a:t>有害な胃腸作用</a:t>
              </a:r>
              <a:r>
                <a:rPr kumimoji="1" lang="en-US" altLang="ja-JP" dirty="0"/>
                <a:t>) </a:t>
              </a:r>
              <a:endParaRPr kumimoji="1" lang="ja-JP" altLang="en-US"/>
            </a:p>
          </p:txBody>
        </p:sp>
      </p:grpSp>
      <p:grpSp>
        <p:nvGrpSpPr>
          <p:cNvPr id="27" name="グループ化 26">
            <a:extLst>
              <a:ext uri="{FF2B5EF4-FFF2-40B4-BE49-F238E27FC236}">
                <a16:creationId xmlns:a16="http://schemas.microsoft.com/office/drawing/2014/main" id="{7F46CDC2-28D5-134E-D43B-3875832C5603}"/>
              </a:ext>
            </a:extLst>
          </p:cNvPr>
          <p:cNvGrpSpPr/>
          <p:nvPr/>
        </p:nvGrpSpPr>
        <p:grpSpPr>
          <a:xfrm>
            <a:off x="746028" y="4015180"/>
            <a:ext cx="2303836" cy="1701040"/>
            <a:chOff x="4412682" y="3825861"/>
            <a:chExt cx="2303836" cy="1701040"/>
          </a:xfrm>
        </p:grpSpPr>
        <p:sp>
          <p:nvSpPr>
            <p:cNvPr id="18" name="テキスト ボックス 17">
              <a:extLst>
                <a:ext uri="{FF2B5EF4-FFF2-40B4-BE49-F238E27FC236}">
                  <a16:creationId xmlns:a16="http://schemas.microsoft.com/office/drawing/2014/main" id="{9DC05F6A-4D03-C46D-E97B-7A1F26B6FD65}"/>
                </a:ext>
              </a:extLst>
            </p:cNvPr>
            <p:cNvSpPr txBox="1"/>
            <p:nvPr/>
          </p:nvSpPr>
          <p:spPr>
            <a:xfrm>
              <a:off x="4412682" y="4231866"/>
              <a:ext cx="2303836" cy="1295035"/>
            </a:xfrm>
            <a:prstGeom prst="rect">
              <a:avLst/>
            </a:prstGeom>
            <a:noFill/>
          </p:spPr>
          <p:txBody>
            <a:bodyPr wrap="none" rtlCol="0">
              <a:spAutoFit/>
            </a:bodyPr>
            <a:lstStyle/>
            <a:p>
              <a:pPr>
                <a:lnSpc>
                  <a:spcPct val="150000"/>
                </a:lnSpc>
              </a:pPr>
              <a:r>
                <a:rPr lang="en-US" altLang="ja-JP" dirty="0"/>
                <a:t>⭕️</a:t>
              </a:r>
              <a:r>
                <a:rPr kumimoji="1" lang="en-US" altLang="ja-JP" dirty="0"/>
                <a:t> </a:t>
              </a:r>
              <a:r>
                <a:rPr kumimoji="1" lang="ja-JP" altLang="en-US"/>
                <a:t>満腹感の誘導</a:t>
              </a:r>
              <a:endParaRPr kumimoji="1" lang="en-US" altLang="ja-JP" dirty="0"/>
            </a:p>
            <a:p>
              <a:pPr>
                <a:lnSpc>
                  <a:spcPct val="150000"/>
                </a:lnSpc>
              </a:pPr>
              <a:r>
                <a:rPr lang="en-US" altLang="ja-JP" dirty="0"/>
                <a:t>⭕️ </a:t>
              </a:r>
              <a:r>
                <a:rPr lang="ja-JP" altLang="en-US"/>
                <a:t>肝臓での脂肪分解</a:t>
              </a:r>
              <a:endParaRPr lang="en-US" altLang="ja-JP" dirty="0"/>
            </a:p>
            <a:p>
              <a:pPr>
                <a:lnSpc>
                  <a:spcPct val="150000"/>
                </a:lnSpc>
              </a:pPr>
              <a:r>
                <a:rPr lang="ja-JP" altLang="en-US"/>
                <a:t>❌</a:t>
              </a:r>
              <a:r>
                <a:rPr kumimoji="1" lang="en-US" altLang="ja-JP" dirty="0"/>
                <a:t> </a:t>
              </a:r>
              <a:r>
                <a:rPr kumimoji="1" lang="ja-JP" altLang="en-US"/>
                <a:t>血糖上昇作用</a:t>
              </a:r>
              <a:r>
                <a:rPr kumimoji="1" lang="en-US" altLang="ja-JP" dirty="0"/>
                <a:t> </a:t>
              </a:r>
              <a:endParaRPr kumimoji="1" lang="ja-JP" altLang="en-US"/>
            </a:p>
          </p:txBody>
        </p:sp>
        <p:sp>
          <p:nvSpPr>
            <p:cNvPr id="19" name="テキスト ボックス 18">
              <a:extLst>
                <a:ext uri="{FF2B5EF4-FFF2-40B4-BE49-F238E27FC236}">
                  <a16:creationId xmlns:a16="http://schemas.microsoft.com/office/drawing/2014/main" id="{AB823B94-8950-F8C0-8DD6-EF0F5A292EB1}"/>
                </a:ext>
              </a:extLst>
            </p:cNvPr>
            <p:cNvSpPr txBox="1"/>
            <p:nvPr/>
          </p:nvSpPr>
          <p:spPr>
            <a:xfrm>
              <a:off x="4417993" y="3825861"/>
              <a:ext cx="954107" cy="400110"/>
            </a:xfrm>
            <a:prstGeom prst="rect">
              <a:avLst/>
            </a:prstGeom>
            <a:noFill/>
          </p:spPr>
          <p:txBody>
            <a:bodyPr wrap="none" rtlCol="0">
              <a:spAutoFit/>
            </a:bodyPr>
            <a:lstStyle/>
            <a:p>
              <a:r>
                <a:rPr kumimoji="1" lang="en-US" altLang="ja-JP" sz="2000" b="1" dirty="0"/>
                <a:t>GCGR</a:t>
              </a:r>
              <a:endParaRPr kumimoji="1" lang="ja-JP" altLang="en-US" sz="2000" b="1"/>
            </a:p>
          </p:txBody>
        </p:sp>
      </p:grpSp>
      <p:sp>
        <p:nvSpPr>
          <p:cNvPr id="21" name="楕円 31">
            <a:extLst>
              <a:ext uri="{FF2B5EF4-FFF2-40B4-BE49-F238E27FC236}">
                <a16:creationId xmlns:a16="http://schemas.microsoft.com/office/drawing/2014/main" id="{D60C4ED2-E652-CA73-265B-A5708132AAD4}"/>
              </a:ext>
            </a:extLst>
          </p:cNvPr>
          <p:cNvSpPr/>
          <p:nvPr/>
        </p:nvSpPr>
        <p:spPr>
          <a:xfrm>
            <a:off x="8953157" y="3896419"/>
            <a:ext cx="2291012" cy="2197483"/>
          </a:xfrm>
          <a:custGeom>
            <a:avLst/>
            <a:gdLst>
              <a:gd name="connsiteX0" fmla="*/ 0 w 2291012"/>
              <a:gd name="connsiteY0" fmla="*/ 1098742 h 2197483"/>
              <a:gd name="connsiteX1" fmla="*/ 1145506 w 2291012"/>
              <a:gd name="connsiteY1" fmla="*/ 0 h 2197483"/>
              <a:gd name="connsiteX2" fmla="*/ 2291012 w 2291012"/>
              <a:gd name="connsiteY2" fmla="*/ 1098742 h 2197483"/>
              <a:gd name="connsiteX3" fmla="*/ 1145506 w 2291012"/>
              <a:gd name="connsiteY3" fmla="*/ 2197484 h 2197483"/>
              <a:gd name="connsiteX4" fmla="*/ 0 w 2291012"/>
              <a:gd name="connsiteY4" fmla="*/ 1098742 h 2197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1012" h="2197483" extrusionOk="0">
                <a:moveTo>
                  <a:pt x="0" y="1098742"/>
                </a:moveTo>
                <a:cubicBezTo>
                  <a:pt x="77328" y="574944"/>
                  <a:pt x="446309" y="86290"/>
                  <a:pt x="1145506" y="0"/>
                </a:cubicBezTo>
                <a:cubicBezTo>
                  <a:pt x="1772591" y="-29635"/>
                  <a:pt x="2196731" y="487755"/>
                  <a:pt x="2291012" y="1098742"/>
                </a:cubicBezTo>
                <a:cubicBezTo>
                  <a:pt x="2305157" y="1813325"/>
                  <a:pt x="1829134" y="2203204"/>
                  <a:pt x="1145506" y="2197484"/>
                </a:cubicBezTo>
                <a:cubicBezTo>
                  <a:pt x="522702" y="2241232"/>
                  <a:pt x="56730" y="1728582"/>
                  <a:pt x="0" y="1098742"/>
                </a:cubicBezTo>
                <a:close/>
              </a:path>
            </a:pathLst>
          </a:custGeom>
          <a:noFill/>
          <a:ln w="76200">
            <a:solidFill>
              <a:schemeClr val="accent4">
                <a:lumMod val="40000"/>
                <a:lumOff val="60000"/>
              </a:schemeClr>
            </a:solidFill>
            <a:extLst>
              <a:ext uri="{C807C97D-BFC1-408E-A445-0C87EB9F89A2}">
                <ask:lineSketchStyleProps xmlns:ask="http://schemas.microsoft.com/office/drawing/2018/sketchyshapes" sd="1678478707">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加算記号 21">
            <a:extLst>
              <a:ext uri="{FF2B5EF4-FFF2-40B4-BE49-F238E27FC236}">
                <a16:creationId xmlns:a16="http://schemas.microsoft.com/office/drawing/2014/main" id="{CE508418-3596-E0B3-2389-520DC8ADD746}"/>
              </a:ext>
            </a:extLst>
          </p:cNvPr>
          <p:cNvSpPr/>
          <p:nvPr/>
        </p:nvSpPr>
        <p:spPr>
          <a:xfrm>
            <a:off x="3180493" y="4546825"/>
            <a:ext cx="914400" cy="914400"/>
          </a:xfrm>
          <a:prstGeom prst="mathPlus">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accent4">
                    <a:lumMod val="20000"/>
                    <a:lumOff val="80000"/>
                  </a:schemeClr>
                </a:solidFill>
              </a:ln>
            </a:endParaRPr>
          </a:p>
        </p:txBody>
      </p:sp>
      <p:sp>
        <p:nvSpPr>
          <p:cNvPr id="23" name="等号 22">
            <a:extLst>
              <a:ext uri="{FF2B5EF4-FFF2-40B4-BE49-F238E27FC236}">
                <a16:creationId xmlns:a16="http://schemas.microsoft.com/office/drawing/2014/main" id="{CD1FF210-47B8-7B4A-B0AF-AAE31A6E3805}"/>
              </a:ext>
            </a:extLst>
          </p:cNvPr>
          <p:cNvSpPr/>
          <p:nvPr/>
        </p:nvSpPr>
        <p:spPr>
          <a:xfrm>
            <a:off x="7381636" y="4512139"/>
            <a:ext cx="914400" cy="914400"/>
          </a:xfrm>
          <a:prstGeom prst="mathEqual">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accent4">
                    <a:lumMod val="20000"/>
                    <a:lumOff val="80000"/>
                  </a:schemeClr>
                </a:solidFill>
              </a:ln>
              <a:solidFill>
                <a:schemeClr val="tx1"/>
              </a:solidFill>
            </a:endParaRPr>
          </a:p>
        </p:txBody>
      </p:sp>
      <p:grpSp>
        <p:nvGrpSpPr>
          <p:cNvPr id="28" name="グループ化 27">
            <a:extLst>
              <a:ext uri="{FF2B5EF4-FFF2-40B4-BE49-F238E27FC236}">
                <a16:creationId xmlns:a16="http://schemas.microsoft.com/office/drawing/2014/main" id="{128E3BCB-867D-6ECC-F6FF-15F859AFD4F4}"/>
              </a:ext>
            </a:extLst>
          </p:cNvPr>
          <p:cNvGrpSpPr/>
          <p:nvPr/>
        </p:nvGrpSpPr>
        <p:grpSpPr>
          <a:xfrm>
            <a:off x="9064897" y="3946027"/>
            <a:ext cx="2303836" cy="1734767"/>
            <a:chOff x="8299094" y="3759686"/>
            <a:chExt cx="2303836" cy="1734767"/>
          </a:xfrm>
        </p:grpSpPr>
        <p:sp>
          <p:nvSpPr>
            <p:cNvPr id="24" name="テキスト ボックス 23">
              <a:extLst>
                <a:ext uri="{FF2B5EF4-FFF2-40B4-BE49-F238E27FC236}">
                  <a16:creationId xmlns:a16="http://schemas.microsoft.com/office/drawing/2014/main" id="{5C2F5596-00D6-67FA-95F8-BFD79AB8864D}"/>
                </a:ext>
              </a:extLst>
            </p:cNvPr>
            <p:cNvSpPr txBox="1"/>
            <p:nvPr/>
          </p:nvSpPr>
          <p:spPr>
            <a:xfrm>
              <a:off x="8299094" y="3759686"/>
              <a:ext cx="1723549" cy="400110"/>
            </a:xfrm>
            <a:prstGeom prst="rect">
              <a:avLst/>
            </a:prstGeom>
            <a:noFill/>
          </p:spPr>
          <p:txBody>
            <a:bodyPr wrap="none" rtlCol="0">
              <a:spAutoFit/>
            </a:bodyPr>
            <a:lstStyle/>
            <a:p>
              <a:r>
                <a:rPr kumimoji="1" lang="en-US" altLang="ja-JP" sz="2000" b="1" dirty="0"/>
                <a:t>Dual agonist</a:t>
              </a:r>
              <a:endParaRPr kumimoji="1" lang="ja-JP" altLang="en-US" sz="2000" b="1"/>
            </a:p>
          </p:txBody>
        </p:sp>
        <p:sp>
          <p:nvSpPr>
            <p:cNvPr id="25" name="テキスト ボックス 24">
              <a:extLst>
                <a:ext uri="{FF2B5EF4-FFF2-40B4-BE49-F238E27FC236}">
                  <a16:creationId xmlns:a16="http://schemas.microsoft.com/office/drawing/2014/main" id="{01C2D33C-E716-C2A7-67C4-D99FD5951517}"/>
                </a:ext>
              </a:extLst>
            </p:cNvPr>
            <p:cNvSpPr txBox="1"/>
            <p:nvPr/>
          </p:nvSpPr>
          <p:spPr>
            <a:xfrm>
              <a:off x="8299094" y="4199418"/>
              <a:ext cx="2303836" cy="1295035"/>
            </a:xfrm>
            <a:prstGeom prst="rect">
              <a:avLst/>
            </a:prstGeom>
            <a:noFill/>
          </p:spPr>
          <p:txBody>
            <a:bodyPr wrap="none" rtlCol="0">
              <a:spAutoFit/>
            </a:bodyPr>
            <a:lstStyle/>
            <a:p>
              <a:pPr>
                <a:lnSpc>
                  <a:spcPct val="150000"/>
                </a:lnSpc>
              </a:pPr>
              <a:r>
                <a:rPr lang="en-US" altLang="ja-JP" dirty="0"/>
                <a:t>⭕️ </a:t>
              </a:r>
              <a:r>
                <a:rPr lang="ja-JP" altLang="en-US"/>
                <a:t>食欲低下作用</a:t>
              </a:r>
              <a:endParaRPr kumimoji="1" lang="en-US" altLang="ja-JP" dirty="0"/>
            </a:p>
            <a:p>
              <a:pPr>
                <a:lnSpc>
                  <a:spcPct val="150000"/>
                </a:lnSpc>
              </a:pPr>
              <a:r>
                <a:rPr lang="en-US" altLang="ja-JP" dirty="0"/>
                <a:t>⭕️</a:t>
              </a:r>
              <a:r>
                <a:rPr kumimoji="1" lang="en-US" altLang="ja-JP" dirty="0"/>
                <a:t> </a:t>
              </a:r>
              <a:r>
                <a:rPr kumimoji="1" lang="ja-JP" altLang="en-US"/>
                <a:t>満腹感の誘導</a:t>
              </a:r>
              <a:endParaRPr lang="en-US" altLang="ja-JP" dirty="0"/>
            </a:p>
            <a:p>
              <a:pPr>
                <a:lnSpc>
                  <a:spcPct val="150000"/>
                </a:lnSpc>
              </a:pPr>
              <a:r>
                <a:rPr lang="en-US" altLang="ja-JP" dirty="0"/>
                <a:t>⭕️ </a:t>
              </a:r>
              <a:r>
                <a:rPr lang="ja-JP" altLang="en-US"/>
                <a:t>肝臓での脂肪分解</a:t>
              </a:r>
              <a:endParaRPr lang="en-US" altLang="ja-JP" dirty="0"/>
            </a:p>
          </p:txBody>
        </p:sp>
      </p:grpSp>
      <p:pic>
        <p:nvPicPr>
          <p:cNvPr id="19464" name="Picture 8" descr="吐き気のイラスト（男性）">
            <a:extLst>
              <a:ext uri="{FF2B5EF4-FFF2-40B4-BE49-F238E27FC236}">
                <a16:creationId xmlns:a16="http://schemas.microsoft.com/office/drawing/2014/main" id="{39649D2F-42B5-C704-62A2-6A088AD102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30" y="1676764"/>
            <a:ext cx="1264403" cy="1401001"/>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43">
            <a:extLst>
              <a:ext uri="{FF2B5EF4-FFF2-40B4-BE49-F238E27FC236}">
                <a16:creationId xmlns:a16="http://schemas.microsoft.com/office/drawing/2014/main" id="{4106522E-DEB3-694F-3713-3B8D444FC667}"/>
              </a:ext>
            </a:extLst>
          </p:cNvPr>
          <p:cNvSpPr/>
          <p:nvPr/>
        </p:nvSpPr>
        <p:spPr>
          <a:xfrm>
            <a:off x="5218308" y="2031750"/>
            <a:ext cx="694534" cy="658682"/>
          </a:xfrm>
          <a:custGeom>
            <a:avLst/>
            <a:gdLst>
              <a:gd name="connsiteX0" fmla="*/ 0 w 694534"/>
              <a:gd name="connsiteY0" fmla="*/ 164671 h 658682"/>
              <a:gd name="connsiteX1" fmla="*/ 365193 w 694534"/>
              <a:gd name="connsiteY1" fmla="*/ 164671 h 658682"/>
              <a:gd name="connsiteX2" fmla="*/ 365193 w 694534"/>
              <a:gd name="connsiteY2" fmla="*/ 0 h 658682"/>
              <a:gd name="connsiteX3" fmla="*/ 694534 w 694534"/>
              <a:gd name="connsiteY3" fmla="*/ 329341 h 658682"/>
              <a:gd name="connsiteX4" fmla="*/ 365193 w 694534"/>
              <a:gd name="connsiteY4" fmla="*/ 658682 h 658682"/>
              <a:gd name="connsiteX5" fmla="*/ 365193 w 694534"/>
              <a:gd name="connsiteY5" fmla="*/ 494012 h 658682"/>
              <a:gd name="connsiteX6" fmla="*/ 0 w 694534"/>
              <a:gd name="connsiteY6" fmla="*/ 494012 h 658682"/>
              <a:gd name="connsiteX7" fmla="*/ 0 w 694534"/>
              <a:gd name="connsiteY7" fmla="*/ 164671 h 65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4534" h="658682" fill="none" extrusionOk="0">
                <a:moveTo>
                  <a:pt x="0" y="164671"/>
                </a:moveTo>
                <a:cubicBezTo>
                  <a:pt x="73394" y="133117"/>
                  <a:pt x="223249" y="192621"/>
                  <a:pt x="365193" y="164671"/>
                </a:cubicBezTo>
                <a:cubicBezTo>
                  <a:pt x="378897" y="98493"/>
                  <a:pt x="354377" y="21744"/>
                  <a:pt x="365193" y="0"/>
                </a:cubicBezTo>
                <a:cubicBezTo>
                  <a:pt x="466162" y="98390"/>
                  <a:pt x="645755" y="281521"/>
                  <a:pt x="694534" y="329341"/>
                </a:cubicBezTo>
                <a:cubicBezTo>
                  <a:pt x="604362" y="471530"/>
                  <a:pt x="401439" y="602325"/>
                  <a:pt x="365193" y="658682"/>
                </a:cubicBezTo>
                <a:cubicBezTo>
                  <a:pt x="356899" y="590750"/>
                  <a:pt x="357015" y="524101"/>
                  <a:pt x="365193" y="494012"/>
                </a:cubicBezTo>
                <a:cubicBezTo>
                  <a:pt x="261041" y="473952"/>
                  <a:pt x="121931" y="485935"/>
                  <a:pt x="0" y="494012"/>
                </a:cubicBezTo>
                <a:cubicBezTo>
                  <a:pt x="23455" y="419022"/>
                  <a:pt x="-16863" y="287172"/>
                  <a:pt x="0" y="164671"/>
                </a:cubicBezTo>
                <a:close/>
              </a:path>
              <a:path w="694534" h="658682" stroke="0" extrusionOk="0">
                <a:moveTo>
                  <a:pt x="0" y="164671"/>
                </a:moveTo>
                <a:cubicBezTo>
                  <a:pt x="163099" y="157717"/>
                  <a:pt x="253828" y="188628"/>
                  <a:pt x="365193" y="164671"/>
                </a:cubicBezTo>
                <a:cubicBezTo>
                  <a:pt x="366976" y="115144"/>
                  <a:pt x="363495" y="67097"/>
                  <a:pt x="365193" y="0"/>
                </a:cubicBezTo>
                <a:cubicBezTo>
                  <a:pt x="461852" y="142937"/>
                  <a:pt x="603132" y="232277"/>
                  <a:pt x="694534" y="329341"/>
                </a:cubicBezTo>
                <a:cubicBezTo>
                  <a:pt x="586489" y="446681"/>
                  <a:pt x="469011" y="601637"/>
                  <a:pt x="365193" y="658682"/>
                </a:cubicBezTo>
                <a:cubicBezTo>
                  <a:pt x="372739" y="586945"/>
                  <a:pt x="362864" y="518960"/>
                  <a:pt x="365193" y="494012"/>
                </a:cubicBezTo>
                <a:cubicBezTo>
                  <a:pt x="259323" y="489368"/>
                  <a:pt x="155099" y="508595"/>
                  <a:pt x="0" y="494012"/>
                </a:cubicBezTo>
                <a:cubicBezTo>
                  <a:pt x="-29491" y="383068"/>
                  <a:pt x="-5314" y="310521"/>
                  <a:pt x="0" y="164671"/>
                </a:cubicBezTo>
                <a:close/>
              </a:path>
            </a:pathLst>
          </a:custGeom>
          <a:solidFill>
            <a:schemeClr val="accent4"/>
          </a:solidFill>
          <a:ln>
            <a:solidFill>
              <a:schemeClr val="accent4"/>
            </a:solidFill>
            <a:extLst>
              <a:ext uri="{C807C97D-BFC1-408E-A445-0C87EB9F89A2}">
                <ask:lineSketchStyleProps xmlns:ask="http://schemas.microsoft.com/office/drawing/2018/sketchyshapes" sd="3864781296">
                  <a:prstGeom prst="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F825AD17-DA1D-F542-DCBF-936ED0579A7B}"/>
              </a:ext>
            </a:extLst>
          </p:cNvPr>
          <p:cNvSpPr txBox="1"/>
          <p:nvPr/>
        </p:nvSpPr>
        <p:spPr>
          <a:xfrm>
            <a:off x="7355633" y="5798921"/>
            <a:ext cx="4280339" cy="338554"/>
          </a:xfrm>
          <a:prstGeom prst="rect">
            <a:avLst/>
          </a:prstGeom>
          <a:noFill/>
        </p:spPr>
        <p:txBody>
          <a:bodyPr wrap="none" rtlCol="0">
            <a:spAutoFit/>
          </a:bodyPr>
          <a:lstStyle/>
          <a:p>
            <a:r>
              <a:rPr kumimoji="1" lang="en-US" altLang="ja-JP" sz="1600" dirty="0"/>
              <a:t>[ Renata </a:t>
            </a:r>
            <a:r>
              <a:rPr kumimoji="1" lang="en-US" altLang="ja-JP" sz="1600" dirty="0" err="1"/>
              <a:t>Spezami</a:t>
            </a:r>
            <a:r>
              <a:rPr kumimoji="1" lang="en-US" altLang="ja-JP" sz="1600" dirty="0"/>
              <a:t> </a:t>
            </a:r>
            <a:r>
              <a:rPr kumimoji="1" lang="en-US" altLang="ja-JP" sz="1600" i="1" dirty="0"/>
              <a:t>et al., </a:t>
            </a:r>
            <a:r>
              <a:rPr kumimoji="1" lang="en-US" altLang="ja-JP" sz="1600" dirty="0"/>
              <a:t>Life Sciences, 2022]</a:t>
            </a:r>
            <a:endParaRPr kumimoji="1" lang="ja-JP" altLang="en-US" sz="1600"/>
          </a:p>
        </p:txBody>
      </p:sp>
    </p:spTree>
    <p:extLst>
      <p:ext uri="{BB962C8B-B14F-4D97-AF65-F5344CB8AC3E}">
        <p14:creationId xmlns:p14="http://schemas.microsoft.com/office/powerpoint/2010/main" val="2417716682"/>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E16C55-369C-4304-9852-55ED13ACD070}"/>
              </a:ext>
            </a:extLst>
          </p:cNvPr>
          <p:cNvSpPr>
            <a:spLocks noGrp="1"/>
          </p:cNvSpPr>
          <p:nvPr>
            <p:ph type="title"/>
          </p:nvPr>
        </p:nvSpPr>
        <p:spPr>
          <a:xfrm>
            <a:off x="558799" y="1015999"/>
            <a:ext cx="11357897" cy="938159"/>
          </a:xfrm>
        </p:spPr>
        <p:txBody>
          <a:bodyPr/>
          <a:lstStyle/>
          <a:p>
            <a:r>
              <a:rPr lang="ja-JP" altLang="en-US" dirty="0"/>
              <a:t>順序関係がある場合は並列よりこちらが良い</a:t>
            </a:r>
            <a:endParaRPr kumimoji="1" lang="ja-JP" altLang="en-US" dirty="0"/>
          </a:p>
        </p:txBody>
      </p:sp>
      <p:sp>
        <p:nvSpPr>
          <p:cNvPr id="4" name="テキスト プレースホルダー 3">
            <a:extLst>
              <a:ext uri="{FF2B5EF4-FFF2-40B4-BE49-F238E27FC236}">
                <a16:creationId xmlns:a16="http://schemas.microsoft.com/office/drawing/2014/main" id="{2B61A5A0-94BF-4998-8B9C-2A7D26AFF253}"/>
              </a:ext>
            </a:extLst>
          </p:cNvPr>
          <p:cNvSpPr>
            <a:spLocks noGrp="1"/>
          </p:cNvSpPr>
          <p:nvPr>
            <p:ph type="body" sz="quarter" idx="11"/>
          </p:nvPr>
        </p:nvSpPr>
        <p:spPr/>
        <p:txBody>
          <a:bodyPr>
            <a:normAutofit lnSpcReduction="10000"/>
          </a:bodyPr>
          <a:lstStyle/>
          <a:p>
            <a:r>
              <a:rPr lang="ja-JP" altLang="en-US" dirty="0"/>
              <a:t>３</a:t>
            </a:r>
            <a:r>
              <a:rPr kumimoji="1" lang="ja-JP" altLang="en-US" dirty="0"/>
              <a:t>カードのレイアウトテンプレートのアレンジ</a:t>
            </a:r>
          </a:p>
        </p:txBody>
      </p:sp>
      <p:sp>
        <p:nvSpPr>
          <p:cNvPr id="5" name="正方形/長方形 4">
            <a:extLst>
              <a:ext uri="{FF2B5EF4-FFF2-40B4-BE49-F238E27FC236}">
                <a16:creationId xmlns:a16="http://schemas.microsoft.com/office/drawing/2014/main" id="{39C0D132-2F4B-4006-8549-232F72C8420E}"/>
              </a:ext>
            </a:extLst>
          </p:cNvPr>
          <p:cNvSpPr/>
          <p:nvPr/>
        </p:nvSpPr>
        <p:spPr>
          <a:xfrm>
            <a:off x="471270" y="1994510"/>
            <a:ext cx="4333735" cy="3452668"/>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6B3703F-3442-4C13-A424-26EDC78FA83C}"/>
              </a:ext>
            </a:extLst>
          </p:cNvPr>
          <p:cNvSpPr/>
          <p:nvPr/>
        </p:nvSpPr>
        <p:spPr>
          <a:xfrm>
            <a:off x="3975496" y="2474477"/>
            <a:ext cx="4333735" cy="3461104"/>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2938DBA-3C61-44F9-B40C-5EE6E7382AD8}"/>
              </a:ext>
            </a:extLst>
          </p:cNvPr>
          <p:cNvSpPr/>
          <p:nvPr/>
        </p:nvSpPr>
        <p:spPr>
          <a:xfrm>
            <a:off x="7479722" y="2962880"/>
            <a:ext cx="4333735" cy="3461104"/>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8841067-3C56-4306-BDEF-96AAF2CDC245}"/>
              </a:ext>
            </a:extLst>
          </p:cNvPr>
          <p:cNvSpPr txBox="1"/>
          <p:nvPr/>
        </p:nvSpPr>
        <p:spPr>
          <a:xfrm>
            <a:off x="531259" y="2006597"/>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①</a:t>
            </a:r>
          </a:p>
        </p:txBody>
      </p:sp>
      <p:sp>
        <p:nvSpPr>
          <p:cNvPr id="9" name="テキスト ボックス 8">
            <a:extLst>
              <a:ext uri="{FF2B5EF4-FFF2-40B4-BE49-F238E27FC236}">
                <a16:creationId xmlns:a16="http://schemas.microsoft.com/office/drawing/2014/main" id="{36301C33-873B-474E-BF88-9FB516462188}"/>
              </a:ext>
            </a:extLst>
          </p:cNvPr>
          <p:cNvSpPr txBox="1"/>
          <p:nvPr/>
        </p:nvSpPr>
        <p:spPr>
          <a:xfrm>
            <a:off x="4018889" y="2490401"/>
            <a:ext cx="954107" cy="369332"/>
          </a:xfrm>
          <a:prstGeom prst="rect">
            <a:avLst/>
          </a:prstGeom>
          <a:noFill/>
        </p:spPr>
        <p:txBody>
          <a:bodyPr wrap="none" rtlCol="0">
            <a:spAutoFit/>
          </a:bodyPr>
          <a:lstStyle/>
          <a:p>
            <a:r>
              <a:rPr kumimoji="1"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②</a:t>
            </a:r>
          </a:p>
        </p:txBody>
      </p:sp>
      <p:sp>
        <p:nvSpPr>
          <p:cNvPr id="10" name="テキスト ボックス 9">
            <a:extLst>
              <a:ext uri="{FF2B5EF4-FFF2-40B4-BE49-F238E27FC236}">
                <a16:creationId xmlns:a16="http://schemas.microsoft.com/office/drawing/2014/main" id="{5D7ED84C-8E42-4B3F-9C8D-98BF1B9561CF}"/>
              </a:ext>
            </a:extLst>
          </p:cNvPr>
          <p:cNvSpPr txBox="1"/>
          <p:nvPr/>
        </p:nvSpPr>
        <p:spPr>
          <a:xfrm>
            <a:off x="479700" y="2280372"/>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
        <p:nvSpPr>
          <p:cNvPr id="11" name="テキスト ボックス 10">
            <a:extLst>
              <a:ext uri="{FF2B5EF4-FFF2-40B4-BE49-F238E27FC236}">
                <a16:creationId xmlns:a16="http://schemas.microsoft.com/office/drawing/2014/main" id="{621D5999-FC9D-4598-9163-72444CBA8BFD}"/>
              </a:ext>
            </a:extLst>
          </p:cNvPr>
          <p:cNvSpPr txBox="1"/>
          <p:nvPr/>
        </p:nvSpPr>
        <p:spPr>
          <a:xfrm>
            <a:off x="3993897" y="2767069"/>
            <a:ext cx="2698175" cy="523220"/>
          </a:xfrm>
          <a:prstGeom prst="rect">
            <a:avLst/>
          </a:prstGeom>
          <a:noFill/>
        </p:spPr>
        <p:txBody>
          <a:bodyPr wrap="none" rtlCol="0">
            <a:spAutoFit/>
          </a:bodyPr>
          <a:lstStyle/>
          <a:p>
            <a:r>
              <a:rPr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endParaRPr kumimoji="1" lang="ja-JP" altLang="en-US" sz="2800" b="1" dirty="0">
              <a:solidFill>
                <a:schemeClr val="accent4"/>
              </a:solidFill>
              <a:latin typeface="游ゴシック" panose="020B0400000000000000" pitchFamily="50" charset="-128"/>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C150C880-B64C-462F-9C59-C613006463BF}"/>
              </a:ext>
            </a:extLst>
          </p:cNvPr>
          <p:cNvSpPr txBox="1"/>
          <p:nvPr/>
        </p:nvSpPr>
        <p:spPr>
          <a:xfrm>
            <a:off x="7550470" y="2972074"/>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③</a:t>
            </a:r>
          </a:p>
        </p:txBody>
      </p:sp>
      <p:sp>
        <p:nvSpPr>
          <p:cNvPr id="13" name="テキスト ボックス 12">
            <a:extLst>
              <a:ext uri="{FF2B5EF4-FFF2-40B4-BE49-F238E27FC236}">
                <a16:creationId xmlns:a16="http://schemas.microsoft.com/office/drawing/2014/main" id="{65A50A97-71BB-427E-9EEF-4F8464471794}"/>
              </a:ext>
            </a:extLst>
          </p:cNvPr>
          <p:cNvSpPr txBox="1"/>
          <p:nvPr/>
        </p:nvSpPr>
        <p:spPr>
          <a:xfrm>
            <a:off x="7495981" y="3248742"/>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grpSp>
        <p:nvGrpSpPr>
          <p:cNvPr id="14" name="グループ化 13">
            <a:extLst>
              <a:ext uri="{FF2B5EF4-FFF2-40B4-BE49-F238E27FC236}">
                <a16:creationId xmlns:a16="http://schemas.microsoft.com/office/drawing/2014/main" id="{17F509DC-624C-49A3-87E6-BBEE33EDEF3D}"/>
              </a:ext>
            </a:extLst>
          </p:cNvPr>
          <p:cNvGrpSpPr/>
          <p:nvPr/>
        </p:nvGrpSpPr>
        <p:grpSpPr>
          <a:xfrm rot="19356426" flipV="1">
            <a:off x="4678821" y="1901851"/>
            <a:ext cx="638334" cy="948153"/>
            <a:chOff x="2664127" y="3374455"/>
            <a:chExt cx="1201975" cy="1567649"/>
          </a:xfrm>
        </p:grpSpPr>
        <p:sp>
          <p:nvSpPr>
            <p:cNvPr id="15" name="二等辺三角形 14">
              <a:extLst>
                <a:ext uri="{FF2B5EF4-FFF2-40B4-BE49-F238E27FC236}">
                  <a16:creationId xmlns:a16="http://schemas.microsoft.com/office/drawing/2014/main" id="{9EEC710F-D694-4533-BCFA-E134D0A97020}"/>
                </a:ext>
              </a:extLst>
            </p:cNvPr>
            <p:cNvSpPr/>
            <p:nvPr/>
          </p:nvSpPr>
          <p:spPr>
            <a:xfrm rot="21516842">
              <a:off x="3025444" y="3374455"/>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フリーフォーム: 図形 15">
              <a:extLst>
                <a:ext uri="{FF2B5EF4-FFF2-40B4-BE49-F238E27FC236}">
                  <a16:creationId xmlns:a16="http://schemas.microsoft.com/office/drawing/2014/main" id="{15C81248-34D7-4734-9365-7AF9C9D6CE42}"/>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 name="グループ化 16">
            <a:extLst>
              <a:ext uri="{FF2B5EF4-FFF2-40B4-BE49-F238E27FC236}">
                <a16:creationId xmlns:a16="http://schemas.microsoft.com/office/drawing/2014/main" id="{62916356-7E2D-4DCC-AB30-31745E58C8A8}"/>
              </a:ext>
            </a:extLst>
          </p:cNvPr>
          <p:cNvGrpSpPr/>
          <p:nvPr/>
        </p:nvGrpSpPr>
        <p:grpSpPr>
          <a:xfrm rot="19356426" flipV="1">
            <a:off x="8176087" y="2353531"/>
            <a:ext cx="638334" cy="948153"/>
            <a:chOff x="2664127" y="3374455"/>
            <a:chExt cx="1201975" cy="1567649"/>
          </a:xfrm>
        </p:grpSpPr>
        <p:sp>
          <p:nvSpPr>
            <p:cNvPr id="18" name="二等辺三角形 17">
              <a:extLst>
                <a:ext uri="{FF2B5EF4-FFF2-40B4-BE49-F238E27FC236}">
                  <a16:creationId xmlns:a16="http://schemas.microsoft.com/office/drawing/2014/main" id="{C87AD141-B943-4BC4-BD07-C571A6486C27}"/>
                </a:ext>
              </a:extLst>
            </p:cNvPr>
            <p:cNvSpPr/>
            <p:nvPr/>
          </p:nvSpPr>
          <p:spPr>
            <a:xfrm rot="21516842">
              <a:off x="3025444" y="3374455"/>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フリーフォーム: 図形 18">
              <a:extLst>
                <a:ext uri="{FF2B5EF4-FFF2-40B4-BE49-F238E27FC236}">
                  <a16:creationId xmlns:a16="http://schemas.microsoft.com/office/drawing/2014/main" id="{7964E781-5C13-4DB8-8006-A03F32235976}"/>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3435325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E16C55-369C-4304-9852-55ED13ACD070}"/>
              </a:ext>
            </a:extLst>
          </p:cNvPr>
          <p:cNvSpPr>
            <a:spLocks noGrp="1"/>
          </p:cNvSpPr>
          <p:nvPr>
            <p:ph type="title"/>
          </p:nvPr>
        </p:nvSpPr>
        <p:spPr>
          <a:xfrm>
            <a:off x="558799" y="1015999"/>
            <a:ext cx="11357897" cy="938159"/>
          </a:xfrm>
        </p:spPr>
        <p:txBody>
          <a:bodyPr/>
          <a:lstStyle/>
          <a:p>
            <a:r>
              <a:rPr lang="ja-JP" altLang="en-US" dirty="0"/>
              <a:t>カードの間隔やアスペクト比は適宜調整</a:t>
            </a:r>
            <a:endParaRPr kumimoji="1" lang="ja-JP" altLang="en-US" dirty="0"/>
          </a:p>
        </p:txBody>
      </p:sp>
      <p:sp>
        <p:nvSpPr>
          <p:cNvPr id="4" name="テキスト プレースホルダー 3">
            <a:extLst>
              <a:ext uri="{FF2B5EF4-FFF2-40B4-BE49-F238E27FC236}">
                <a16:creationId xmlns:a16="http://schemas.microsoft.com/office/drawing/2014/main" id="{2B61A5A0-94BF-4998-8B9C-2A7D26AFF253}"/>
              </a:ext>
            </a:extLst>
          </p:cNvPr>
          <p:cNvSpPr>
            <a:spLocks noGrp="1"/>
          </p:cNvSpPr>
          <p:nvPr>
            <p:ph type="body" sz="quarter" idx="11"/>
          </p:nvPr>
        </p:nvSpPr>
        <p:spPr/>
        <p:txBody>
          <a:bodyPr>
            <a:normAutofit lnSpcReduction="10000"/>
          </a:bodyPr>
          <a:lstStyle/>
          <a:p>
            <a:r>
              <a:rPr kumimoji="1" lang="ja-JP" altLang="en-US" dirty="0"/>
              <a:t>４カードのレイアウトテンプレート</a:t>
            </a:r>
          </a:p>
        </p:txBody>
      </p:sp>
      <p:sp>
        <p:nvSpPr>
          <p:cNvPr id="5" name="正方形/長方形 4">
            <a:extLst>
              <a:ext uri="{FF2B5EF4-FFF2-40B4-BE49-F238E27FC236}">
                <a16:creationId xmlns:a16="http://schemas.microsoft.com/office/drawing/2014/main" id="{39C0D132-2F4B-4006-8549-232F72C8420E}"/>
              </a:ext>
            </a:extLst>
          </p:cNvPr>
          <p:cNvSpPr/>
          <p:nvPr/>
        </p:nvSpPr>
        <p:spPr>
          <a:xfrm>
            <a:off x="640876" y="1994510"/>
            <a:ext cx="5341676" cy="2194032"/>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8841067-3C56-4306-BDEF-96AAF2CDC245}"/>
              </a:ext>
            </a:extLst>
          </p:cNvPr>
          <p:cNvSpPr txBox="1"/>
          <p:nvPr/>
        </p:nvSpPr>
        <p:spPr>
          <a:xfrm>
            <a:off x="700865" y="2006597"/>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①</a:t>
            </a:r>
          </a:p>
        </p:txBody>
      </p:sp>
      <p:sp>
        <p:nvSpPr>
          <p:cNvPr id="10" name="テキスト ボックス 9">
            <a:extLst>
              <a:ext uri="{FF2B5EF4-FFF2-40B4-BE49-F238E27FC236}">
                <a16:creationId xmlns:a16="http://schemas.microsoft.com/office/drawing/2014/main" id="{5D7ED84C-8E42-4B3F-9C8D-98BF1B9561CF}"/>
              </a:ext>
            </a:extLst>
          </p:cNvPr>
          <p:cNvSpPr txBox="1"/>
          <p:nvPr/>
        </p:nvSpPr>
        <p:spPr>
          <a:xfrm>
            <a:off x="649306" y="2280372"/>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
        <p:nvSpPr>
          <p:cNvPr id="14" name="正方形/長方形 13">
            <a:extLst>
              <a:ext uri="{FF2B5EF4-FFF2-40B4-BE49-F238E27FC236}">
                <a16:creationId xmlns:a16="http://schemas.microsoft.com/office/drawing/2014/main" id="{5232DDF0-95D5-460E-AA94-DC8D8DD0F064}"/>
              </a:ext>
            </a:extLst>
          </p:cNvPr>
          <p:cNvSpPr/>
          <p:nvPr/>
        </p:nvSpPr>
        <p:spPr>
          <a:xfrm>
            <a:off x="640876" y="4391123"/>
            <a:ext cx="5341676" cy="2194032"/>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202D58C-18EE-4E67-9AEF-1DB098633F06}"/>
              </a:ext>
            </a:extLst>
          </p:cNvPr>
          <p:cNvSpPr txBox="1"/>
          <p:nvPr/>
        </p:nvSpPr>
        <p:spPr>
          <a:xfrm>
            <a:off x="700865" y="4403210"/>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lang="ja-JP" altLang="en-US" b="1" dirty="0">
                <a:solidFill>
                  <a:schemeClr val="tx2"/>
                </a:solidFill>
                <a:latin typeface="游ゴシック" panose="020B0400000000000000" pitchFamily="50" charset="-128"/>
                <a:ea typeface="游ゴシック" panose="020B0400000000000000" pitchFamily="50" charset="-128"/>
              </a:rPr>
              <a:t>②</a:t>
            </a:r>
            <a:endParaRPr kumimoji="1" lang="ja-JP" altLang="en-US" b="1" dirty="0">
              <a:solidFill>
                <a:schemeClr val="tx2"/>
              </a:solidFill>
              <a:latin typeface="游ゴシック" panose="020B0400000000000000" pitchFamily="50" charset="-128"/>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543829EA-747F-4BA0-8F66-AFA3FDC010E5}"/>
              </a:ext>
            </a:extLst>
          </p:cNvPr>
          <p:cNvSpPr txBox="1"/>
          <p:nvPr/>
        </p:nvSpPr>
        <p:spPr>
          <a:xfrm>
            <a:off x="649306" y="4676985"/>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
        <p:nvSpPr>
          <p:cNvPr id="17" name="正方形/長方形 16">
            <a:extLst>
              <a:ext uri="{FF2B5EF4-FFF2-40B4-BE49-F238E27FC236}">
                <a16:creationId xmlns:a16="http://schemas.microsoft.com/office/drawing/2014/main" id="{9F1A11E8-9C9F-4A77-8B31-57D3139B4012}"/>
              </a:ext>
            </a:extLst>
          </p:cNvPr>
          <p:cNvSpPr/>
          <p:nvPr/>
        </p:nvSpPr>
        <p:spPr>
          <a:xfrm>
            <a:off x="6201018" y="1994510"/>
            <a:ext cx="5341676" cy="2194032"/>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05F87C2-6D93-4EA3-9EEA-55D3CDA272FA}"/>
              </a:ext>
            </a:extLst>
          </p:cNvPr>
          <p:cNvSpPr txBox="1"/>
          <p:nvPr/>
        </p:nvSpPr>
        <p:spPr>
          <a:xfrm>
            <a:off x="6261007" y="2006597"/>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③</a:t>
            </a:r>
          </a:p>
        </p:txBody>
      </p:sp>
      <p:sp>
        <p:nvSpPr>
          <p:cNvPr id="19" name="テキスト ボックス 18">
            <a:extLst>
              <a:ext uri="{FF2B5EF4-FFF2-40B4-BE49-F238E27FC236}">
                <a16:creationId xmlns:a16="http://schemas.microsoft.com/office/drawing/2014/main" id="{DC663FC7-C1AA-4982-A767-1FF58FE96905}"/>
              </a:ext>
            </a:extLst>
          </p:cNvPr>
          <p:cNvSpPr txBox="1"/>
          <p:nvPr/>
        </p:nvSpPr>
        <p:spPr>
          <a:xfrm>
            <a:off x="6209448" y="2280372"/>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
        <p:nvSpPr>
          <p:cNvPr id="20" name="正方形/長方形 19">
            <a:extLst>
              <a:ext uri="{FF2B5EF4-FFF2-40B4-BE49-F238E27FC236}">
                <a16:creationId xmlns:a16="http://schemas.microsoft.com/office/drawing/2014/main" id="{4ACBC013-96B2-409F-A562-B589C1D0B1BD}"/>
              </a:ext>
            </a:extLst>
          </p:cNvPr>
          <p:cNvSpPr/>
          <p:nvPr/>
        </p:nvSpPr>
        <p:spPr>
          <a:xfrm>
            <a:off x="6201018" y="4391123"/>
            <a:ext cx="5341676" cy="2194032"/>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3373E90-C939-46D0-994B-AB3E8CD503F8}"/>
              </a:ext>
            </a:extLst>
          </p:cNvPr>
          <p:cNvSpPr txBox="1"/>
          <p:nvPr/>
        </p:nvSpPr>
        <p:spPr>
          <a:xfrm>
            <a:off x="6261007" y="4403210"/>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④</a:t>
            </a:r>
          </a:p>
        </p:txBody>
      </p:sp>
      <p:sp>
        <p:nvSpPr>
          <p:cNvPr id="22" name="テキスト ボックス 21">
            <a:extLst>
              <a:ext uri="{FF2B5EF4-FFF2-40B4-BE49-F238E27FC236}">
                <a16:creationId xmlns:a16="http://schemas.microsoft.com/office/drawing/2014/main" id="{0D3CB004-3604-4BD1-BEAE-D199DD31A9E0}"/>
              </a:ext>
            </a:extLst>
          </p:cNvPr>
          <p:cNvSpPr txBox="1"/>
          <p:nvPr/>
        </p:nvSpPr>
        <p:spPr>
          <a:xfrm>
            <a:off x="6209448" y="4676985"/>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Tree>
    <p:extLst>
      <p:ext uri="{BB962C8B-B14F-4D97-AF65-F5344CB8AC3E}">
        <p14:creationId xmlns:p14="http://schemas.microsoft.com/office/powerpoint/2010/main" val="3838289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9F1A11E8-9C9F-4A77-8B31-57D3139B4012}"/>
              </a:ext>
            </a:extLst>
          </p:cNvPr>
          <p:cNvSpPr/>
          <p:nvPr/>
        </p:nvSpPr>
        <p:spPr>
          <a:xfrm>
            <a:off x="6201018" y="1994510"/>
            <a:ext cx="5341676" cy="2194032"/>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ACBC013-96B2-409F-A562-B589C1D0B1BD}"/>
              </a:ext>
            </a:extLst>
          </p:cNvPr>
          <p:cNvSpPr/>
          <p:nvPr/>
        </p:nvSpPr>
        <p:spPr>
          <a:xfrm>
            <a:off x="6201018" y="4391123"/>
            <a:ext cx="5341676" cy="2194032"/>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2DDF0-95D5-460E-AA94-DC8D8DD0F064}"/>
              </a:ext>
            </a:extLst>
          </p:cNvPr>
          <p:cNvSpPr/>
          <p:nvPr/>
        </p:nvSpPr>
        <p:spPr>
          <a:xfrm>
            <a:off x="640876" y="4391123"/>
            <a:ext cx="5341676" cy="2194032"/>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39C0D132-2F4B-4006-8549-232F72C8420E}"/>
              </a:ext>
            </a:extLst>
          </p:cNvPr>
          <p:cNvSpPr/>
          <p:nvPr/>
        </p:nvSpPr>
        <p:spPr>
          <a:xfrm>
            <a:off x="640876" y="1994510"/>
            <a:ext cx="5341676" cy="2194032"/>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DE16C55-369C-4304-9852-55ED13ACD070}"/>
              </a:ext>
            </a:extLst>
          </p:cNvPr>
          <p:cNvSpPr>
            <a:spLocks noGrp="1"/>
          </p:cNvSpPr>
          <p:nvPr>
            <p:ph type="title"/>
          </p:nvPr>
        </p:nvSpPr>
        <p:spPr>
          <a:xfrm>
            <a:off x="558799" y="1015999"/>
            <a:ext cx="11357897" cy="938159"/>
          </a:xfrm>
        </p:spPr>
        <p:txBody>
          <a:bodyPr/>
          <a:lstStyle/>
          <a:p>
            <a:r>
              <a:rPr lang="ja-JP" altLang="en-US" dirty="0"/>
              <a:t>循環がある場合はこんな感じが良い</a:t>
            </a:r>
            <a:endParaRPr kumimoji="1" lang="ja-JP" altLang="en-US" dirty="0"/>
          </a:p>
        </p:txBody>
      </p:sp>
      <p:sp>
        <p:nvSpPr>
          <p:cNvPr id="4" name="テキスト プレースホルダー 3">
            <a:extLst>
              <a:ext uri="{FF2B5EF4-FFF2-40B4-BE49-F238E27FC236}">
                <a16:creationId xmlns:a16="http://schemas.microsoft.com/office/drawing/2014/main" id="{2B61A5A0-94BF-4998-8B9C-2A7D26AFF253}"/>
              </a:ext>
            </a:extLst>
          </p:cNvPr>
          <p:cNvSpPr>
            <a:spLocks noGrp="1"/>
          </p:cNvSpPr>
          <p:nvPr>
            <p:ph type="body" sz="quarter" idx="11"/>
          </p:nvPr>
        </p:nvSpPr>
        <p:spPr/>
        <p:txBody>
          <a:bodyPr>
            <a:normAutofit lnSpcReduction="10000"/>
          </a:bodyPr>
          <a:lstStyle/>
          <a:p>
            <a:r>
              <a:rPr kumimoji="1" lang="ja-JP" altLang="en-US" dirty="0"/>
              <a:t>４カードのレイアウトテンプレートのアレンジ</a:t>
            </a:r>
          </a:p>
        </p:txBody>
      </p:sp>
      <p:sp>
        <p:nvSpPr>
          <p:cNvPr id="8" name="テキスト ボックス 7">
            <a:extLst>
              <a:ext uri="{FF2B5EF4-FFF2-40B4-BE49-F238E27FC236}">
                <a16:creationId xmlns:a16="http://schemas.microsoft.com/office/drawing/2014/main" id="{A8841067-3C56-4306-BDEF-96AAF2CDC245}"/>
              </a:ext>
            </a:extLst>
          </p:cNvPr>
          <p:cNvSpPr txBox="1"/>
          <p:nvPr/>
        </p:nvSpPr>
        <p:spPr>
          <a:xfrm>
            <a:off x="700865" y="2006597"/>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①</a:t>
            </a:r>
          </a:p>
        </p:txBody>
      </p:sp>
      <p:sp>
        <p:nvSpPr>
          <p:cNvPr id="10" name="テキスト ボックス 9">
            <a:extLst>
              <a:ext uri="{FF2B5EF4-FFF2-40B4-BE49-F238E27FC236}">
                <a16:creationId xmlns:a16="http://schemas.microsoft.com/office/drawing/2014/main" id="{5D7ED84C-8E42-4B3F-9C8D-98BF1B9561CF}"/>
              </a:ext>
            </a:extLst>
          </p:cNvPr>
          <p:cNvSpPr txBox="1"/>
          <p:nvPr/>
        </p:nvSpPr>
        <p:spPr>
          <a:xfrm>
            <a:off x="649306" y="2280372"/>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
        <p:nvSpPr>
          <p:cNvPr id="15" name="テキスト ボックス 14">
            <a:extLst>
              <a:ext uri="{FF2B5EF4-FFF2-40B4-BE49-F238E27FC236}">
                <a16:creationId xmlns:a16="http://schemas.microsoft.com/office/drawing/2014/main" id="{C202D58C-18EE-4E67-9AEF-1DB098633F06}"/>
              </a:ext>
            </a:extLst>
          </p:cNvPr>
          <p:cNvSpPr txBox="1"/>
          <p:nvPr/>
        </p:nvSpPr>
        <p:spPr>
          <a:xfrm>
            <a:off x="700865" y="4403210"/>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lang="ja-JP" altLang="en-US" b="1" dirty="0">
                <a:solidFill>
                  <a:schemeClr val="tx2"/>
                </a:solidFill>
                <a:latin typeface="游ゴシック" panose="020B0400000000000000" pitchFamily="50" charset="-128"/>
                <a:ea typeface="游ゴシック" panose="020B0400000000000000" pitchFamily="50" charset="-128"/>
              </a:rPr>
              <a:t>②</a:t>
            </a:r>
            <a:endParaRPr kumimoji="1" lang="ja-JP" altLang="en-US" b="1" dirty="0">
              <a:solidFill>
                <a:schemeClr val="tx2"/>
              </a:solidFill>
              <a:latin typeface="游ゴシック" panose="020B0400000000000000" pitchFamily="50" charset="-128"/>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543829EA-747F-4BA0-8F66-AFA3FDC010E5}"/>
              </a:ext>
            </a:extLst>
          </p:cNvPr>
          <p:cNvSpPr txBox="1"/>
          <p:nvPr/>
        </p:nvSpPr>
        <p:spPr>
          <a:xfrm>
            <a:off x="649306" y="4676985"/>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
        <p:nvSpPr>
          <p:cNvPr id="18" name="テキスト ボックス 17">
            <a:extLst>
              <a:ext uri="{FF2B5EF4-FFF2-40B4-BE49-F238E27FC236}">
                <a16:creationId xmlns:a16="http://schemas.microsoft.com/office/drawing/2014/main" id="{305F87C2-6D93-4EA3-9EEA-55D3CDA272FA}"/>
              </a:ext>
            </a:extLst>
          </p:cNvPr>
          <p:cNvSpPr txBox="1"/>
          <p:nvPr/>
        </p:nvSpPr>
        <p:spPr>
          <a:xfrm>
            <a:off x="6261007" y="2006597"/>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③</a:t>
            </a:r>
          </a:p>
        </p:txBody>
      </p:sp>
      <p:sp>
        <p:nvSpPr>
          <p:cNvPr id="19" name="テキスト ボックス 18">
            <a:extLst>
              <a:ext uri="{FF2B5EF4-FFF2-40B4-BE49-F238E27FC236}">
                <a16:creationId xmlns:a16="http://schemas.microsoft.com/office/drawing/2014/main" id="{DC663FC7-C1AA-4982-A767-1FF58FE96905}"/>
              </a:ext>
            </a:extLst>
          </p:cNvPr>
          <p:cNvSpPr txBox="1"/>
          <p:nvPr/>
        </p:nvSpPr>
        <p:spPr>
          <a:xfrm>
            <a:off x="6209448" y="2280372"/>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sp>
        <p:nvSpPr>
          <p:cNvPr id="21" name="テキスト ボックス 20">
            <a:extLst>
              <a:ext uri="{FF2B5EF4-FFF2-40B4-BE49-F238E27FC236}">
                <a16:creationId xmlns:a16="http://schemas.microsoft.com/office/drawing/2014/main" id="{E3373E90-C939-46D0-994B-AB3E8CD503F8}"/>
              </a:ext>
            </a:extLst>
          </p:cNvPr>
          <p:cNvSpPr txBox="1"/>
          <p:nvPr/>
        </p:nvSpPr>
        <p:spPr>
          <a:xfrm>
            <a:off x="6261007" y="4403210"/>
            <a:ext cx="954107" cy="369332"/>
          </a:xfrm>
          <a:prstGeom prst="rect">
            <a:avLst/>
          </a:prstGeom>
          <a:noFill/>
        </p:spPr>
        <p:txBody>
          <a:bodyPr wrap="none" rtlCol="0">
            <a:spAutoFit/>
          </a:bodyPr>
          <a:lstStyle/>
          <a:p>
            <a:r>
              <a:rPr lang="ja-JP" altLang="en-US" sz="1400" b="1" dirty="0">
                <a:solidFill>
                  <a:schemeClr val="tx2"/>
                </a:solidFill>
                <a:latin typeface="游ゴシック" panose="020B0400000000000000" pitchFamily="50" charset="-128"/>
                <a:ea typeface="游ゴシック" panose="020B0400000000000000" pitchFamily="50" charset="-128"/>
              </a:rPr>
              <a:t>カード</a:t>
            </a:r>
            <a:r>
              <a:rPr kumimoji="1" lang="ja-JP" altLang="en-US" b="1" dirty="0">
                <a:solidFill>
                  <a:schemeClr val="tx2"/>
                </a:solidFill>
                <a:latin typeface="游ゴシック" panose="020B0400000000000000" pitchFamily="50" charset="-128"/>
                <a:ea typeface="游ゴシック" panose="020B0400000000000000" pitchFamily="50" charset="-128"/>
              </a:rPr>
              <a:t>④</a:t>
            </a:r>
          </a:p>
        </p:txBody>
      </p:sp>
      <p:sp>
        <p:nvSpPr>
          <p:cNvPr id="22" name="テキスト ボックス 21">
            <a:extLst>
              <a:ext uri="{FF2B5EF4-FFF2-40B4-BE49-F238E27FC236}">
                <a16:creationId xmlns:a16="http://schemas.microsoft.com/office/drawing/2014/main" id="{0D3CB004-3604-4BD1-BEAE-D199DD31A9E0}"/>
              </a:ext>
            </a:extLst>
          </p:cNvPr>
          <p:cNvSpPr txBox="1"/>
          <p:nvPr/>
        </p:nvSpPr>
        <p:spPr>
          <a:xfrm>
            <a:off x="6209448" y="4676985"/>
            <a:ext cx="2698175" cy="523220"/>
          </a:xfrm>
          <a:prstGeom prst="rect">
            <a:avLst/>
          </a:prstGeom>
          <a:noFill/>
        </p:spPr>
        <p:txBody>
          <a:bodyPr wrap="none" rtlCol="0">
            <a:spAutoFit/>
          </a:bodyPr>
          <a:lstStyle/>
          <a:p>
            <a:r>
              <a:rPr kumimoji="1" lang="ja-JP" altLang="en-US" sz="2800" b="1" dirty="0">
                <a:solidFill>
                  <a:schemeClr val="accent4"/>
                </a:solidFill>
                <a:latin typeface="游ゴシック" panose="020B0400000000000000" pitchFamily="50" charset="-128"/>
                <a:ea typeface="游ゴシック" panose="020B0400000000000000" pitchFamily="50" charset="-128"/>
              </a:rPr>
              <a:t>カードの見出し</a:t>
            </a:r>
          </a:p>
        </p:txBody>
      </p:sp>
      <p:grpSp>
        <p:nvGrpSpPr>
          <p:cNvPr id="38" name="グループ化 37">
            <a:extLst>
              <a:ext uri="{FF2B5EF4-FFF2-40B4-BE49-F238E27FC236}">
                <a16:creationId xmlns:a16="http://schemas.microsoft.com/office/drawing/2014/main" id="{F763E3EA-C838-48BF-92C8-FD155CD72C61}"/>
              </a:ext>
            </a:extLst>
          </p:cNvPr>
          <p:cNvGrpSpPr/>
          <p:nvPr/>
        </p:nvGrpSpPr>
        <p:grpSpPr>
          <a:xfrm>
            <a:off x="5963376" y="5058404"/>
            <a:ext cx="595261" cy="523221"/>
            <a:chOff x="1572269" y="4816089"/>
            <a:chExt cx="938304" cy="840658"/>
          </a:xfrm>
        </p:grpSpPr>
        <p:sp>
          <p:nvSpPr>
            <p:cNvPr id="39" name="二等辺三角形 38">
              <a:extLst>
                <a:ext uri="{FF2B5EF4-FFF2-40B4-BE49-F238E27FC236}">
                  <a16:creationId xmlns:a16="http://schemas.microsoft.com/office/drawing/2014/main" id="{857E573D-CBEA-4840-BB8D-12A43C05AF2C}"/>
                </a:ext>
              </a:extLst>
            </p:cNvPr>
            <p:cNvSpPr/>
            <p:nvPr/>
          </p:nvSpPr>
          <p:spPr>
            <a:xfrm rot="4051206">
              <a:off x="1854270" y="5000443"/>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フリーフォーム: 図形 39">
              <a:extLst>
                <a:ext uri="{FF2B5EF4-FFF2-40B4-BE49-F238E27FC236}">
                  <a16:creationId xmlns:a16="http://schemas.microsoft.com/office/drawing/2014/main" id="{5EF6E50A-F8C0-4A0B-828C-3A1574F01379}"/>
                </a:ext>
              </a:extLst>
            </p:cNvPr>
            <p:cNvSpPr/>
            <p:nvPr/>
          </p:nvSpPr>
          <p:spPr>
            <a:xfrm rot="4134364">
              <a:off x="1636592" y="5135506"/>
              <a:ext cx="382670" cy="511315"/>
            </a:xfrm>
            <a:custGeom>
              <a:avLst/>
              <a:gdLst>
                <a:gd name="connsiteX0" fmla="*/ 75380 w 382670"/>
                <a:gd name="connsiteY0" fmla="*/ 0 h 511315"/>
                <a:gd name="connsiteX1" fmla="*/ 382670 w 382670"/>
                <a:gd name="connsiteY1" fmla="*/ 0 h 511315"/>
                <a:gd name="connsiteX2" fmla="*/ 378042 w 382670"/>
                <a:gd name="connsiteY2" fmla="*/ 97117 h 511315"/>
                <a:gd name="connsiteX3" fmla="*/ 283402 w 382670"/>
                <a:gd name="connsiteY3" fmla="*/ 439138 h 511315"/>
                <a:gd name="connsiteX4" fmla="*/ 241829 w 382670"/>
                <a:gd name="connsiteY4" fmla="*/ 511315 h 511315"/>
                <a:gd name="connsiteX5" fmla="*/ 0 w 382670"/>
                <a:gd name="connsiteY5" fmla="*/ 418030 h 511315"/>
                <a:gd name="connsiteX6" fmla="*/ 37613 w 382670"/>
                <a:gd name="connsiteY6" fmla="*/ 299636 h 511315"/>
                <a:gd name="connsiteX7" fmla="*/ 64463 w 382670"/>
                <a:gd name="connsiteY7" fmla="*/ 162145 h 51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670" h="511315">
                  <a:moveTo>
                    <a:pt x="75380" y="0"/>
                  </a:moveTo>
                  <a:lnTo>
                    <a:pt x="382670" y="0"/>
                  </a:lnTo>
                  <a:lnTo>
                    <a:pt x="378042" y="97117"/>
                  </a:lnTo>
                  <a:cubicBezTo>
                    <a:pt x="366549" y="217204"/>
                    <a:pt x="333933" y="332132"/>
                    <a:pt x="283402" y="439138"/>
                  </a:cubicBezTo>
                  <a:lnTo>
                    <a:pt x="241829" y="511315"/>
                  </a:lnTo>
                  <a:lnTo>
                    <a:pt x="0" y="418030"/>
                  </a:lnTo>
                  <a:lnTo>
                    <a:pt x="37613" y="299636"/>
                  </a:lnTo>
                  <a:cubicBezTo>
                    <a:pt x="49158" y="254569"/>
                    <a:pt x="58153" y="208701"/>
                    <a:pt x="64463"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grpSp>
      <p:grpSp>
        <p:nvGrpSpPr>
          <p:cNvPr id="41" name="グループ化 40">
            <a:extLst>
              <a:ext uri="{FF2B5EF4-FFF2-40B4-BE49-F238E27FC236}">
                <a16:creationId xmlns:a16="http://schemas.microsoft.com/office/drawing/2014/main" id="{98959377-C979-4DBC-91B0-EE8A4B495524}"/>
              </a:ext>
            </a:extLst>
          </p:cNvPr>
          <p:cNvGrpSpPr/>
          <p:nvPr/>
        </p:nvGrpSpPr>
        <p:grpSpPr>
          <a:xfrm rot="16200000">
            <a:off x="6871061" y="3852436"/>
            <a:ext cx="595261" cy="523221"/>
            <a:chOff x="1572269" y="4816089"/>
            <a:chExt cx="938304" cy="840658"/>
          </a:xfrm>
        </p:grpSpPr>
        <p:sp>
          <p:nvSpPr>
            <p:cNvPr id="42" name="二等辺三角形 41">
              <a:extLst>
                <a:ext uri="{FF2B5EF4-FFF2-40B4-BE49-F238E27FC236}">
                  <a16:creationId xmlns:a16="http://schemas.microsoft.com/office/drawing/2014/main" id="{D24E386F-2924-40CC-9E36-E7C432F87F61}"/>
                </a:ext>
              </a:extLst>
            </p:cNvPr>
            <p:cNvSpPr/>
            <p:nvPr/>
          </p:nvSpPr>
          <p:spPr>
            <a:xfrm rot="4051206">
              <a:off x="1854270" y="5000443"/>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フリーフォーム: 図形 42">
              <a:extLst>
                <a:ext uri="{FF2B5EF4-FFF2-40B4-BE49-F238E27FC236}">
                  <a16:creationId xmlns:a16="http://schemas.microsoft.com/office/drawing/2014/main" id="{01947CE4-9925-438C-87B9-4BD670E28BBC}"/>
                </a:ext>
              </a:extLst>
            </p:cNvPr>
            <p:cNvSpPr/>
            <p:nvPr/>
          </p:nvSpPr>
          <p:spPr>
            <a:xfrm rot="4134364">
              <a:off x="1636592" y="5135506"/>
              <a:ext cx="382670" cy="511315"/>
            </a:xfrm>
            <a:custGeom>
              <a:avLst/>
              <a:gdLst>
                <a:gd name="connsiteX0" fmla="*/ 75380 w 382670"/>
                <a:gd name="connsiteY0" fmla="*/ 0 h 511315"/>
                <a:gd name="connsiteX1" fmla="*/ 382670 w 382670"/>
                <a:gd name="connsiteY1" fmla="*/ 0 h 511315"/>
                <a:gd name="connsiteX2" fmla="*/ 378042 w 382670"/>
                <a:gd name="connsiteY2" fmla="*/ 97117 h 511315"/>
                <a:gd name="connsiteX3" fmla="*/ 283402 w 382670"/>
                <a:gd name="connsiteY3" fmla="*/ 439138 h 511315"/>
                <a:gd name="connsiteX4" fmla="*/ 241829 w 382670"/>
                <a:gd name="connsiteY4" fmla="*/ 511315 h 511315"/>
                <a:gd name="connsiteX5" fmla="*/ 0 w 382670"/>
                <a:gd name="connsiteY5" fmla="*/ 418030 h 511315"/>
                <a:gd name="connsiteX6" fmla="*/ 37613 w 382670"/>
                <a:gd name="connsiteY6" fmla="*/ 299636 h 511315"/>
                <a:gd name="connsiteX7" fmla="*/ 64463 w 382670"/>
                <a:gd name="connsiteY7" fmla="*/ 162145 h 51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670" h="511315">
                  <a:moveTo>
                    <a:pt x="75380" y="0"/>
                  </a:moveTo>
                  <a:lnTo>
                    <a:pt x="382670" y="0"/>
                  </a:lnTo>
                  <a:lnTo>
                    <a:pt x="378042" y="97117"/>
                  </a:lnTo>
                  <a:cubicBezTo>
                    <a:pt x="366549" y="217204"/>
                    <a:pt x="333933" y="332132"/>
                    <a:pt x="283402" y="439138"/>
                  </a:cubicBezTo>
                  <a:lnTo>
                    <a:pt x="241829" y="511315"/>
                  </a:lnTo>
                  <a:lnTo>
                    <a:pt x="0" y="418030"/>
                  </a:lnTo>
                  <a:lnTo>
                    <a:pt x="37613" y="299636"/>
                  </a:lnTo>
                  <a:cubicBezTo>
                    <a:pt x="49158" y="254569"/>
                    <a:pt x="58153" y="208701"/>
                    <a:pt x="64463"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grpSp>
      <p:grpSp>
        <p:nvGrpSpPr>
          <p:cNvPr id="44" name="グループ化 43">
            <a:extLst>
              <a:ext uri="{FF2B5EF4-FFF2-40B4-BE49-F238E27FC236}">
                <a16:creationId xmlns:a16="http://schemas.microsoft.com/office/drawing/2014/main" id="{3F72FAD5-5227-424C-B040-A021696E413C}"/>
              </a:ext>
            </a:extLst>
          </p:cNvPr>
          <p:cNvGrpSpPr/>
          <p:nvPr/>
        </p:nvGrpSpPr>
        <p:grpSpPr>
          <a:xfrm rot="10800000">
            <a:off x="5622654" y="3077138"/>
            <a:ext cx="595261" cy="523221"/>
            <a:chOff x="1572269" y="4816089"/>
            <a:chExt cx="938304" cy="840658"/>
          </a:xfrm>
        </p:grpSpPr>
        <p:sp>
          <p:nvSpPr>
            <p:cNvPr id="45" name="二等辺三角形 44">
              <a:extLst>
                <a:ext uri="{FF2B5EF4-FFF2-40B4-BE49-F238E27FC236}">
                  <a16:creationId xmlns:a16="http://schemas.microsoft.com/office/drawing/2014/main" id="{CC9CF80C-33A0-4CD9-A492-0F5FE96D7E9F}"/>
                </a:ext>
              </a:extLst>
            </p:cNvPr>
            <p:cNvSpPr/>
            <p:nvPr/>
          </p:nvSpPr>
          <p:spPr>
            <a:xfrm rot="4051206">
              <a:off x="1854270" y="5000443"/>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フリーフォーム: 図形 45">
              <a:extLst>
                <a:ext uri="{FF2B5EF4-FFF2-40B4-BE49-F238E27FC236}">
                  <a16:creationId xmlns:a16="http://schemas.microsoft.com/office/drawing/2014/main" id="{464BB2E2-722B-44B5-98C5-2E999D1E52E1}"/>
                </a:ext>
              </a:extLst>
            </p:cNvPr>
            <p:cNvSpPr/>
            <p:nvPr/>
          </p:nvSpPr>
          <p:spPr>
            <a:xfrm rot="4134364">
              <a:off x="1636592" y="5135506"/>
              <a:ext cx="382670" cy="511315"/>
            </a:xfrm>
            <a:custGeom>
              <a:avLst/>
              <a:gdLst>
                <a:gd name="connsiteX0" fmla="*/ 75380 w 382670"/>
                <a:gd name="connsiteY0" fmla="*/ 0 h 511315"/>
                <a:gd name="connsiteX1" fmla="*/ 382670 w 382670"/>
                <a:gd name="connsiteY1" fmla="*/ 0 h 511315"/>
                <a:gd name="connsiteX2" fmla="*/ 378042 w 382670"/>
                <a:gd name="connsiteY2" fmla="*/ 97117 h 511315"/>
                <a:gd name="connsiteX3" fmla="*/ 283402 w 382670"/>
                <a:gd name="connsiteY3" fmla="*/ 439138 h 511315"/>
                <a:gd name="connsiteX4" fmla="*/ 241829 w 382670"/>
                <a:gd name="connsiteY4" fmla="*/ 511315 h 511315"/>
                <a:gd name="connsiteX5" fmla="*/ 0 w 382670"/>
                <a:gd name="connsiteY5" fmla="*/ 418030 h 511315"/>
                <a:gd name="connsiteX6" fmla="*/ 37613 w 382670"/>
                <a:gd name="connsiteY6" fmla="*/ 299636 h 511315"/>
                <a:gd name="connsiteX7" fmla="*/ 64463 w 382670"/>
                <a:gd name="connsiteY7" fmla="*/ 162145 h 51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670" h="511315">
                  <a:moveTo>
                    <a:pt x="75380" y="0"/>
                  </a:moveTo>
                  <a:lnTo>
                    <a:pt x="382670" y="0"/>
                  </a:lnTo>
                  <a:lnTo>
                    <a:pt x="378042" y="97117"/>
                  </a:lnTo>
                  <a:cubicBezTo>
                    <a:pt x="366549" y="217204"/>
                    <a:pt x="333933" y="332132"/>
                    <a:pt x="283402" y="439138"/>
                  </a:cubicBezTo>
                  <a:lnTo>
                    <a:pt x="241829" y="511315"/>
                  </a:lnTo>
                  <a:lnTo>
                    <a:pt x="0" y="418030"/>
                  </a:lnTo>
                  <a:lnTo>
                    <a:pt x="37613" y="299636"/>
                  </a:lnTo>
                  <a:cubicBezTo>
                    <a:pt x="49158" y="254569"/>
                    <a:pt x="58153" y="208701"/>
                    <a:pt x="64463"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grpSp>
      <p:grpSp>
        <p:nvGrpSpPr>
          <p:cNvPr id="47" name="グループ化 46">
            <a:extLst>
              <a:ext uri="{FF2B5EF4-FFF2-40B4-BE49-F238E27FC236}">
                <a16:creationId xmlns:a16="http://schemas.microsoft.com/office/drawing/2014/main" id="{DF776DC2-B0C8-4C4B-870E-11E5094A648C}"/>
              </a:ext>
            </a:extLst>
          </p:cNvPr>
          <p:cNvGrpSpPr/>
          <p:nvPr/>
        </p:nvGrpSpPr>
        <p:grpSpPr>
          <a:xfrm rot="5400000">
            <a:off x="4798844" y="4214160"/>
            <a:ext cx="595261" cy="523221"/>
            <a:chOff x="1572269" y="4816089"/>
            <a:chExt cx="938304" cy="840658"/>
          </a:xfrm>
        </p:grpSpPr>
        <p:sp>
          <p:nvSpPr>
            <p:cNvPr id="48" name="二等辺三角形 47">
              <a:extLst>
                <a:ext uri="{FF2B5EF4-FFF2-40B4-BE49-F238E27FC236}">
                  <a16:creationId xmlns:a16="http://schemas.microsoft.com/office/drawing/2014/main" id="{B73EA7B5-2C86-4BC2-927B-676AE8EE2F83}"/>
                </a:ext>
              </a:extLst>
            </p:cNvPr>
            <p:cNvSpPr/>
            <p:nvPr/>
          </p:nvSpPr>
          <p:spPr>
            <a:xfrm rot="4051206">
              <a:off x="1854270" y="5000443"/>
              <a:ext cx="840658" cy="4719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フリーフォーム: 図形 48">
              <a:extLst>
                <a:ext uri="{FF2B5EF4-FFF2-40B4-BE49-F238E27FC236}">
                  <a16:creationId xmlns:a16="http://schemas.microsoft.com/office/drawing/2014/main" id="{6394FB25-B87E-4AD3-80ED-6FD1473CADC2}"/>
                </a:ext>
              </a:extLst>
            </p:cNvPr>
            <p:cNvSpPr/>
            <p:nvPr/>
          </p:nvSpPr>
          <p:spPr>
            <a:xfrm rot="4134364">
              <a:off x="1636592" y="5135506"/>
              <a:ext cx="382670" cy="511315"/>
            </a:xfrm>
            <a:custGeom>
              <a:avLst/>
              <a:gdLst>
                <a:gd name="connsiteX0" fmla="*/ 75380 w 382670"/>
                <a:gd name="connsiteY0" fmla="*/ 0 h 511315"/>
                <a:gd name="connsiteX1" fmla="*/ 382670 w 382670"/>
                <a:gd name="connsiteY1" fmla="*/ 0 h 511315"/>
                <a:gd name="connsiteX2" fmla="*/ 378042 w 382670"/>
                <a:gd name="connsiteY2" fmla="*/ 97117 h 511315"/>
                <a:gd name="connsiteX3" fmla="*/ 283402 w 382670"/>
                <a:gd name="connsiteY3" fmla="*/ 439138 h 511315"/>
                <a:gd name="connsiteX4" fmla="*/ 241829 w 382670"/>
                <a:gd name="connsiteY4" fmla="*/ 511315 h 511315"/>
                <a:gd name="connsiteX5" fmla="*/ 0 w 382670"/>
                <a:gd name="connsiteY5" fmla="*/ 418030 h 511315"/>
                <a:gd name="connsiteX6" fmla="*/ 37613 w 382670"/>
                <a:gd name="connsiteY6" fmla="*/ 299636 h 511315"/>
                <a:gd name="connsiteX7" fmla="*/ 64463 w 382670"/>
                <a:gd name="connsiteY7" fmla="*/ 162145 h 51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670" h="511315">
                  <a:moveTo>
                    <a:pt x="75380" y="0"/>
                  </a:moveTo>
                  <a:lnTo>
                    <a:pt x="382670" y="0"/>
                  </a:lnTo>
                  <a:lnTo>
                    <a:pt x="378042" y="97117"/>
                  </a:lnTo>
                  <a:cubicBezTo>
                    <a:pt x="366549" y="217204"/>
                    <a:pt x="333933" y="332132"/>
                    <a:pt x="283402" y="439138"/>
                  </a:cubicBezTo>
                  <a:lnTo>
                    <a:pt x="241829" y="511315"/>
                  </a:lnTo>
                  <a:lnTo>
                    <a:pt x="0" y="418030"/>
                  </a:lnTo>
                  <a:lnTo>
                    <a:pt x="37613" y="299636"/>
                  </a:lnTo>
                  <a:cubicBezTo>
                    <a:pt x="49158" y="254569"/>
                    <a:pt x="58153" y="208701"/>
                    <a:pt x="64463"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grpSp>
    </p:spTree>
    <p:extLst>
      <p:ext uri="{BB962C8B-B14F-4D97-AF65-F5344CB8AC3E}">
        <p14:creationId xmlns:p14="http://schemas.microsoft.com/office/powerpoint/2010/main" val="1994194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B7975E0-C284-E26C-5109-F5349E103419}"/>
              </a:ext>
            </a:extLst>
          </p:cNvPr>
          <p:cNvSpPr>
            <a:spLocks noGrp="1"/>
          </p:cNvSpPr>
          <p:nvPr>
            <p:ph idx="1"/>
          </p:nvPr>
        </p:nvSpPr>
        <p:spPr>
          <a:xfrm>
            <a:off x="546100" y="1038484"/>
            <a:ext cx="11099800" cy="595514"/>
          </a:xfrm>
        </p:spPr>
        <p:txBody>
          <a:bodyPr/>
          <a:lstStyle/>
          <a:p>
            <a:pPr marL="0" indent="0">
              <a:buNone/>
            </a:pPr>
            <a:r>
              <a:rPr lang="ja-JP" altLang="en-US"/>
              <a:t>新しいペプチド設計には時間とコストがかかる</a:t>
            </a:r>
            <a:endParaRPr lang="en-US" altLang="ja-JP" dirty="0"/>
          </a:p>
          <a:p>
            <a:pPr marL="0" indent="0">
              <a:buNone/>
            </a:pPr>
            <a:endParaRPr kumimoji="1" lang="en-US" altLang="ja-JP" dirty="0"/>
          </a:p>
        </p:txBody>
      </p:sp>
      <p:sp>
        <p:nvSpPr>
          <p:cNvPr id="4" name="テキスト プレースホルダー 3">
            <a:extLst>
              <a:ext uri="{FF2B5EF4-FFF2-40B4-BE49-F238E27FC236}">
                <a16:creationId xmlns:a16="http://schemas.microsoft.com/office/drawing/2014/main" id="{CA466656-665D-FB37-B946-409233A97921}"/>
              </a:ext>
            </a:extLst>
          </p:cNvPr>
          <p:cNvSpPr>
            <a:spLocks noGrp="1"/>
          </p:cNvSpPr>
          <p:nvPr>
            <p:ph type="body" sz="quarter" idx="11"/>
          </p:nvPr>
        </p:nvSpPr>
        <p:spPr/>
        <p:txBody>
          <a:bodyPr>
            <a:normAutofit lnSpcReduction="10000"/>
          </a:bodyPr>
          <a:lstStyle/>
          <a:p>
            <a:r>
              <a:rPr kumimoji="1" lang="en-US" altLang="ja-JP" dirty="0"/>
              <a:t>Introduction </a:t>
            </a:r>
            <a:r>
              <a:rPr kumimoji="1" lang="ja-JP" altLang="en-US"/>
              <a:t>機械学習によるペプチドのデザイン</a:t>
            </a:r>
          </a:p>
        </p:txBody>
      </p:sp>
      <p:sp>
        <p:nvSpPr>
          <p:cNvPr id="6" name="テキスト ボックス 5">
            <a:extLst>
              <a:ext uri="{FF2B5EF4-FFF2-40B4-BE49-F238E27FC236}">
                <a16:creationId xmlns:a16="http://schemas.microsoft.com/office/drawing/2014/main" id="{C1E0F67D-11C7-9FE1-8695-EC26F6AE02D2}"/>
              </a:ext>
            </a:extLst>
          </p:cNvPr>
          <p:cNvSpPr txBox="1"/>
          <p:nvPr/>
        </p:nvSpPr>
        <p:spPr>
          <a:xfrm>
            <a:off x="2107346" y="-1168092"/>
            <a:ext cx="6104964" cy="923330"/>
          </a:xfrm>
          <a:prstGeom prst="rect">
            <a:avLst/>
          </a:prstGeom>
          <a:noFill/>
        </p:spPr>
        <p:txBody>
          <a:bodyPr wrap="square">
            <a:spAutoFit/>
          </a:bodyPr>
          <a:lstStyle/>
          <a:p>
            <a:r>
              <a:rPr lang="ja-JP" altLang="en-US" b="0" i="0">
                <a:solidFill>
                  <a:srgbClr val="242B34"/>
                </a:solidFill>
                <a:effectLst/>
                <a:latin typeface="system-ui"/>
              </a:rPr>
              <a:t>ペプチド・ライブラリーをスクリーニングするか，ペプチド鎖の領域で重複するウィンドウ・パターンを用いてタンパク質全体を調べ，各部分の活性を評価する必要がある</a:t>
            </a:r>
            <a:endParaRPr lang="ja-JP" altLang="en-US"/>
          </a:p>
        </p:txBody>
      </p:sp>
      <p:sp>
        <p:nvSpPr>
          <p:cNvPr id="8" name="テキスト ボックス 7">
            <a:extLst>
              <a:ext uri="{FF2B5EF4-FFF2-40B4-BE49-F238E27FC236}">
                <a16:creationId xmlns:a16="http://schemas.microsoft.com/office/drawing/2014/main" id="{F4A01EE7-06C4-8CDE-EBF5-3C566F731FAE}"/>
              </a:ext>
            </a:extLst>
          </p:cNvPr>
          <p:cNvSpPr txBox="1"/>
          <p:nvPr/>
        </p:nvSpPr>
        <p:spPr>
          <a:xfrm>
            <a:off x="12401862" y="1547974"/>
            <a:ext cx="6104964" cy="1477328"/>
          </a:xfrm>
          <a:prstGeom prst="rect">
            <a:avLst/>
          </a:prstGeom>
          <a:noFill/>
        </p:spPr>
        <p:txBody>
          <a:bodyPr wrap="square">
            <a:spAutoFit/>
          </a:bodyPr>
          <a:lstStyle/>
          <a:p>
            <a:r>
              <a:rPr lang="en" altLang="ja-JP" b="0" i="0" dirty="0">
                <a:solidFill>
                  <a:srgbClr val="000000"/>
                </a:solidFill>
                <a:effectLst/>
                <a:latin typeface="Open Sans" panose="020F0502020204030204" pitchFamily="34" charset="0"/>
              </a:rPr>
              <a:t>Identifying suitable therapeutic peptides via traditional experimental approaches involves screening of peptide libraries, or examining whole proteins using overlapping window patterns in regions of peptide chains and then assessing each part for its activity.</a:t>
            </a:r>
            <a:endParaRPr lang="ja-JP" altLang="en-US"/>
          </a:p>
        </p:txBody>
      </p:sp>
      <p:pic>
        <p:nvPicPr>
          <p:cNvPr id="21506" name="Picture 2" descr="Figure 1.">
            <a:extLst>
              <a:ext uri="{FF2B5EF4-FFF2-40B4-BE49-F238E27FC236}">
                <a16:creationId xmlns:a16="http://schemas.microsoft.com/office/drawing/2014/main" id="{CBC2E436-2E8C-E573-55E8-758CDC7B6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544" y="3892123"/>
            <a:ext cx="2327835" cy="139141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BA4818A3-8832-059E-895C-AB57111B7747}"/>
              </a:ext>
            </a:extLst>
          </p:cNvPr>
          <p:cNvSpPr txBox="1"/>
          <p:nvPr/>
        </p:nvSpPr>
        <p:spPr>
          <a:xfrm>
            <a:off x="3337848" y="5332344"/>
            <a:ext cx="2983554" cy="1285032"/>
          </a:xfrm>
          <a:prstGeom prst="rect">
            <a:avLst/>
          </a:prstGeom>
          <a:noFill/>
        </p:spPr>
        <p:txBody>
          <a:bodyPr wrap="square" rtlCol="0">
            <a:spAutoFit/>
          </a:bodyPr>
          <a:lstStyle/>
          <a:p>
            <a:pPr>
              <a:lnSpc>
                <a:spcPct val="150000"/>
              </a:lnSpc>
            </a:pPr>
            <a:r>
              <a:rPr lang="en-US" altLang="ja-JP" dirty="0"/>
              <a:t>MIC</a:t>
            </a:r>
            <a:r>
              <a:rPr lang="ja-JP" altLang="en-US"/>
              <a:t>が既知のデータの</a:t>
            </a:r>
            <a:r>
              <a:rPr lang="en-US" altLang="ja-JP" dirty="0"/>
              <a:t>79%</a:t>
            </a:r>
            <a:r>
              <a:rPr lang="ja-JP" altLang="en-US"/>
              <a:t>より低い</a:t>
            </a:r>
            <a:r>
              <a:rPr kumimoji="1" lang="ja-JP" altLang="en-US"/>
              <a:t>抗菌ペプチドを</a:t>
            </a:r>
            <a:br>
              <a:rPr kumimoji="1" lang="en-US" altLang="ja-JP" dirty="0"/>
            </a:br>
            <a:r>
              <a:rPr kumimoji="1" lang="ja-JP" altLang="en-US"/>
              <a:t>デザイン</a:t>
            </a:r>
          </a:p>
        </p:txBody>
      </p:sp>
      <p:sp>
        <p:nvSpPr>
          <p:cNvPr id="11" name="テキスト ボックス 10">
            <a:extLst>
              <a:ext uri="{FF2B5EF4-FFF2-40B4-BE49-F238E27FC236}">
                <a16:creationId xmlns:a16="http://schemas.microsoft.com/office/drawing/2014/main" id="{CD4C3A28-66A4-209D-FDB9-8E492AE30F6F}"/>
              </a:ext>
            </a:extLst>
          </p:cNvPr>
          <p:cNvSpPr txBox="1"/>
          <p:nvPr/>
        </p:nvSpPr>
        <p:spPr>
          <a:xfrm>
            <a:off x="528385" y="7427893"/>
            <a:ext cx="6663016" cy="369332"/>
          </a:xfrm>
          <a:prstGeom prst="rect">
            <a:avLst/>
          </a:prstGeom>
          <a:noFill/>
        </p:spPr>
        <p:txBody>
          <a:bodyPr wrap="square">
            <a:spAutoFit/>
          </a:bodyPr>
          <a:lstStyle/>
          <a:p>
            <a:r>
              <a:rPr lang="ja-JP" altLang="en-US"/>
              <a:t>https://www.biorxiv.org/content/10.1101/692681v1.full</a:t>
            </a:r>
          </a:p>
        </p:txBody>
      </p:sp>
      <p:pic>
        <p:nvPicPr>
          <p:cNvPr id="21508" name="Picture 4" descr="詳細は画像の後のキャプションをご覧ください">
            <a:extLst>
              <a:ext uri="{FF2B5EF4-FFF2-40B4-BE49-F238E27FC236}">
                <a16:creationId xmlns:a16="http://schemas.microsoft.com/office/drawing/2014/main" id="{180E2A50-8056-F6AC-818A-C7571382B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117" y="3929137"/>
            <a:ext cx="3463268" cy="81733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BC4DA967-A69C-1A5D-DE28-937C7A47BC95}"/>
              </a:ext>
            </a:extLst>
          </p:cNvPr>
          <p:cNvSpPr txBox="1"/>
          <p:nvPr/>
        </p:nvSpPr>
        <p:spPr>
          <a:xfrm>
            <a:off x="9807510" y="5177770"/>
            <a:ext cx="2451517" cy="869533"/>
          </a:xfrm>
          <a:prstGeom prst="rect">
            <a:avLst/>
          </a:prstGeom>
          <a:noFill/>
        </p:spPr>
        <p:txBody>
          <a:bodyPr wrap="square" rtlCol="0">
            <a:spAutoFit/>
          </a:bodyPr>
          <a:lstStyle/>
          <a:p>
            <a:pPr>
              <a:lnSpc>
                <a:spcPct val="150000"/>
              </a:lnSpc>
            </a:pPr>
            <a:r>
              <a:rPr kumimoji="1" lang="en-US" altLang="ja-JP" dirty="0"/>
              <a:t>12</a:t>
            </a:r>
            <a:r>
              <a:rPr kumimoji="1" lang="ja-JP" altLang="en-US"/>
              <a:t>個中</a:t>
            </a:r>
            <a:r>
              <a:rPr kumimoji="1" lang="en-US" altLang="ja-JP" dirty="0"/>
              <a:t>10</a:t>
            </a:r>
            <a:r>
              <a:rPr kumimoji="1" lang="ja-JP" altLang="en-US"/>
              <a:t>個が</a:t>
            </a:r>
            <a:r>
              <a:rPr kumimoji="1" lang="en-US" altLang="ja-JP" dirty="0"/>
              <a:t> in vitro </a:t>
            </a:r>
            <a:r>
              <a:rPr kumimoji="1" lang="ja-JP" altLang="en-US"/>
              <a:t>で</a:t>
            </a:r>
            <a:r>
              <a:rPr lang="ja-JP" altLang="en-US"/>
              <a:t>膜溶解性を示した</a:t>
            </a:r>
            <a:endParaRPr kumimoji="1" lang="ja-JP" altLang="en-US"/>
          </a:p>
        </p:txBody>
      </p:sp>
      <p:sp>
        <p:nvSpPr>
          <p:cNvPr id="15" name="テキスト ボックス 14">
            <a:extLst>
              <a:ext uri="{FF2B5EF4-FFF2-40B4-BE49-F238E27FC236}">
                <a16:creationId xmlns:a16="http://schemas.microsoft.com/office/drawing/2014/main" id="{E2FA99CF-5775-D55C-2182-D9767BB2E091}"/>
              </a:ext>
            </a:extLst>
          </p:cNvPr>
          <p:cNvSpPr txBox="1"/>
          <p:nvPr/>
        </p:nvSpPr>
        <p:spPr>
          <a:xfrm>
            <a:off x="7044267" y="7289393"/>
            <a:ext cx="6663016" cy="646331"/>
          </a:xfrm>
          <a:prstGeom prst="rect">
            <a:avLst/>
          </a:prstGeom>
          <a:noFill/>
        </p:spPr>
        <p:txBody>
          <a:bodyPr wrap="square">
            <a:spAutoFit/>
          </a:bodyPr>
          <a:lstStyle/>
          <a:p>
            <a:r>
              <a:rPr lang="ja-JP" altLang="en-US"/>
              <a:t>https://chemistry-europe.onlinelibrary.wiley.com/doi/10.1002/cmdc.201800204</a:t>
            </a:r>
          </a:p>
        </p:txBody>
      </p:sp>
      <p:pic>
        <p:nvPicPr>
          <p:cNvPr id="21514" name="Picture 10" descr="Automating the DMTA Cycle for Small Molecules">
            <a:extLst>
              <a:ext uri="{FF2B5EF4-FFF2-40B4-BE49-F238E27FC236}">
                <a16:creationId xmlns:a16="http://schemas.microsoft.com/office/drawing/2014/main" id="{27BE3306-BEB4-F576-988B-481EB15155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711" y="-3107568"/>
            <a:ext cx="3200400" cy="286280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F849387B-F8B9-040E-CE44-74B8C87BC0B5}"/>
              </a:ext>
            </a:extLst>
          </p:cNvPr>
          <p:cNvSpPr txBox="1"/>
          <p:nvPr/>
        </p:nvSpPr>
        <p:spPr>
          <a:xfrm>
            <a:off x="6859817" y="1606079"/>
            <a:ext cx="4669868" cy="1417568"/>
          </a:xfrm>
          <a:prstGeom prst="rect">
            <a:avLst/>
          </a:prstGeom>
          <a:noFill/>
        </p:spPr>
        <p:txBody>
          <a:bodyPr wrap="none" rtlCol="0">
            <a:spAutoFit/>
          </a:bodyPr>
          <a:lstStyle/>
          <a:p>
            <a:pPr>
              <a:lnSpc>
                <a:spcPct val="150000"/>
              </a:lnSpc>
            </a:pPr>
            <a:r>
              <a:rPr kumimoji="1" lang="ja-JP" altLang="en-US" sz="2000" b="1" u="sng"/>
              <a:t>既存の実験データを用い</a:t>
            </a:r>
            <a:r>
              <a:rPr lang="ja-JP" altLang="en-US" sz="2000" b="1" u="sng"/>
              <a:t>て</a:t>
            </a:r>
            <a:endParaRPr lang="en-US" altLang="ja-JP" sz="2000" b="1" u="sng" dirty="0"/>
          </a:p>
          <a:p>
            <a:pPr>
              <a:lnSpc>
                <a:spcPct val="150000"/>
              </a:lnSpc>
            </a:pPr>
            <a:r>
              <a:rPr lang="ja-JP" altLang="en-US" sz="2000" b="1" u="sng"/>
              <a:t>機械学習モデルを学習させることにより、</a:t>
            </a:r>
            <a:endParaRPr lang="en-US" altLang="ja-JP" sz="2000" b="1" u="sng" dirty="0"/>
          </a:p>
          <a:p>
            <a:pPr>
              <a:lnSpc>
                <a:spcPct val="150000"/>
              </a:lnSpc>
            </a:pPr>
            <a:r>
              <a:rPr lang="ja-JP" altLang="en-US" sz="2000" b="1" u="sng"/>
              <a:t>時間とコストの解決を目指す</a:t>
            </a:r>
            <a:endParaRPr kumimoji="1" lang="ja-JP" altLang="en-US" sz="2000" b="1" u="sng"/>
          </a:p>
        </p:txBody>
      </p:sp>
      <p:sp>
        <p:nvSpPr>
          <p:cNvPr id="20" name="テキスト ボックス 19">
            <a:extLst>
              <a:ext uri="{FF2B5EF4-FFF2-40B4-BE49-F238E27FC236}">
                <a16:creationId xmlns:a16="http://schemas.microsoft.com/office/drawing/2014/main" id="{A8AE5CC3-7FB1-9082-5EEF-7D7810067C9C}"/>
              </a:ext>
            </a:extLst>
          </p:cNvPr>
          <p:cNvSpPr txBox="1"/>
          <p:nvPr/>
        </p:nvSpPr>
        <p:spPr>
          <a:xfrm>
            <a:off x="2570308" y="1614638"/>
            <a:ext cx="864339" cy="369332"/>
          </a:xfrm>
          <a:prstGeom prst="rect">
            <a:avLst/>
          </a:prstGeom>
          <a:noFill/>
        </p:spPr>
        <p:txBody>
          <a:bodyPr wrap="none" rtlCol="0">
            <a:spAutoFit/>
          </a:bodyPr>
          <a:lstStyle/>
          <a:p>
            <a:r>
              <a:rPr kumimoji="1" lang="en-US" altLang="ja-JP" dirty="0"/>
              <a:t>design</a:t>
            </a:r>
            <a:endParaRPr kumimoji="1" lang="ja-JP" altLang="en-US"/>
          </a:p>
        </p:txBody>
      </p:sp>
      <p:sp>
        <p:nvSpPr>
          <p:cNvPr id="21" name="テキスト ボックス 20">
            <a:extLst>
              <a:ext uri="{FF2B5EF4-FFF2-40B4-BE49-F238E27FC236}">
                <a16:creationId xmlns:a16="http://schemas.microsoft.com/office/drawing/2014/main" id="{9395911C-40B7-0F6C-E1E8-EC4C9A7E1868}"/>
              </a:ext>
            </a:extLst>
          </p:cNvPr>
          <p:cNvSpPr txBox="1"/>
          <p:nvPr/>
        </p:nvSpPr>
        <p:spPr>
          <a:xfrm>
            <a:off x="3886241" y="2217154"/>
            <a:ext cx="748923" cy="369332"/>
          </a:xfrm>
          <a:prstGeom prst="rect">
            <a:avLst/>
          </a:prstGeom>
          <a:noFill/>
        </p:spPr>
        <p:txBody>
          <a:bodyPr wrap="none" rtlCol="0">
            <a:spAutoFit/>
          </a:bodyPr>
          <a:lstStyle/>
          <a:p>
            <a:r>
              <a:rPr kumimoji="1" lang="en-US" altLang="ja-JP" dirty="0"/>
              <a:t>make</a:t>
            </a:r>
            <a:endParaRPr kumimoji="1" lang="ja-JP" altLang="en-US"/>
          </a:p>
        </p:txBody>
      </p:sp>
      <p:sp>
        <p:nvSpPr>
          <p:cNvPr id="22" name="テキスト ボックス 21">
            <a:extLst>
              <a:ext uri="{FF2B5EF4-FFF2-40B4-BE49-F238E27FC236}">
                <a16:creationId xmlns:a16="http://schemas.microsoft.com/office/drawing/2014/main" id="{6EB0B7BD-2A16-D9F9-BF32-CBD460B051D0}"/>
              </a:ext>
            </a:extLst>
          </p:cNvPr>
          <p:cNvSpPr txBox="1"/>
          <p:nvPr/>
        </p:nvSpPr>
        <p:spPr>
          <a:xfrm>
            <a:off x="2661192" y="2732858"/>
            <a:ext cx="556563" cy="369332"/>
          </a:xfrm>
          <a:prstGeom prst="rect">
            <a:avLst/>
          </a:prstGeom>
          <a:noFill/>
        </p:spPr>
        <p:txBody>
          <a:bodyPr wrap="none" rtlCol="0">
            <a:spAutoFit/>
          </a:bodyPr>
          <a:lstStyle/>
          <a:p>
            <a:r>
              <a:rPr kumimoji="1" lang="en-US" altLang="ja-JP" dirty="0"/>
              <a:t>test</a:t>
            </a:r>
            <a:endParaRPr kumimoji="1" lang="ja-JP" altLang="en-US"/>
          </a:p>
        </p:txBody>
      </p:sp>
      <p:sp>
        <p:nvSpPr>
          <p:cNvPr id="23" name="テキスト ボックス 22">
            <a:extLst>
              <a:ext uri="{FF2B5EF4-FFF2-40B4-BE49-F238E27FC236}">
                <a16:creationId xmlns:a16="http://schemas.microsoft.com/office/drawing/2014/main" id="{77A0998B-D67C-13BA-DBB2-2EF4355AA99C}"/>
              </a:ext>
            </a:extLst>
          </p:cNvPr>
          <p:cNvSpPr txBox="1"/>
          <p:nvPr/>
        </p:nvSpPr>
        <p:spPr>
          <a:xfrm>
            <a:off x="1277586" y="2217154"/>
            <a:ext cx="979755" cy="369332"/>
          </a:xfrm>
          <a:prstGeom prst="rect">
            <a:avLst/>
          </a:prstGeom>
          <a:noFill/>
        </p:spPr>
        <p:txBody>
          <a:bodyPr wrap="none" rtlCol="0">
            <a:spAutoFit/>
          </a:bodyPr>
          <a:lstStyle/>
          <a:p>
            <a:r>
              <a:rPr kumimoji="1" lang="en-US" altLang="ja-JP" dirty="0"/>
              <a:t>analyze</a:t>
            </a:r>
            <a:endParaRPr kumimoji="1" lang="ja-JP" altLang="en-US"/>
          </a:p>
        </p:txBody>
      </p:sp>
      <p:grpSp>
        <p:nvGrpSpPr>
          <p:cNvPr id="30" name="グループ化 29">
            <a:extLst>
              <a:ext uri="{FF2B5EF4-FFF2-40B4-BE49-F238E27FC236}">
                <a16:creationId xmlns:a16="http://schemas.microsoft.com/office/drawing/2014/main" id="{47A794E8-B311-446C-08AD-56EFECE95EAC}"/>
              </a:ext>
            </a:extLst>
          </p:cNvPr>
          <p:cNvGrpSpPr/>
          <p:nvPr/>
        </p:nvGrpSpPr>
        <p:grpSpPr>
          <a:xfrm rot="5400000">
            <a:off x="3552603" y="2635190"/>
            <a:ext cx="411994" cy="564666"/>
            <a:chOff x="5104267" y="2658749"/>
            <a:chExt cx="800237" cy="959619"/>
          </a:xfrm>
        </p:grpSpPr>
        <p:sp>
          <p:nvSpPr>
            <p:cNvPr id="31" name="二等辺三角形 11">
              <a:extLst>
                <a:ext uri="{FF2B5EF4-FFF2-40B4-BE49-F238E27FC236}">
                  <a16:creationId xmlns:a16="http://schemas.microsoft.com/office/drawing/2014/main" id="{9FA11A90-A260-4710-917E-4695DBA591B6}"/>
                </a:ext>
              </a:extLst>
            </p:cNvPr>
            <p:cNvSpPr/>
            <p:nvPr/>
          </p:nvSpPr>
          <p:spPr>
            <a:xfrm rot="83158" flipV="1">
              <a:off x="5344820" y="3329470"/>
              <a:ext cx="559684" cy="288898"/>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フリーフォーム: 図形 12">
              <a:extLst>
                <a:ext uri="{FF2B5EF4-FFF2-40B4-BE49-F238E27FC236}">
                  <a16:creationId xmlns:a16="http://schemas.microsoft.com/office/drawing/2014/main" id="{930B725B-5852-05B1-E252-FF6C13B93C8B}"/>
                </a:ext>
              </a:extLst>
            </p:cNvPr>
            <p:cNvSpPr/>
            <p:nvPr/>
          </p:nvSpPr>
          <p:spPr>
            <a:xfrm flipV="1">
              <a:off x="5104267" y="2658749"/>
              <a:ext cx="636875" cy="682473"/>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9" name="矢印: 右 43">
            <a:extLst>
              <a:ext uri="{FF2B5EF4-FFF2-40B4-BE49-F238E27FC236}">
                <a16:creationId xmlns:a16="http://schemas.microsoft.com/office/drawing/2014/main" id="{EB3A51AA-C710-9108-8D33-2E5D58D94785}"/>
              </a:ext>
            </a:extLst>
          </p:cNvPr>
          <p:cNvSpPr/>
          <p:nvPr/>
        </p:nvSpPr>
        <p:spPr>
          <a:xfrm>
            <a:off x="5473827" y="2072571"/>
            <a:ext cx="767223" cy="719854"/>
          </a:xfrm>
          <a:custGeom>
            <a:avLst/>
            <a:gdLst>
              <a:gd name="connsiteX0" fmla="*/ 0 w 767223"/>
              <a:gd name="connsiteY0" fmla="*/ 179964 h 719854"/>
              <a:gd name="connsiteX1" fmla="*/ 407296 w 767223"/>
              <a:gd name="connsiteY1" fmla="*/ 179964 h 719854"/>
              <a:gd name="connsiteX2" fmla="*/ 407296 w 767223"/>
              <a:gd name="connsiteY2" fmla="*/ 0 h 719854"/>
              <a:gd name="connsiteX3" fmla="*/ 767223 w 767223"/>
              <a:gd name="connsiteY3" fmla="*/ 359927 h 719854"/>
              <a:gd name="connsiteX4" fmla="*/ 407296 w 767223"/>
              <a:gd name="connsiteY4" fmla="*/ 719854 h 719854"/>
              <a:gd name="connsiteX5" fmla="*/ 407296 w 767223"/>
              <a:gd name="connsiteY5" fmla="*/ 539891 h 719854"/>
              <a:gd name="connsiteX6" fmla="*/ 0 w 767223"/>
              <a:gd name="connsiteY6" fmla="*/ 539891 h 719854"/>
              <a:gd name="connsiteX7" fmla="*/ 0 w 767223"/>
              <a:gd name="connsiteY7" fmla="*/ 179964 h 71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7223" h="719854" fill="none" extrusionOk="0">
                <a:moveTo>
                  <a:pt x="0" y="179964"/>
                </a:moveTo>
                <a:cubicBezTo>
                  <a:pt x="148073" y="214818"/>
                  <a:pt x="348148" y="181355"/>
                  <a:pt x="407296" y="179964"/>
                </a:cubicBezTo>
                <a:cubicBezTo>
                  <a:pt x="399058" y="133047"/>
                  <a:pt x="400084" y="46022"/>
                  <a:pt x="407296" y="0"/>
                </a:cubicBezTo>
                <a:cubicBezTo>
                  <a:pt x="524897" y="161249"/>
                  <a:pt x="690175" y="237600"/>
                  <a:pt x="767223" y="359927"/>
                </a:cubicBezTo>
                <a:cubicBezTo>
                  <a:pt x="572642" y="521192"/>
                  <a:pt x="480500" y="684417"/>
                  <a:pt x="407296" y="719854"/>
                </a:cubicBezTo>
                <a:cubicBezTo>
                  <a:pt x="398713" y="667978"/>
                  <a:pt x="398830" y="567066"/>
                  <a:pt x="407296" y="539891"/>
                </a:cubicBezTo>
                <a:cubicBezTo>
                  <a:pt x="331673" y="557390"/>
                  <a:pt x="161903" y="507952"/>
                  <a:pt x="0" y="539891"/>
                </a:cubicBezTo>
                <a:cubicBezTo>
                  <a:pt x="23089" y="389843"/>
                  <a:pt x="-90" y="351538"/>
                  <a:pt x="0" y="179964"/>
                </a:cubicBezTo>
                <a:close/>
              </a:path>
              <a:path w="767223" h="719854" stroke="0" extrusionOk="0">
                <a:moveTo>
                  <a:pt x="0" y="179964"/>
                </a:moveTo>
                <a:cubicBezTo>
                  <a:pt x="196886" y="155658"/>
                  <a:pt x="227999" y="163364"/>
                  <a:pt x="407296" y="179964"/>
                </a:cubicBezTo>
                <a:cubicBezTo>
                  <a:pt x="415147" y="153311"/>
                  <a:pt x="419906" y="58591"/>
                  <a:pt x="407296" y="0"/>
                </a:cubicBezTo>
                <a:cubicBezTo>
                  <a:pt x="432814" y="47674"/>
                  <a:pt x="680462" y="227603"/>
                  <a:pt x="767223" y="359927"/>
                </a:cubicBezTo>
                <a:cubicBezTo>
                  <a:pt x="694814" y="371643"/>
                  <a:pt x="509792" y="614678"/>
                  <a:pt x="407296" y="719854"/>
                </a:cubicBezTo>
                <a:cubicBezTo>
                  <a:pt x="393166" y="699866"/>
                  <a:pt x="416734" y="591655"/>
                  <a:pt x="407296" y="539891"/>
                </a:cubicBezTo>
                <a:cubicBezTo>
                  <a:pt x="236320" y="552847"/>
                  <a:pt x="196107" y="524868"/>
                  <a:pt x="0" y="539891"/>
                </a:cubicBezTo>
                <a:cubicBezTo>
                  <a:pt x="-12218" y="496065"/>
                  <a:pt x="-7264" y="324620"/>
                  <a:pt x="0" y="179964"/>
                </a:cubicBezTo>
                <a:close/>
              </a:path>
            </a:pathLst>
          </a:custGeom>
          <a:solidFill>
            <a:schemeClr val="accent4"/>
          </a:solidFill>
          <a:ln>
            <a:solidFill>
              <a:schemeClr val="accent4"/>
            </a:solidFill>
            <a:extLst>
              <a:ext uri="{C807C97D-BFC1-408E-A445-0C87EB9F89A2}">
                <ask:lineSketchStyleProps xmlns:ask="http://schemas.microsoft.com/office/drawing/2018/sketchyshapes" sd="3864781296">
                  <a:prstGeom prst="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6B738188-3944-49D5-BC9F-4E6D20BF3485}"/>
              </a:ext>
            </a:extLst>
          </p:cNvPr>
          <p:cNvSpPr txBox="1"/>
          <p:nvPr/>
        </p:nvSpPr>
        <p:spPr>
          <a:xfrm>
            <a:off x="459486" y="5332372"/>
            <a:ext cx="2798010" cy="1285032"/>
          </a:xfrm>
          <a:prstGeom prst="rect">
            <a:avLst/>
          </a:prstGeom>
          <a:noFill/>
        </p:spPr>
        <p:txBody>
          <a:bodyPr wrap="square" rtlCol="0">
            <a:spAutoFit/>
          </a:bodyPr>
          <a:lstStyle/>
          <a:p>
            <a:pPr>
              <a:lnSpc>
                <a:spcPct val="150000"/>
              </a:lnSpc>
            </a:pPr>
            <a:r>
              <a:rPr kumimoji="1" lang="en-US" altLang="ja-JP" dirty="0"/>
              <a:t>4050</a:t>
            </a:r>
            <a:r>
              <a:rPr kumimoji="1" lang="ja-JP" altLang="en-US"/>
              <a:t>件の抗菌ペプチドと</a:t>
            </a:r>
            <a:r>
              <a:rPr kumimoji="1" lang="en-US" altLang="ja-JP" dirty="0"/>
              <a:t>MIC(</a:t>
            </a:r>
            <a:r>
              <a:rPr kumimoji="1" lang="ja-JP" altLang="en-US"/>
              <a:t>最小発育阻止濃度</a:t>
            </a:r>
            <a:r>
              <a:rPr kumimoji="1" lang="en-US" altLang="ja-JP" dirty="0"/>
              <a:t>)</a:t>
            </a:r>
            <a:r>
              <a:rPr kumimoji="1" lang="ja-JP" altLang="en-US"/>
              <a:t>のデータ</a:t>
            </a:r>
          </a:p>
        </p:txBody>
      </p:sp>
      <p:sp>
        <p:nvSpPr>
          <p:cNvPr id="41" name="テキスト ボックス 40">
            <a:extLst>
              <a:ext uri="{FF2B5EF4-FFF2-40B4-BE49-F238E27FC236}">
                <a16:creationId xmlns:a16="http://schemas.microsoft.com/office/drawing/2014/main" id="{8E333BF5-C785-B537-E806-542D46FD2F30}"/>
              </a:ext>
            </a:extLst>
          </p:cNvPr>
          <p:cNvSpPr txBox="1"/>
          <p:nvPr/>
        </p:nvSpPr>
        <p:spPr>
          <a:xfrm>
            <a:off x="6583188" y="4884968"/>
            <a:ext cx="2850776" cy="1700530"/>
          </a:xfrm>
          <a:prstGeom prst="rect">
            <a:avLst/>
          </a:prstGeom>
          <a:noFill/>
        </p:spPr>
        <p:txBody>
          <a:bodyPr wrap="square" rtlCol="0">
            <a:spAutoFit/>
          </a:bodyPr>
          <a:lstStyle/>
          <a:p>
            <a:pPr marL="342900" indent="-342900">
              <a:lnSpc>
                <a:spcPct val="150000"/>
              </a:lnSpc>
              <a:buFont typeface="+mj-lt"/>
              <a:buAutoNum type="arabicPeriod"/>
            </a:pPr>
            <a:r>
              <a:rPr kumimoji="1" lang="en-US" altLang="ja-JP" dirty="0"/>
              <a:t>10000</a:t>
            </a:r>
            <a:r>
              <a:rPr kumimoji="1" lang="ja-JP" altLang="en-US"/>
              <a:t>個の</a:t>
            </a:r>
            <a:r>
              <a:rPr kumimoji="1" lang="en-US" altLang="ja-JP" dirty="0"/>
              <a:t>α</a:t>
            </a:r>
            <a:r>
              <a:rPr kumimoji="1" lang="ja-JP" altLang="en-US"/>
              <a:t>ヘリカル陽イオン両</a:t>
            </a:r>
            <a:r>
              <a:rPr lang="ja-JP" altLang="en-US"/>
              <a:t>親媒性ペプチド</a:t>
            </a:r>
            <a:endParaRPr lang="en-US" altLang="ja-JP" dirty="0"/>
          </a:p>
          <a:p>
            <a:pPr marL="342900" indent="-342900">
              <a:lnSpc>
                <a:spcPct val="150000"/>
              </a:lnSpc>
              <a:buFont typeface="+mj-lt"/>
              <a:buAutoNum type="arabicPeriod"/>
            </a:pPr>
            <a:r>
              <a:rPr kumimoji="1" lang="en-US" altLang="ja-JP" dirty="0"/>
              <a:t>26</a:t>
            </a:r>
            <a:r>
              <a:rPr kumimoji="1" lang="ja-JP" altLang="en-US"/>
              <a:t>の</a:t>
            </a:r>
            <a:r>
              <a:rPr lang="ja-JP" altLang="en-US"/>
              <a:t>膜溶解性抗がんペプチド</a:t>
            </a:r>
            <a:r>
              <a:rPr kumimoji="1" lang="ja-JP" altLang="en-US"/>
              <a:t>の</a:t>
            </a:r>
            <a:r>
              <a:rPr kumimoji="1" lang="en-US" altLang="ja-JP" dirty="0"/>
              <a:t>EC50</a:t>
            </a:r>
            <a:endParaRPr kumimoji="1" lang="ja-JP" altLang="en-US"/>
          </a:p>
        </p:txBody>
      </p:sp>
      <p:sp>
        <p:nvSpPr>
          <p:cNvPr id="42" name="山形 41">
            <a:extLst>
              <a:ext uri="{FF2B5EF4-FFF2-40B4-BE49-F238E27FC236}">
                <a16:creationId xmlns:a16="http://schemas.microsoft.com/office/drawing/2014/main" id="{46CE2666-A02A-6481-96EA-6DC3F503A91E}"/>
              </a:ext>
            </a:extLst>
          </p:cNvPr>
          <p:cNvSpPr/>
          <p:nvPr/>
        </p:nvSpPr>
        <p:spPr>
          <a:xfrm>
            <a:off x="3053277" y="5829384"/>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43" name="山形 42">
            <a:extLst>
              <a:ext uri="{FF2B5EF4-FFF2-40B4-BE49-F238E27FC236}">
                <a16:creationId xmlns:a16="http://schemas.microsoft.com/office/drawing/2014/main" id="{63C8C06D-41E6-FA56-500D-B350606AD987}"/>
              </a:ext>
            </a:extLst>
          </p:cNvPr>
          <p:cNvSpPr/>
          <p:nvPr/>
        </p:nvSpPr>
        <p:spPr>
          <a:xfrm>
            <a:off x="9489045" y="5468243"/>
            <a:ext cx="263384" cy="332252"/>
          </a:xfrm>
          <a:prstGeom prst="chevron">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solidFill>
            </a:endParaRPr>
          </a:p>
        </p:txBody>
      </p:sp>
      <p:sp>
        <p:nvSpPr>
          <p:cNvPr id="44" name="テキスト ボックス 43">
            <a:extLst>
              <a:ext uri="{FF2B5EF4-FFF2-40B4-BE49-F238E27FC236}">
                <a16:creationId xmlns:a16="http://schemas.microsoft.com/office/drawing/2014/main" id="{DF67842A-3DF8-550A-9997-179E4FB43CA9}"/>
              </a:ext>
            </a:extLst>
          </p:cNvPr>
          <p:cNvSpPr txBox="1"/>
          <p:nvPr/>
        </p:nvSpPr>
        <p:spPr>
          <a:xfrm>
            <a:off x="7577937" y="6525209"/>
            <a:ext cx="4681090" cy="338554"/>
          </a:xfrm>
          <a:prstGeom prst="rect">
            <a:avLst/>
          </a:prstGeom>
          <a:noFill/>
        </p:spPr>
        <p:txBody>
          <a:bodyPr wrap="none" rtlCol="0">
            <a:spAutoFit/>
          </a:bodyPr>
          <a:lstStyle/>
          <a:p>
            <a:r>
              <a:rPr kumimoji="1" lang="en-US" altLang="ja-JP" sz="1600" dirty="0"/>
              <a:t>[ </a:t>
            </a:r>
            <a:r>
              <a:rPr kumimoji="1" lang="en-US" altLang="ja-JP" sz="1600" dirty="0" err="1"/>
              <a:t>Gisbert</a:t>
            </a:r>
            <a:r>
              <a:rPr kumimoji="1" lang="en-US" altLang="ja-JP" sz="1600" dirty="0"/>
              <a:t> Schneider </a:t>
            </a:r>
            <a:r>
              <a:rPr kumimoji="1" lang="en-US" altLang="ja-JP" sz="1600" i="1" dirty="0"/>
              <a:t>et al., </a:t>
            </a:r>
            <a:r>
              <a:rPr lang="en-US" altLang="ja-JP" sz="1600" dirty="0" err="1"/>
              <a:t>ChemMedChem</a:t>
            </a:r>
            <a:r>
              <a:rPr kumimoji="1" lang="en-US" altLang="ja-JP" sz="1600" dirty="0"/>
              <a:t>, 2018]</a:t>
            </a:r>
            <a:endParaRPr kumimoji="1" lang="ja-JP" altLang="en-US" sz="1600"/>
          </a:p>
        </p:txBody>
      </p:sp>
      <p:sp>
        <p:nvSpPr>
          <p:cNvPr id="45" name="テキスト ボックス 44">
            <a:extLst>
              <a:ext uri="{FF2B5EF4-FFF2-40B4-BE49-F238E27FC236}">
                <a16:creationId xmlns:a16="http://schemas.microsoft.com/office/drawing/2014/main" id="{D83111FB-9E5F-13D6-7C32-93C5EDE2003A}"/>
              </a:ext>
            </a:extLst>
          </p:cNvPr>
          <p:cNvSpPr txBox="1"/>
          <p:nvPr/>
        </p:nvSpPr>
        <p:spPr>
          <a:xfrm>
            <a:off x="3157949" y="6538035"/>
            <a:ext cx="3343351" cy="338554"/>
          </a:xfrm>
          <a:prstGeom prst="rect">
            <a:avLst/>
          </a:prstGeom>
          <a:noFill/>
        </p:spPr>
        <p:txBody>
          <a:bodyPr wrap="none" rtlCol="0">
            <a:spAutoFit/>
          </a:bodyPr>
          <a:lstStyle/>
          <a:p>
            <a:r>
              <a:rPr kumimoji="1" lang="en-US" altLang="ja-JP" sz="1600" dirty="0"/>
              <a:t>[ Zack Witten </a:t>
            </a:r>
            <a:r>
              <a:rPr kumimoji="1" lang="en-US" altLang="ja-JP" sz="1600" i="1" dirty="0"/>
              <a:t>et al., </a:t>
            </a:r>
            <a:r>
              <a:rPr lang="en-US" altLang="ja-JP" sz="1600" dirty="0" err="1"/>
              <a:t>bioRxiv</a:t>
            </a:r>
            <a:r>
              <a:rPr kumimoji="1" lang="en-US" altLang="ja-JP" sz="1600" dirty="0"/>
              <a:t>, 2019 ]</a:t>
            </a:r>
            <a:endParaRPr kumimoji="1" lang="ja-JP" altLang="en-US" sz="1600"/>
          </a:p>
        </p:txBody>
      </p:sp>
      <p:grpSp>
        <p:nvGrpSpPr>
          <p:cNvPr id="46" name="グループ化 45">
            <a:extLst>
              <a:ext uri="{FF2B5EF4-FFF2-40B4-BE49-F238E27FC236}">
                <a16:creationId xmlns:a16="http://schemas.microsoft.com/office/drawing/2014/main" id="{83541FAF-1761-8531-4CB1-CA28949DB8F2}"/>
              </a:ext>
            </a:extLst>
          </p:cNvPr>
          <p:cNvGrpSpPr/>
          <p:nvPr/>
        </p:nvGrpSpPr>
        <p:grpSpPr>
          <a:xfrm rot="19392573">
            <a:off x="3599280" y="1661002"/>
            <a:ext cx="411994" cy="564666"/>
            <a:chOff x="5104267" y="2658749"/>
            <a:chExt cx="800237" cy="959619"/>
          </a:xfrm>
        </p:grpSpPr>
        <p:sp>
          <p:nvSpPr>
            <p:cNvPr id="47" name="二等辺三角形 11">
              <a:extLst>
                <a:ext uri="{FF2B5EF4-FFF2-40B4-BE49-F238E27FC236}">
                  <a16:creationId xmlns:a16="http://schemas.microsoft.com/office/drawing/2014/main" id="{154503A1-6CBE-5AA0-4028-0FA288A9C090}"/>
                </a:ext>
              </a:extLst>
            </p:cNvPr>
            <p:cNvSpPr/>
            <p:nvPr/>
          </p:nvSpPr>
          <p:spPr>
            <a:xfrm rot="83158" flipV="1">
              <a:off x="5344820" y="3329470"/>
              <a:ext cx="559684" cy="288898"/>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フリーフォーム: 図形 12">
              <a:extLst>
                <a:ext uri="{FF2B5EF4-FFF2-40B4-BE49-F238E27FC236}">
                  <a16:creationId xmlns:a16="http://schemas.microsoft.com/office/drawing/2014/main" id="{94B64896-75B5-B9D5-1472-4847C3E44552}"/>
                </a:ext>
              </a:extLst>
            </p:cNvPr>
            <p:cNvSpPr/>
            <p:nvPr/>
          </p:nvSpPr>
          <p:spPr>
            <a:xfrm flipV="1">
              <a:off x="5104267" y="2658749"/>
              <a:ext cx="636875" cy="682473"/>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49" name="グループ化 48">
            <a:extLst>
              <a:ext uri="{FF2B5EF4-FFF2-40B4-BE49-F238E27FC236}">
                <a16:creationId xmlns:a16="http://schemas.microsoft.com/office/drawing/2014/main" id="{3687FDDA-BBD7-11E3-3CE0-75230330DB28}"/>
              </a:ext>
            </a:extLst>
          </p:cNvPr>
          <p:cNvGrpSpPr/>
          <p:nvPr/>
        </p:nvGrpSpPr>
        <p:grpSpPr>
          <a:xfrm rot="9010813">
            <a:off x="1866080" y="2601199"/>
            <a:ext cx="411994" cy="564666"/>
            <a:chOff x="5104267" y="2658749"/>
            <a:chExt cx="800237" cy="959619"/>
          </a:xfrm>
        </p:grpSpPr>
        <p:sp>
          <p:nvSpPr>
            <p:cNvPr id="50" name="二等辺三角形 11">
              <a:extLst>
                <a:ext uri="{FF2B5EF4-FFF2-40B4-BE49-F238E27FC236}">
                  <a16:creationId xmlns:a16="http://schemas.microsoft.com/office/drawing/2014/main" id="{616FDF10-0F8E-A8AD-49B6-3AEB46D72E7F}"/>
                </a:ext>
              </a:extLst>
            </p:cNvPr>
            <p:cNvSpPr/>
            <p:nvPr/>
          </p:nvSpPr>
          <p:spPr>
            <a:xfrm rot="83158" flipV="1">
              <a:off x="5344820" y="3329470"/>
              <a:ext cx="559684" cy="288898"/>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フリーフォーム: 図形 12">
              <a:extLst>
                <a:ext uri="{FF2B5EF4-FFF2-40B4-BE49-F238E27FC236}">
                  <a16:creationId xmlns:a16="http://schemas.microsoft.com/office/drawing/2014/main" id="{9C3A5180-3CB3-1641-F364-FAB8D21A8289}"/>
                </a:ext>
              </a:extLst>
            </p:cNvPr>
            <p:cNvSpPr/>
            <p:nvPr/>
          </p:nvSpPr>
          <p:spPr>
            <a:xfrm flipV="1">
              <a:off x="5104267" y="2658749"/>
              <a:ext cx="636875" cy="682473"/>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2" name="グループ化 51">
            <a:extLst>
              <a:ext uri="{FF2B5EF4-FFF2-40B4-BE49-F238E27FC236}">
                <a16:creationId xmlns:a16="http://schemas.microsoft.com/office/drawing/2014/main" id="{6D83B57D-438D-47BC-3121-963DC3F19DBC}"/>
              </a:ext>
            </a:extLst>
          </p:cNvPr>
          <p:cNvGrpSpPr/>
          <p:nvPr/>
        </p:nvGrpSpPr>
        <p:grpSpPr>
          <a:xfrm rot="16200000">
            <a:off x="1901349" y="1618645"/>
            <a:ext cx="411994" cy="564666"/>
            <a:chOff x="5104267" y="2658749"/>
            <a:chExt cx="800237" cy="959619"/>
          </a:xfrm>
        </p:grpSpPr>
        <p:sp>
          <p:nvSpPr>
            <p:cNvPr id="53" name="二等辺三角形 11">
              <a:extLst>
                <a:ext uri="{FF2B5EF4-FFF2-40B4-BE49-F238E27FC236}">
                  <a16:creationId xmlns:a16="http://schemas.microsoft.com/office/drawing/2014/main" id="{611F486B-C69D-C667-E436-CBA7FD643C1A}"/>
                </a:ext>
              </a:extLst>
            </p:cNvPr>
            <p:cNvSpPr/>
            <p:nvPr/>
          </p:nvSpPr>
          <p:spPr>
            <a:xfrm rot="83158" flipV="1">
              <a:off x="5344820" y="3329470"/>
              <a:ext cx="559684" cy="288898"/>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フリーフォーム: 図形 12">
              <a:extLst>
                <a:ext uri="{FF2B5EF4-FFF2-40B4-BE49-F238E27FC236}">
                  <a16:creationId xmlns:a16="http://schemas.microsoft.com/office/drawing/2014/main" id="{D5AFFEDB-70B6-B81E-A7C1-1A05CCA11AEE}"/>
                </a:ext>
              </a:extLst>
            </p:cNvPr>
            <p:cNvSpPr/>
            <p:nvPr/>
          </p:nvSpPr>
          <p:spPr>
            <a:xfrm flipV="1">
              <a:off x="5104267" y="2658749"/>
              <a:ext cx="636875" cy="682473"/>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6" name="テキスト ボックス 55">
            <a:extLst>
              <a:ext uri="{FF2B5EF4-FFF2-40B4-BE49-F238E27FC236}">
                <a16:creationId xmlns:a16="http://schemas.microsoft.com/office/drawing/2014/main" id="{7C80C00E-71CF-35E0-DFA8-9945C6D4C2E1}"/>
              </a:ext>
            </a:extLst>
          </p:cNvPr>
          <p:cNvSpPr txBox="1"/>
          <p:nvPr/>
        </p:nvSpPr>
        <p:spPr>
          <a:xfrm>
            <a:off x="549584" y="3324758"/>
            <a:ext cx="9283148" cy="400110"/>
          </a:xfrm>
          <a:prstGeom prst="rect">
            <a:avLst/>
          </a:prstGeom>
          <a:noFill/>
        </p:spPr>
        <p:txBody>
          <a:bodyPr wrap="square">
            <a:spAutoFit/>
          </a:bodyPr>
          <a:lstStyle/>
          <a:p>
            <a:pPr marL="0" indent="0">
              <a:buNone/>
            </a:pPr>
            <a:r>
              <a:rPr lang="ja-JP" altLang="en-US" sz="2000" b="1"/>
              <a:t>近年のペプチドや低分子の設計のための機械学習モデルの開発の成功</a:t>
            </a:r>
            <a:endParaRPr lang="en-US" altLang="ja-JP" sz="2000" b="1" dirty="0"/>
          </a:p>
        </p:txBody>
      </p:sp>
    </p:spTree>
    <p:extLst>
      <p:ext uri="{BB962C8B-B14F-4D97-AF65-F5344CB8AC3E}">
        <p14:creationId xmlns:p14="http://schemas.microsoft.com/office/powerpoint/2010/main" val="56118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9BFC54C-1177-1666-3388-409C544C5E32}"/>
              </a:ext>
            </a:extLst>
          </p:cNvPr>
          <p:cNvSpPr>
            <a:spLocks noGrp="1"/>
          </p:cNvSpPr>
          <p:nvPr>
            <p:ph idx="1"/>
          </p:nvPr>
        </p:nvSpPr>
        <p:spPr>
          <a:xfrm>
            <a:off x="546100" y="1332404"/>
            <a:ext cx="5109088" cy="5166374"/>
          </a:xfrm>
        </p:spPr>
        <p:txBody>
          <a:bodyPr>
            <a:normAutofit lnSpcReduction="10000"/>
          </a:bodyPr>
          <a:lstStyle/>
          <a:p>
            <a:pPr marL="457200" indent="-457200">
              <a:spcBef>
                <a:spcPts val="1800"/>
              </a:spcBef>
              <a:buFont typeface="+mj-lt"/>
              <a:buAutoNum type="arabicPeriod"/>
            </a:pPr>
            <a:r>
              <a:rPr lang="en-US" altLang="ja-JP" dirty="0"/>
              <a:t>125</a:t>
            </a:r>
            <a:r>
              <a:rPr lang="ja-JP" altLang="en-US"/>
              <a:t>の</a:t>
            </a:r>
            <a:r>
              <a:rPr lang="en-US" altLang="ja-JP" dirty="0"/>
              <a:t>GCG</a:t>
            </a:r>
            <a:r>
              <a:rPr lang="ja-JP" altLang="en-US"/>
              <a:t>及び</a:t>
            </a:r>
            <a:r>
              <a:rPr lang="en-US" altLang="ja-JP" dirty="0"/>
              <a:t>GLP-1</a:t>
            </a:r>
            <a:r>
              <a:rPr lang="ja-JP" altLang="en-US"/>
              <a:t>ペプチド類似体のセットを用意し、</a:t>
            </a:r>
            <a:r>
              <a:rPr lang="en-US" altLang="ja-JP" dirty="0"/>
              <a:t>GCGR</a:t>
            </a:r>
            <a:r>
              <a:rPr lang="ja-JP" altLang="en-US"/>
              <a:t>及び</a:t>
            </a:r>
            <a:r>
              <a:rPr lang="en-US" altLang="ja-JP" dirty="0"/>
              <a:t>GLP-1R</a:t>
            </a:r>
            <a:r>
              <a:rPr lang="ja-JP" altLang="en-US"/>
              <a:t>の</a:t>
            </a:r>
            <a:r>
              <a:rPr lang="en-US" altLang="ja-JP" dirty="0"/>
              <a:t>EC50</a:t>
            </a:r>
            <a:r>
              <a:rPr lang="ja-JP" altLang="en-US"/>
              <a:t>を測定</a:t>
            </a:r>
            <a:endParaRPr lang="en-US" altLang="ja-JP" dirty="0"/>
          </a:p>
          <a:p>
            <a:pPr marL="457200" indent="-457200">
              <a:spcBef>
                <a:spcPts val="1800"/>
              </a:spcBef>
              <a:buFont typeface="+mj-lt"/>
              <a:buAutoNum type="arabicPeriod"/>
            </a:pPr>
            <a:r>
              <a:rPr lang="en-US" altLang="ja-JP" dirty="0"/>
              <a:t>GCGR</a:t>
            </a:r>
            <a:r>
              <a:rPr lang="ja-JP" altLang="en-US"/>
              <a:t>と</a:t>
            </a:r>
            <a:r>
              <a:rPr lang="en-US" altLang="ja-JP" dirty="0"/>
              <a:t>GLP-1R</a:t>
            </a:r>
            <a:r>
              <a:rPr lang="ja-JP" altLang="en-US"/>
              <a:t>の両方において、</a:t>
            </a:r>
            <a:br>
              <a:rPr lang="en-US" altLang="ja-JP" dirty="0"/>
            </a:br>
            <a:r>
              <a:rPr lang="ja-JP" altLang="en-US"/>
              <a:t>ペプチド配列から</a:t>
            </a:r>
            <a:r>
              <a:rPr lang="en-US" altLang="ja-JP" dirty="0"/>
              <a:t>EC50</a:t>
            </a:r>
            <a:r>
              <a:rPr lang="ja-JP" altLang="en-US"/>
              <a:t>を予測するモデルを訓練</a:t>
            </a:r>
            <a:endParaRPr lang="en-US" altLang="ja-JP" dirty="0"/>
          </a:p>
          <a:p>
            <a:pPr marL="457200" indent="-457200">
              <a:spcBef>
                <a:spcPts val="1800"/>
              </a:spcBef>
              <a:buFont typeface="+mj-lt"/>
              <a:buAutoNum type="arabicPeriod"/>
            </a:pPr>
            <a:r>
              <a:rPr lang="ja-JP" altLang="en-US"/>
              <a:t>データセットから数点残基置換させた、</a:t>
            </a:r>
            <a:br>
              <a:rPr lang="en-US" altLang="ja-JP" dirty="0"/>
            </a:br>
            <a:r>
              <a:rPr lang="ja-JP" altLang="en-US"/>
              <a:t>未知のペプチド配列の活性を予測</a:t>
            </a:r>
            <a:endParaRPr lang="en-US" altLang="ja-JP" dirty="0"/>
          </a:p>
          <a:p>
            <a:pPr marL="457200" indent="-457200">
              <a:spcBef>
                <a:spcPts val="1800"/>
              </a:spcBef>
              <a:buFont typeface="+mj-lt"/>
              <a:buAutoNum type="arabicPeriod"/>
            </a:pPr>
            <a:r>
              <a:rPr lang="ja-JP" altLang="en-US"/>
              <a:t>実際にペプチドを合成し、</a:t>
            </a:r>
            <a:br>
              <a:rPr lang="en-US" altLang="ja-JP" dirty="0"/>
            </a:br>
            <a:r>
              <a:rPr lang="en-US" altLang="ja-JP" dirty="0"/>
              <a:t>GCGR</a:t>
            </a:r>
            <a:r>
              <a:rPr lang="ja-JP" altLang="en-US"/>
              <a:t>と</a:t>
            </a:r>
            <a:r>
              <a:rPr lang="en-US" altLang="ja-JP" dirty="0"/>
              <a:t>GLP-1R</a:t>
            </a:r>
            <a:r>
              <a:rPr lang="ja-JP" altLang="en-US"/>
              <a:t>の活性を確認</a:t>
            </a:r>
            <a:endParaRPr lang="en-US" altLang="ja-JP" dirty="0"/>
          </a:p>
        </p:txBody>
      </p:sp>
      <p:sp>
        <p:nvSpPr>
          <p:cNvPr id="4" name="テキスト プレースホルダー 3">
            <a:extLst>
              <a:ext uri="{FF2B5EF4-FFF2-40B4-BE49-F238E27FC236}">
                <a16:creationId xmlns:a16="http://schemas.microsoft.com/office/drawing/2014/main" id="{745F4992-B81A-BC09-C0EA-E4EADCFEAFF1}"/>
              </a:ext>
            </a:extLst>
          </p:cNvPr>
          <p:cNvSpPr>
            <a:spLocks noGrp="1"/>
          </p:cNvSpPr>
          <p:nvPr>
            <p:ph type="body" sz="quarter" idx="11"/>
          </p:nvPr>
        </p:nvSpPr>
        <p:spPr/>
        <p:txBody>
          <a:bodyPr>
            <a:normAutofit lnSpcReduction="10000"/>
          </a:bodyPr>
          <a:lstStyle/>
          <a:p>
            <a:r>
              <a:rPr kumimoji="1" lang="en-US" altLang="ja-JP" dirty="0"/>
              <a:t>Introduction </a:t>
            </a:r>
            <a:r>
              <a:rPr kumimoji="1" lang="ja-JP" altLang="en-US"/>
              <a:t>本研究のアプローチ</a:t>
            </a:r>
          </a:p>
        </p:txBody>
      </p:sp>
      <p:pic>
        <p:nvPicPr>
          <p:cNvPr id="5" name="Picture 2">
            <a:extLst>
              <a:ext uri="{FF2B5EF4-FFF2-40B4-BE49-F238E27FC236}">
                <a16:creationId xmlns:a16="http://schemas.microsoft.com/office/drawing/2014/main" id="{4249F271-E8E0-C166-8319-578914E6D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2" y="2252509"/>
            <a:ext cx="6259402" cy="332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57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D60FF47-95FB-CB82-59E1-34858E5FDEA2}"/>
              </a:ext>
            </a:extLst>
          </p:cNvPr>
          <p:cNvSpPr>
            <a:spLocks noGrp="1"/>
          </p:cNvSpPr>
          <p:nvPr>
            <p:ph idx="1"/>
          </p:nvPr>
        </p:nvSpPr>
        <p:spPr>
          <a:xfrm>
            <a:off x="546100" y="1038483"/>
            <a:ext cx="11099800" cy="5648920"/>
          </a:xfrm>
        </p:spPr>
        <p:txBody>
          <a:bodyPr>
            <a:normAutofit/>
          </a:bodyPr>
          <a:lstStyle/>
          <a:p>
            <a:pPr marL="0" indent="0">
              <a:buNone/>
            </a:pPr>
            <a:r>
              <a:rPr kumimoji="1" lang="ja-JP" altLang="en-US" sz="2400"/>
              <a:t>目的</a:t>
            </a:r>
            <a:endParaRPr lang="en-US" altLang="ja-JP" sz="2400" dirty="0"/>
          </a:p>
          <a:p>
            <a:pPr marL="0" indent="0">
              <a:buNone/>
            </a:pPr>
            <a:r>
              <a:rPr kumimoji="1" lang="en-US" altLang="ja-JP" b="0" dirty="0"/>
              <a:t>GCGR</a:t>
            </a:r>
            <a:r>
              <a:rPr kumimoji="1" lang="ja-JP" altLang="en-US" b="0"/>
              <a:t>と</a:t>
            </a:r>
            <a:r>
              <a:rPr kumimoji="1" lang="en-US" altLang="ja-JP" b="0" dirty="0"/>
              <a:t>GLP-1R</a:t>
            </a:r>
            <a:r>
              <a:rPr kumimoji="1" lang="ja-JP" altLang="en-US" b="0"/>
              <a:t>の両方において、ペプチド配列からそれぞれの</a:t>
            </a:r>
            <a:r>
              <a:rPr lang="en-US" altLang="ja-JP" b="0" dirty="0"/>
              <a:t>EC50</a:t>
            </a:r>
            <a:r>
              <a:rPr lang="ja-JP" altLang="en-US" b="0"/>
              <a:t>を予測する</a:t>
            </a:r>
            <a:r>
              <a:rPr kumimoji="1" lang="ja-JP" altLang="en-US" b="0"/>
              <a:t>モデルを構築する。</a:t>
            </a:r>
            <a:endParaRPr kumimoji="1" lang="en-US" altLang="ja-JP" b="0" dirty="0"/>
          </a:p>
          <a:p>
            <a:pPr marL="457200" lvl="1" indent="0">
              <a:buNone/>
            </a:pPr>
            <a:endParaRPr kumimoji="1" lang="en-US" altLang="ja-JP" sz="2000" dirty="0"/>
          </a:p>
          <a:p>
            <a:pPr marL="0" indent="0">
              <a:buNone/>
            </a:pPr>
            <a:r>
              <a:rPr lang="ja-JP" altLang="en-US" sz="2400"/>
              <a:t>新規性</a:t>
            </a:r>
            <a:endParaRPr lang="en-US" altLang="ja-JP" sz="2400" dirty="0"/>
          </a:p>
          <a:p>
            <a:pPr marL="0" indent="0">
              <a:buNone/>
            </a:pPr>
            <a:r>
              <a:rPr lang="ja-JP" altLang="en-US" b="0"/>
              <a:t>機械学習モデルを用いて、</a:t>
            </a:r>
            <a:r>
              <a:rPr lang="en-US" altLang="ja-JP" b="0" dirty="0"/>
              <a:t>GCGR/GLP-1</a:t>
            </a:r>
            <a:r>
              <a:rPr lang="ja-JP" altLang="en-US" b="0"/>
              <a:t>デュアルアゴニストペプチドの設計に成功した。</a:t>
            </a:r>
            <a:endParaRPr lang="en-US" altLang="ja-JP" b="0" dirty="0"/>
          </a:p>
          <a:p>
            <a:pPr marL="457200" lvl="1" indent="0">
              <a:buNone/>
            </a:pPr>
            <a:endParaRPr lang="en-US" altLang="ja-JP" sz="2000" dirty="0"/>
          </a:p>
          <a:p>
            <a:pPr marL="0" indent="0">
              <a:buNone/>
            </a:pPr>
            <a:r>
              <a:rPr lang="ja-JP" altLang="en-US" sz="2400"/>
              <a:t>選定理由</a:t>
            </a:r>
            <a:endParaRPr lang="en-US" altLang="ja-JP" sz="2400" dirty="0"/>
          </a:p>
          <a:p>
            <a:r>
              <a:rPr lang="ja-JP" altLang="en-US" b="0"/>
              <a:t>自分の研究で</a:t>
            </a:r>
            <a:r>
              <a:rPr lang="en-US" altLang="ja-JP" b="0" dirty="0"/>
              <a:t>TGR5</a:t>
            </a:r>
            <a:r>
              <a:rPr lang="ja-JP" altLang="en-US" b="0"/>
              <a:t>活性化により</a:t>
            </a:r>
            <a:r>
              <a:rPr lang="en-US" altLang="ja-JP" b="0" dirty="0"/>
              <a:t>GLP-1</a:t>
            </a:r>
            <a:r>
              <a:rPr lang="ja-JP" altLang="en-US" b="0"/>
              <a:t>分泌を促進する目的があり、</a:t>
            </a:r>
            <a:r>
              <a:rPr lang="en-US" altLang="ja-JP" b="0" dirty="0"/>
              <a:t>GLP-1</a:t>
            </a:r>
            <a:r>
              <a:rPr lang="ja-JP" altLang="en-US" b="0"/>
              <a:t>の知識が勉強になると感じたため。</a:t>
            </a:r>
            <a:endParaRPr lang="en-US" altLang="ja-JP" b="0" dirty="0"/>
          </a:p>
          <a:p>
            <a:r>
              <a:rPr lang="ja-JP" altLang="en-US" b="0"/>
              <a:t>機械学習によってデュアルアゴニストペプチドの予測をする手法が面白いと感じたため。</a:t>
            </a:r>
            <a:endParaRPr lang="ja-JP" altLang="en-US" b="0" i="0">
              <a:solidFill>
                <a:srgbClr val="1D1C1D"/>
              </a:solidFill>
              <a:effectLst/>
              <a:latin typeface="NotoSansJP"/>
            </a:endParaRPr>
          </a:p>
          <a:p>
            <a:pPr lvl="1"/>
            <a:endParaRPr lang="en-US" altLang="ja-JP" sz="2000" dirty="0"/>
          </a:p>
        </p:txBody>
      </p:sp>
      <p:sp>
        <p:nvSpPr>
          <p:cNvPr id="4" name="テキスト プレースホルダー 3">
            <a:extLst>
              <a:ext uri="{FF2B5EF4-FFF2-40B4-BE49-F238E27FC236}">
                <a16:creationId xmlns:a16="http://schemas.microsoft.com/office/drawing/2014/main" id="{818D3F8B-FE9F-014B-97C3-80F708F15E08}"/>
              </a:ext>
            </a:extLst>
          </p:cNvPr>
          <p:cNvSpPr>
            <a:spLocks noGrp="1"/>
          </p:cNvSpPr>
          <p:nvPr>
            <p:ph type="body" sz="quarter" idx="11"/>
          </p:nvPr>
        </p:nvSpPr>
        <p:spPr/>
        <p:txBody>
          <a:bodyPr>
            <a:normAutofit lnSpcReduction="10000"/>
          </a:bodyPr>
          <a:lstStyle/>
          <a:p>
            <a:r>
              <a:rPr kumimoji="1" lang="ja-JP" altLang="en-US"/>
              <a:t>本論文の目的と新規性</a:t>
            </a:r>
          </a:p>
        </p:txBody>
      </p:sp>
    </p:spTree>
    <p:extLst>
      <p:ext uri="{BB962C8B-B14F-4D97-AF65-F5344CB8AC3E}">
        <p14:creationId xmlns:p14="http://schemas.microsoft.com/office/powerpoint/2010/main" val="390619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DDD4BCF-7028-7807-2788-319E5F3D20DA}"/>
              </a:ext>
            </a:extLst>
          </p:cNvPr>
          <p:cNvSpPr>
            <a:spLocks noGrp="1"/>
          </p:cNvSpPr>
          <p:nvPr>
            <p:ph idx="1"/>
          </p:nvPr>
        </p:nvSpPr>
        <p:spPr>
          <a:xfrm>
            <a:off x="1092200" y="-2860489"/>
            <a:ext cx="11099800" cy="2566576"/>
          </a:xfrm>
        </p:spPr>
        <p:txBody>
          <a:bodyPr/>
          <a:lstStyle/>
          <a:p>
            <a:pPr marL="457200" indent="-457200">
              <a:buFont typeface="+mj-lt"/>
              <a:buAutoNum type="arabicPeriod"/>
            </a:pPr>
            <a:r>
              <a:rPr kumimoji="1" lang="ja-JP" altLang="en-US"/>
              <a:t>トレーニングデータの作成</a:t>
            </a:r>
            <a:endParaRPr kumimoji="1" lang="en-US" altLang="ja-JP" dirty="0"/>
          </a:p>
          <a:p>
            <a:pPr marL="457200" indent="-457200">
              <a:buFont typeface="+mj-lt"/>
              <a:buAutoNum type="arabicPeriod"/>
            </a:pPr>
            <a:r>
              <a:rPr lang="ja-JP" altLang="en-US"/>
              <a:t>機械学習モデルの構築と評価</a:t>
            </a:r>
            <a:endParaRPr lang="en-US" altLang="ja-JP" dirty="0"/>
          </a:p>
          <a:p>
            <a:pPr marL="457200" indent="-457200">
              <a:buFont typeface="+mj-lt"/>
              <a:buAutoNum type="arabicPeriod"/>
            </a:pPr>
            <a:r>
              <a:rPr lang="ja-JP" altLang="en-US"/>
              <a:t>作成したモデルを利用したリガンドのデザイン</a:t>
            </a:r>
            <a:endParaRPr lang="en-US" altLang="ja-JP" dirty="0"/>
          </a:p>
          <a:p>
            <a:pPr marL="457200" indent="-457200">
              <a:buFont typeface="+mj-lt"/>
              <a:buAutoNum type="arabicPeriod"/>
            </a:pPr>
            <a:r>
              <a:rPr lang="ja-JP" altLang="en-US"/>
              <a:t>デザインしたペプチドの合成と評価</a:t>
            </a:r>
            <a:endParaRPr lang="en-US" altLang="ja-JP" dirty="0"/>
          </a:p>
          <a:p>
            <a:pPr marL="457200" indent="-457200">
              <a:buFont typeface="+mj-lt"/>
              <a:buAutoNum type="arabicPeriod"/>
            </a:pPr>
            <a:r>
              <a:rPr lang="ja-JP" altLang="en-US"/>
              <a:t>トレーニングデータとデザインしたペプチドの比較</a:t>
            </a:r>
            <a:endParaRPr lang="en-US" altLang="ja-JP" dirty="0"/>
          </a:p>
          <a:p>
            <a:pPr marL="457200" indent="-457200">
              <a:buFont typeface="+mj-lt"/>
              <a:buAutoNum type="arabicPeriod"/>
            </a:pPr>
            <a:endParaRPr lang="en-US" altLang="ja-JP" dirty="0"/>
          </a:p>
          <a:p>
            <a:pPr marL="457200" indent="-457200">
              <a:buFont typeface="+mj-lt"/>
              <a:buAutoNum type="arabicPeriod"/>
            </a:pPr>
            <a:endParaRPr kumimoji="1" lang="en-US" altLang="ja-JP" dirty="0"/>
          </a:p>
          <a:p>
            <a:pPr marL="457200" indent="-457200">
              <a:buFont typeface="+mj-lt"/>
              <a:buAutoNum type="arabicPeriod"/>
            </a:pPr>
            <a:endParaRPr kumimoji="1" lang="ja-JP" altLang="en-US"/>
          </a:p>
        </p:txBody>
      </p:sp>
      <p:sp>
        <p:nvSpPr>
          <p:cNvPr id="4" name="テキスト プレースホルダー 3">
            <a:extLst>
              <a:ext uri="{FF2B5EF4-FFF2-40B4-BE49-F238E27FC236}">
                <a16:creationId xmlns:a16="http://schemas.microsoft.com/office/drawing/2014/main" id="{F262D47F-F2A1-7184-26F7-E9F73DBA1F22}"/>
              </a:ext>
            </a:extLst>
          </p:cNvPr>
          <p:cNvSpPr>
            <a:spLocks noGrp="1"/>
          </p:cNvSpPr>
          <p:nvPr>
            <p:ph type="body" sz="quarter" idx="11"/>
          </p:nvPr>
        </p:nvSpPr>
        <p:spPr/>
        <p:txBody>
          <a:bodyPr>
            <a:normAutofit lnSpcReduction="10000"/>
          </a:bodyPr>
          <a:lstStyle/>
          <a:p>
            <a:r>
              <a:rPr kumimoji="1" lang="en-US" altLang="ja-JP" dirty="0"/>
              <a:t>Fig</a:t>
            </a:r>
            <a:r>
              <a:rPr kumimoji="1" lang="ja-JP" altLang="en-US"/>
              <a:t>の流れ</a:t>
            </a:r>
          </a:p>
        </p:txBody>
      </p:sp>
      <p:sp>
        <p:nvSpPr>
          <p:cNvPr id="5" name="楕円 4">
            <a:extLst>
              <a:ext uri="{FF2B5EF4-FFF2-40B4-BE49-F238E27FC236}">
                <a16:creationId xmlns:a16="http://schemas.microsoft.com/office/drawing/2014/main" id="{671659B1-07DF-836A-BF77-77BBA5A343BF}"/>
              </a:ext>
            </a:extLst>
          </p:cNvPr>
          <p:cNvSpPr>
            <a:spLocks noChangeAspect="1"/>
          </p:cNvSpPr>
          <p:nvPr/>
        </p:nvSpPr>
        <p:spPr>
          <a:xfrm>
            <a:off x="-1292221" y="97477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6" name="楕円 4">
            <a:extLst>
              <a:ext uri="{FF2B5EF4-FFF2-40B4-BE49-F238E27FC236}">
                <a16:creationId xmlns:a16="http://schemas.microsoft.com/office/drawing/2014/main" id="{10749912-5284-D76F-AF1D-D185105E64CD}"/>
              </a:ext>
            </a:extLst>
          </p:cNvPr>
          <p:cNvSpPr>
            <a:spLocks noChangeAspect="1"/>
          </p:cNvSpPr>
          <p:nvPr/>
        </p:nvSpPr>
        <p:spPr>
          <a:xfrm>
            <a:off x="-1292221" y="218092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7" name="楕円 4">
            <a:extLst>
              <a:ext uri="{FF2B5EF4-FFF2-40B4-BE49-F238E27FC236}">
                <a16:creationId xmlns:a16="http://schemas.microsoft.com/office/drawing/2014/main" id="{9AC68756-7B04-0C6D-8800-4BF69FD5AF69}"/>
              </a:ext>
            </a:extLst>
          </p:cNvPr>
          <p:cNvSpPr>
            <a:spLocks noChangeAspect="1"/>
          </p:cNvSpPr>
          <p:nvPr/>
        </p:nvSpPr>
        <p:spPr>
          <a:xfrm>
            <a:off x="-1292221" y="338707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sp>
        <p:nvSpPr>
          <p:cNvPr id="8" name="楕円 4">
            <a:extLst>
              <a:ext uri="{FF2B5EF4-FFF2-40B4-BE49-F238E27FC236}">
                <a16:creationId xmlns:a16="http://schemas.microsoft.com/office/drawing/2014/main" id="{008E4D03-77EF-A70F-1660-AB6596031EA0}"/>
              </a:ext>
            </a:extLst>
          </p:cNvPr>
          <p:cNvSpPr>
            <a:spLocks noChangeAspect="1"/>
          </p:cNvSpPr>
          <p:nvPr/>
        </p:nvSpPr>
        <p:spPr>
          <a:xfrm>
            <a:off x="-1292221" y="459322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9" name="楕円 4">
            <a:extLst>
              <a:ext uri="{FF2B5EF4-FFF2-40B4-BE49-F238E27FC236}">
                <a16:creationId xmlns:a16="http://schemas.microsoft.com/office/drawing/2014/main" id="{17723DF0-60F2-6F84-9584-18D9A2662E11}"/>
              </a:ext>
            </a:extLst>
          </p:cNvPr>
          <p:cNvSpPr>
            <a:spLocks noChangeAspect="1"/>
          </p:cNvSpPr>
          <p:nvPr/>
        </p:nvSpPr>
        <p:spPr>
          <a:xfrm>
            <a:off x="-1292221" y="579937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5</a:t>
            </a:r>
            <a:endParaRPr kumimoji="1" lang="ja-JP" altLang="en-US" sz="3200" b="1" dirty="0"/>
          </a:p>
        </p:txBody>
      </p:sp>
      <p:grpSp>
        <p:nvGrpSpPr>
          <p:cNvPr id="15" name="グループ化 14">
            <a:extLst>
              <a:ext uri="{FF2B5EF4-FFF2-40B4-BE49-F238E27FC236}">
                <a16:creationId xmlns:a16="http://schemas.microsoft.com/office/drawing/2014/main" id="{91238B72-792D-74E2-614A-597A042D4D0D}"/>
              </a:ext>
            </a:extLst>
          </p:cNvPr>
          <p:cNvGrpSpPr/>
          <p:nvPr/>
        </p:nvGrpSpPr>
        <p:grpSpPr>
          <a:xfrm>
            <a:off x="2307943" y="1460265"/>
            <a:ext cx="7576113" cy="4827955"/>
            <a:chOff x="2752559" y="1331415"/>
            <a:chExt cx="7576113" cy="4827955"/>
          </a:xfrm>
        </p:grpSpPr>
        <p:sp>
          <p:nvSpPr>
            <p:cNvPr id="10" name="テキスト ボックス 9">
              <a:extLst>
                <a:ext uri="{FF2B5EF4-FFF2-40B4-BE49-F238E27FC236}">
                  <a16:creationId xmlns:a16="http://schemas.microsoft.com/office/drawing/2014/main" id="{63B36D00-5A05-94A1-FD05-2BCC7DB90DDE}"/>
                </a:ext>
              </a:extLst>
            </p:cNvPr>
            <p:cNvSpPr txBox="1"/>
            <p:nvPr/>
          </p:nvSpPr>
          <p:spPr>
            <a:xfrm>
              <a:off x="2752559" y="1331415"/>
              <a:ext cx="4570482" cy="461665"/>
            </a:xfrm>
            <a:prstGeom prst="rect">
              <a:avLst/>
            </a:prstGeom>
            <a:noFill/>
            <a:ln>
              <a:noFill/>
            </a:ln>
          </p:spPr>
          <p:txBody>
            <a:bodyPr wrap="none" rtlCol="0" anchor="b">
              <a:spAutoFit/>
            </a:bodyPr>
            <a:lstStyle/>
            <a:p>
              <a:r>
                <a:rPr kumimoji="1" lang="en-US" altLang="ja-JP" sz="2400" b="1" dirty="0"/>
                <a:t> Fig1. </a:t>
              </a:r>
              <a:r>
                <a:rPr kumimoji="1" lang="ja-JP" altLang="en-US" sz="2400" b="1"/>
                <a:t>トレーニングデータの作成</a:t>
              </a:r>
              <a:r>
                <a:rPr kumimoji="1" lang="en-US" altLang="ja-JP" sz="2400" b="1" dirty="0"/>
                <a:t> </a:t>
              </a:r>
              <a:endParaRPr kumimoji="1" lang="ja-JP" altLang="en-US" sz="2400" b="1"/>
            </a:p>
          </p:txBody>
        </p:sp>
        <p:sp>
          <p:nvSpPr>
            <p:cNvPr id="11" name="テキスト ボックス 10">
              <a:extLst>
                <a:ext uri="{FF2B5EF4-FFF2-40B4-BE49-F238E27FC236}">
                  <a16:creationId xmlns:a16="http://schemas.microsoft.com/office/drawing/2014/main" id="{572FFC13-B8AF-F40F-29AF-E7B5B81A1462}"/>
                </a:ext>
              </a:extLst>
            </p:cNvPr>
            <p:cNvSpPr txBox="1"/>
            <p:nvPr/>
          </p:nvSpPr>
          <p:spPr>
            <a:xfrm>
              <a:off x="2752559" y="2422988"/>
              <a:ext cx="5123518" cy="461665"/>
            </a:xfrm>
            <a:prstGeom prst="rect">
              <a:avLst/>
            </a:prstGeom>
            <a:noFill/>
            <a:ln>
              <a:noFill/>
            </a:ln>
          </p:spPr>
          <p:txBody>
            <a:bodyPr wrap="none" rtlCol="0" anchor="b">
              <a:spAutoFit/>
            </a:bodyPr>
            <a:lstStyle/>
            <a:p>
              <a:r>
                <a:rPr kumimoji="1" lang="en-US" altLang="ja-JP" sz="2400" b="1" dirty="0"/>
                <a:t> Fig2. </a:t>
              </a:r>
              <a:r>
                <a:rPr kumimoji="1" lang="ja-JP" altLang="en-US" sz="2400" b="1"/>
                <a:t>機械学習モデルの構築と評価</a:t>
              </a:r>
              <a:r>
                <a:rPr kumimoji="1" lang="en-US" altLang="ja-JP" sz="2400" b="1" dirty="0"/>
                <a:t> </a:t>
              </a:r>
              <a:endParaRPr kumimoji="1" lang="ja-JP" altLang="en-US" sz="2400" b="1"/>
            </a:p>
          </p:txBody>
        </p:sp>
        <p:sp>
          <p:nvSpPr>
            <p:cNvPr id="12" name="テキスト ボックス 11">
              <a:extLst>
                <a:ext uri="{FF2B5EF4-FFF2-40B4-BE49-F238E27FC236}">
                  <a16:creationId xmlns:a16="http://schemas.microsoft.com/office/drawing/2014/main" id="{17231C45-D00A-C7BF-18DD-48FEBD633030}"/>
                </a:ext>
              </a:extLst>
            </p:cNvPr>
            <p:cNvSpPr txBox="1"/>
            <p:nvPr/>
          </p:nvSpPr>
          <p:spPr>
            <a:xfrm>
              <a:off x="2752559" y="3514561"/>
              <a:ext cx="7125669" cy="461665"/>
            </a:xfrm>
            <a:prstGeom prst="rect">
              <a:avLst/>
            </a:prstGeom>
            <a:noFill/>
            <a:ln>
              <a:noFill/>
            </a:ln>
          </p:spPr>
          <p:txBody>
            <a:bodyPr wrap="none" rtlCol="0" anchor="b">
              <a:spAutoFit/>
            </a:bodyPr>
            <a:lstStyle/>
            <a:p>
              <a:r>
                <a:rPr kumimoji="1" lang="en-US" altLang="ja-JP" sz="2400" b="1" dirty="0"/>
                <a:t> Fig3. </a:t>
              </a:r>
              <a:r>
                <a:rPr kumimoji="1" lang="ja-JP" altLang="en-US" sz="2400" b="1"/>
                <a:t>作成したモデルを利用したリガンドのデザイン</a:t>
              </a:r>
              <a:r>
                <a:rPr kumimoji="1" lang="en-US" altLang="ja-JP" sz="2400" b="1" dirty="0"/>
                <a:t> </a:t>
              </a:r>
              <a:endParaRPr kumimoji="1" lang="ja-JP" altLang="en-US" sz="2400" b="1"/>
            </a:p>
          </p:txBody>
        </p:sp>
        <p:sp>
          <p:nvSpPr>
            <p:cNvPr id="13" name="テキスト ボックス 12">
              <a:extLst>
                <a:ext uri="{FF2B5EF4-FFF2-40B4-BE49-F238E27FC236}">
                  <a16:creationId xmlns:a16="http://schemas.microsoft.com/office/drawing/2014/main" id="{A4A77BA1-99BF-CCE3-6EDF-0535058A53DC}"/>
                </a:ext>
              </a:extLst>
            </p:cNvPr>
            <p:cNvSpPr txBox="1"/>
            <p:nvPr/>
          </p:nvSpPr>
          <p:spPr>
            <a:xfrm>
              <a:off x="2752559" y="4606134"/>
              <a:ext cx="5734262" cy="461665"/>
            </a:xfrm>
            <a:prstGeom prst="rect">
              <a:avLst/>
            </a:prstGeom>
            <a:noFill/>
            <a:ln>
              <a:noFill/>
            </a:ln>
          </p:spPr>
          <p:txBody>
            <a:bodyPr wrap="none" rtlCol="0" anchor="b">
              <a:spAutoFit/>
            </a:bodyPr>
            <a:lstStyle/>
            <a:p>
              <a:r>
                <a:rPr kumimoji="1" lang="en-US" altLang="ja-JP" sz="2400" b="1" i="1" dirty="0"/>
                <a:t> </a:t>
              </a:r>
              <a:r>
                <a:rPr kumimoji="1" lang="en-US" altLang="ja-JP" sz="2400" b="1" dirty="0"/>
                <a:t>Fig4. </a:t>
              </a:r>
              <a:r>
                <a:rPr kumimoji="1" lang="ja-JP" altLang="en-US" sz="2400" b="1"/>
                <a:t>デザインしたペプチドの合成と評価</a:t>
              </a:r>
              <a:r>
                <a:rPr kumimoji="1" lang="en-US" altLang="ja-JP" sz="2400" b="1" dirty="0"/>
                <a:t> </a:t>
              </a:r>
              <a:endParaRPr kumimoji="1" lang="ja-JP" altLang="en-US" sz="2400" b="1"/>
            </a:p>
          </p:txBody>
        </p:sp>
        <p:sp>
          <p:nvSpPr>
            <p:cNvPr id="14" name="テキスト ボックス 13">
              <a:extLst>
                <a:ext uri="{FF2B5EF4-FFF2-40B4-BE49-F238E27FC236}">
                  <a16:creationId xmlns:a16="http://schemas.microsoft.com/office/drawing/2014/main" id="{AEDE3755-64C8-669F-F8AC-A74193810B5C}"/>
                </a:ext>
              </a:extLst>
            </p:cNvPr>
            <p:cNvSpPr txBox="1"/>
            <p:nvPr/>
          </p:nvSpPr>
          <p:spPr>
            <a:xfrm>
              <a:off x="2752559" y="5697705"/>
              <a:ext cx="7576113" cy="461665"/>
            </a:xfrm>
            <a:prstGeom prst="rect">
              <a:avLst/>
            </a:prstGeom>
            <a:noFill/>
            <a:ln>
              <a:noFill/>
            </a:ln>
          </p:spPr>
          <p:txBody>
            <a:bodyPr wrap="none" rtlCol="0" anchor="b">
              <a:spAutoFit/>
            </a:bodyPr>
            <a:lstStyle/>
            <a:p>
              <a:r>
                <a:rPr kumimoji="1" lang="en-US" altLang="ja-JP" sz="2400" b="1" dirty="0"/>
                <a:t> Fig5. </a:t>
              </a:r>
              <a:r>
                <a:rPr kumimoji="1" lang="ja-JP" altLang="en-US" sz="2400" b="1"/>
                <a:t>トレーニングデータとデザインしたペプチドの比較</a:t>
              </a:r>
              <a:r>
                <a:rPr kumimoji="1" lang="en-US" altLang="ja-JP" sz="2400" b="1" dirty="0"/>
                <a:t> </a:t>
              </a:r>
              <a:endParaRPr kumimoji="1" lang="ja-JP" altLang="en-US" sz="2400" b="1"/>
            </a:p>
          </p:txBody>
        </p:sp>
      </p:grpSp>
    </p:spTree>
    <p:extLst>
      <p:ext uri="{BB962C8B-B14F-4D97-AF65-F5344CB8AC3E}">
        <p14:creationId xmlns:p14="http://schemas.microsoft.com/office/powerpoint/2010/main" val="2495389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DDD4BCF-7028-7807-2788-319E5F3D20DA}"/>
              </a:ext>
            </a:extLst>
          </p:cNvPr>
          <p:cNvSpPr>
            <a:spLocks noGrp="1"/>
          </p:cNvSpPr>
          <p:nvPr>
            <p:ph idx="1"/>
          </p:nvPr>
        </p:nvSpPr>
        <p:spPr>
          <a:xfrm>
            <a:off x="1092200" y="-2860489"/>
            <a:ext cx="11099800" cy="2566576"/>
          </a:xfrm>
        </p:spPr>
        <p:txBody>
          <a:bodyPr/>
          <a:lstStyle/>
          <a:p>
            <a:pPr marL="457200" indent="-457200">
              <a:buFont typeface="+mj-lt"/>
              <a:buAutoNum type="arabicPeriod"/>
            </a:pPr>
            <a:r>
              <a:rPr kumimoji="1" lang="ja-JP" altLang="en-US"/>
              <a:t>トレーニングデータの作成</a:t>
            </a:r>
            <a:endParaRPr kumimoji="1" lang="en-US" altLang="ja-JP" dirty="0"/>
          </a:p>
          <a:p>
            <a:pPr marL="457200" indent="-457200">
              <a:buFont typeface="+mj-lt"/>
              <a:buAutoNum type="arabicPeriod"/>
            </a:pPr>
            <a:r>
              <a:rPr lang="ja-JP" altLang="en-US"/>
              <a:t>機械学習モデルの構築と評価</a:t>
            </a:r>
            <a:endParaRPr lang="en-US" altLang="ja-JP" dirty="0"/>
          </a:p>
          <a:p>
            <a:pPr marL="457200" indent="-457200">
              <a:buFont typeface="+mj-lt"/>
              <a:buAutoNum type="arabicPeriod"/>
            </a:pPr>
            <a:r>
              <a:rPr lang="ja-JP" altLang="en-US"/>
              <a:t>作成したモデルを利用したリガンドのデザイン</a:t>
            </a:r>
            <a:endParaRPr lang="en-US" altLang="ja-JP" dirty="0"/>
          </a:p>
          <a:p>
            <a:pPr marL="457200" indent="-457200">
              <a:buFont typeface="+mj-lt"/>
              <a:buAutoNum type="arabicPeriod"/>
            </a:pPr>
            <a:r>
              <a:rPr lang="ja-JP" altLang="en-US"/>
              <a:t>デザインしたペプチドの合成と評価</a:t>
            </a:r>
            <a:endParaRPr lang="en-US" altLang="ja-JP" dirty="0"/>
          </a:p>
          <a:p>
            <a:pPr marL="457200" indent="-457200">
              <a:buFont typeface="+mj-lt"/>
              <a:buAutoNum type="arabicPeriod"/>
            </a:pPr>
            <a:r>
              <a:rPr lang="ja-JP" altLang="en-US"/>
              <a:t>トレーニングデータとデザインしたペプチドの比較</a:t>
            </a:r>
            <a:endParaRPr lang="en-US" altLang="ja-JP" dirty="0"/>
          </a:p>
          <a:p>
            <a:pPr marL="457200" indent="-457200">
              <a:buFont typeface="+mj-lt"/>
              <a:buAutoNum type="arabicPeriod"/>
            </a:pPr>
            <a:endParaRPr lang="en-US" altLang="ja-JP" dirty="0"/>
          </a:p>
          <a:p>
            <a:pPr marL="457200" indent="-457200">
              <a:buFont typeface="+mj-lt"/>
              <a:buAutoNum type="arabicPeriod"/>
            </a:pPr>
            <a:endParaRPr kumimoji="1" lang="en-US" altLang="ja-JP" dirty="0"/>
          </a:p>
          <a:p>
            <a:pPr marL="457200" indent="-457200">
              <a:buFont typeface="+mj-lt"/>
              <a:buAutoNum type="arabicPeriod"/>
            </a:pPr>
            <a:endParaRPr kumimoji="1" lang="ja-JP" altLang="en-US"/>
          </a:p>
        </p:txBody>
      </p:sp>
      <p:sp>
        <p:nvSpPr>
          <p:cNvPr id="4" name="テキスト プレースホルダー 3">
            <a:extLst>
              <a:ext uri="{FF2B5EF4-FFF2-40B4-BE49-F238E27FC236}">
                <a16:creationId xmlns:a16="http://schemas.microsoft.com/office/drawing/2014/main" id="{F262D47F-F2A1-7184-26F7-E9F73DBA1F22}"/>
              </a:ext>
            </a:extLst>
          </p:cNvPr>
          <p:cNvSpPr>
            <a:spLocks noGrp="1"/>
          </p:cNvSpPr>
          <p:nvPr>
            <p:ph type="body" sz="quarter" idx="11"/>
          </p:nvPr>
        </p:nvSpPr>
        <p:spPr/>
        <p:txBody>
          <a:bodyPr>
            <a:normAutofit lnSpcReduction="10000"/>
          </a:bodyPr>
          <a:lstStyle/>
          <a:p>
            <a:r>
              <a:rPr kumimoji="1" lang="en-US" altLang="ja-JP" dirty="0"/>
              <a:t>Fig</a:t>
            </a:r>
            <a:r>
              <a:rPr kumimoji="1" lang="ja-JP" altLang="en-US"/>
              <a:t>の流れ</a:t>
            </a:r>
          </a:p>
        </p:txBody>
      </p:sp>
      <p:sp>
        <p:nvSpPr>
          <p:cNvPr id="5" name="楕円 4">
            <a:extLst>
              <a:ext uri="{FF2B5EF4-FFF2-40B4-BE49-F238E27FC236}">
                <a16:creationId xmlns:a16="http://schemas.microsoft.com/office/drawing/2014/main" id="{671659B1-07DF-836A-BF77-77BBA5A343BF}"/>
              </a:ext>
            </a:extLst>
          </p:cNvPr>
          <p:cNvSpPr>
            <a:spLocks noChangeAspect="1"/>
          </p:cNvSpPr>
          <p:nvPr/>
        </p:nvSpPr>
        <p:spPr>
          <a:xfrm>
            <a:off x="-1292221" y="97477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6" name="楕円 4">
            <a:extLst>
              <a:ext uri="{FF2B5EF4-FFF2-40B4-BE49-F238E27FC236}">
                <a16:creationId xmlns:a16="http://schemas.microsoft.com/office/drawing/2014/main" id="{10749912-5284-D76F-AF1D-D185105E64CD}"/>
              </a:ext>
            </a:extLst>
          </p:cNvPr>
          <p:cNvSpPr>
            <a:spLocks noChangeAspect="1"/>
          </p:cNvSpPr>
          <p:nvPr/>
        </p:nvSpPr>
        <p:spPr>
          <a:xfrm>
            <a:off x="-1292221" y="218092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7" name="楕円 4">
            <a:extLst>
              <a:ext uri="{FF2B5EF4-FFF2-40B4-BE49-F238E27FC236}">
                <a16:creationId xmlns:a16="http://schemas.microsoft.com/office/drawing/2014/main" id="{9AC68756-7B04-0C6D-8800-4BF69FD5AF69}"/>
              </a:ext>
            </a:extLst>
          </p:cNvPr>
          <p:cNvSpPr>
            <a:spLocks noChangeAspect="1"/>
          </p:cNvSpPr>
          <p:nvPr/>
        </p:nvSpPr>
        <p:spPr>
          <a:xfrm>
            <a:off x="-1292221" y="338707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sp>
        <p:nvSpPr>
          <p:cNvPr id="8" name="楕円 4">
            <a:extLst>
              <a:ext uri="{FF2B5EF4-FFF2-40B4-BE49-F238E27FC236}">
                <a16:creationId xmlns:a16="http://schemas.microsoft.com/office/drawing/2014/main" id="{008E4D03-77EF-A70F-1660-AB6596031EA0}"/>
              </a:ext>
            </a:extLst>
          </p:cNvPr>
          <p:cNvSpPr>
            <a:spLocks noChangeAspect="1"/>
          </p:cNvSpPr>
          <p:nvPr/>
        </p:nvSpPr>
        <p:spPr>
          <a:xfrm>
            <a:off x="-1292221" y="459322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9" name="楕円 4">
            <a:extLst>
              <a:ext uri="{FF2B5EF4-FFF2-40B4-BE49-F238E27FC236}">
                <a16:creationId xmlns:a16="http://schemas.microsoft.com/office/drawing/2014/main" id="{17723DF0-60F2-6F84-9584-18D9A2662E11}"/>
              </a:ext>
            </a:extLst>
          </p:cNvPr>
          <p:cNvSpPr>
            <a:spLocks noChangeAspect="1"/>
          </p:cNvSpPr>
          <p:nvPr/>
        </p:nvSpPr>
        <p:spPr>
          <a:xfrm>
            <a:off x="-1292221" y="5799374"/>
            <a:ext cx="965650" cy="965650"/>
          </a:xfrm>
          <a:prstGeom prst="ellipse">
            <a:avLst/>
          </a:prstGeom>
          <a:solidFill>
            <a:schemeClr val="accent4"/>
          </a:solidFill>
          <a:ln>
            <a:solidFill>
              <a:schemeClr val="accent4"/>
            </a:solidFill>
            <a:extLst>
              <a:ext uri="{C807C97D-BFC1-408E-A445-0C87EB9F89A2}">
                <ask:lineSketchStyleProps xmlns:ask="http://schemas.microsoft.com/office/drawing/2018/sketchyshapes" sd="138476517">
                  <a:custGeom>
                    <a:avLst/>
                    <a:gdLst>
                      <a:gd name="connsiteX0" fmla="*/ 0 w 2396691"/>
                      <a:gd name="connsiteY0" fmla="*/ 1176574 h 2353148"/>
                      <a:gd name="connsiteX1" fmla="*/ 1198346 w 2396691"/>
                      <a:gd name="connsiteY1" fmla="*/ 0 h 2353148"/>
                      <a:gd name="connsiteX2" fmla="*/ 2396692 w 2396691"/>
                      <a:gd name="connsiteY2" fmla="*/ 1176574 h 2353148"/>
                      <a:gd name="connsiteX3" fmla="*/ 1198346 w 2396691"/>
                      <a:gd name="connsiteY3" fmla="*/ 2353148 h 2353148"/>
                      <a:gd name="connsiteX4" fmla="*/ 0 w 2396691"/>
                      <a:gd name="connsiteY4" fmla="*/ 1176574 h 235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91" h="2353148" fill="none" extrusionOk="0">
                        <a:moveTo>
                          <a:pt x="0" y="1176574"/>
                        </a:moveTo>
                        <a:cubicBezTo>
                          <a:pt x="17053" y="544093"/>
                          <a:pt x="596455" y="78735"/>
                          <a:pt x="1198346" y="0"/>
                        </a:cubicBezTo>
                        <a:cubicBezTo>
                          <a:pt x="1834464" y="-42937"/>
                          <a:pt x="2341220" y="491711"/>
                          <a:pt x="2396692" y="1176574"/>
                        </a:cubicBezTo>
                        <a:cubicBezTo>
                          <a:pt x="2434753" y="1879535"/>
                          <a:pt x="1880410" y="2333741"/>
                          <a:pt x="1198346" y="2353148"/>
                        </a:cubicBezTo>
                        <a:cubicBezTo>
                          <a:pt x="503664" y="2298627"/>
                          <a:pt x="14412" y="1848257"/>
                          <a:pt x="0" y="1176574"/>
                        </a:cubicBezTo>
                        <a:close/>
                      </a:path>
                      <a:path w="2396691" h="2353148" stroke="0" extrusionOk="0">
                        <a:moveTo>
                          <a:pt x="0" y="1176574"/>
                        </a:moveTo>
                        <a:cubicBezTo>
                          <a:pt x="22017" y="512503"/>
                          <a:pt x="554245" y="-126587"/>
                          <a:pt x="1198346" y="0"/>
                        </a:cubicBezTo>
                        <a:cubicBezTo>
                          <a:pt x="1782464" y="-71399"/>
                          <a:pt x="2410063" y="501058"/>
                          <a:pt x="2396692" y="1176574"/>
                        </a:cubicBezTo>
                        <a:cubicBezTo>
                          <a:pt x="2422326" y="1889440"/>
                          <a:pt x="1843165" y="2478575"/>
                          <a:pt x="1198346" y="2353148"/>
                        </a:cubicBezTo>
                        <a:cubicBezTo>
                          <a:pt x="488789" y="2321300"/>
                          <a:pt x="-48884" y="1872731"/>
                          <a:pt x="0" y="11765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5</a:t>
            </a:r>
            <a:endParaRPr kumimoji="1" lang="ja-JP" altLang="en-US" sz="3200" b="1" dirty="0"/>
          </a:p>
        </p:txBody>
      </p:sp>
      <p:grpSp>
        <p:nvGrpSpPr>
          <p:cNvPr id="15" name="グループ化 14">
            <a:extLst>
              <a:ext uri="{FF2B5EF4-FFF2-40B4-BE49-F238E27FC236}">
                <a16:creationId xmlns:a16="http://schemas.microsoft.com/office/drawing/2014/main" id="{91238B72-792D-74E2-614A-597A042D4D0D}"/>
              </a:ext>
            </a:extLst>
          </p:cNvPr>
          <p:cNvGrpSpPr/>
          <p:nvPr/>
        </p:nvGrpSpPr>
        <p:grpSpPr>
          <a:xfrm>
            <a:off x="2307943" y="1460265"/>
            <a:ext cx="7576113" cy="4827955"/>
            <a:chOff x="2752559" y="1331415"/>
            <a:chExt cx="7576113" cy="4827955"/>
          </a:xfrm>
        </p:grpSpPr>
        <p:sp>
          <p:nvSpPr>
            <p:cNvPr id="10" name="テキスト ボックス 9">
              <a:extLst>
                <a:ext uri="{FF2B5EF4-FFF2-40B4-BE49-F238E27FC236}">
                  <a16:creationId xmlns:a16="http://schemas.microsoft.com/office/drawing/2014/main" id="{63B36D00-5A05-94A1-FD05-2BCC7DB90DDE}"/>
                </a:ext>
              </a:extLst>
            </p:cNvPr>
            <p:cNvSpPr txBox="1"/>
            <p:nvPr/>
          </p:nvSpPr>
          <p:spPr>
            <a:xfrm>
              <a:off x="2752559" y="1331415"/>
              <a:ext cx="4570482" cy="461665"/>
            </a:xfrm>
            <a:prstGeom prst="rect">
              <a:avLst/>
            </a:prstGeom>
            <a:noFill/>
            <a:ln>
              <a:noFill/>
            </a:ln>
          </p:spPr>
          <p:txBody>
            <a:bodyPr wrap="none" rtlCol="0" anchor="b">
              <a:spAutoFit/>
            </a:bodyPr>
            <a:lstStyle/>
            <a:p>
              <a:r>
                <a:rPr kumimoji="1" lang="en-US" altLang="ja-JP" sz="2400" b="1" u="sng" dirty="0"/>
                <a:t> Fig1. </a:t>
              </a:r>
              <a:r>
                <a:rPr kumimoji="1" lang="ja-JP" altLang="en-US" sz="2400" b="1" u="sng"/>
                <a:t>トレーニングデータの作成</a:t>
              </a:r>
              <a:r>
                <a:rPr kumimoji="1" lang="en-US" altLang="ja-JP" sz="2400" b="1" u="sng" dirty="0"/>
                <a:t> </a:t>
              </a:r>
              <a:endParaRPr kumimoji="1" lang="ja-JP" altLang="en-US" sz="2400" b="1" u="sng"/>
            </a:p>
          </p:txBody>
        </p:sp>
        <p:sp>
          <p:nvSpPr>
            <p:cNvPr id="11" name="テキスト ボックス 10">
              <a:extLst>
                <a:ext uri="{FF2B5EF4-FFF2-40B4-BE49-F238E27FC236}">
                  <a16:creationId xmlns:a16="http://schemas.microsoft.com/office/drawing/2014/main" id="{572FFC13-B8AF-F40F-29AF-E7B5B81A1462}"/>
                </a:ext>
              </a:extLst>
            </p:cNvPr>
            <p:cNvSpPr txBox="1"/>
            <p:nvPr/>
          </p:nvSpPr>
          <p:spPr>
            <a:xfrm>
              <a:off x="2752559" y="2422988"/>
              <a:ext cx="5123518" cy="461665"/>
            </a:xfrm>
            <a:prstGeom prst="rect">
              <a:avLst/>
            </a:prstGeom>
            <a:noFill/>
            <a:ln>
              <a:noFill/>
            </a:ln>
          </p:spPr>
          <p:txBody>
            <a:bodyPr wrap="none" rtlCol="0" anchor="b">
              <a:spAutoFit/>
            </a:bodyPr>
            <a:lstStyle/>
            <a:p>
              <a:r>
                <a:rPr kumimoji="1" lang="en-US" altLang="ja-JP" sz="2400" b="1" u="sng" dirty="0"/>
                <a:t> Fig2. </a:t>
              </a:r>
              <a:r>
                <a:rPr kumimoji="1" lang="ja-JP" altLang="en-US" sz="2400" b="1" u="sng"/>
                <a:t>機械学習モデルの構築と評価</a:t>
              </a:r>
              <a:r>
                <a:rPr kumimoji="1" lang="en-US" altLang="ja-JP" sz="2400" b="1" u="sng" dirty="0"/>
                <a:t> </a:t>
              </a:r>
              <a:endParaRPr kumimoji="1" lang="ja-JP" altLang="en-US" sz="2400" b="1" u="sng"/>
            </a:p>
          </p:txBody>
        </p:sp>
        <p:sp>
          <p:nvSpPr>
            <p:cNvPr id="12" name="テキスト ボックス 11">
              <a:extLst>
                <a:ext uri="{FF2B5EF4-FFF2-40B4-BE49-F238E27FC236}">
                  <a16:creationId xmlns:a16="http://schemas.microsoft.com/office/drawing/2014/main" id="{17231C45-D00A-C7BF-18DD-48FEBD633030}"/>
                </a:ext>
              </a:extLst>
            </p:cNvPr>
            <p:cNvSpPr txBox="1"/>
            <p:nvPr/>
          </p:nvSpPr>
          <p:spPr>
            <a:xfrm>
              <a:off x="2752559" y="3514561"/>
              <a:ext cx="7125669" cy="461665"/>
            </a:xfrm>
            <a:prstGeom prst="rect">
              <a:avLst/>
            </a:prstGeom>
            <a:noFill/>
            <a:ln>
              <a:noFill/>
            </a:ln>
          </p:spPr>
          <p:txBody>
            <a:bodyPr wrap="none" rtlCol="0" anchor="b">
              <a:spAutoFit/>
            </a:bodyPr>
            <a:lstStyle/>
            <a:p>
              <a:r>
                <a:rPr kumimoji="1" lang="en-US" altLang="ja-JP" sz="2400" dirty="0">
                  <a:solidFill>
                    <a:schemeClr val="bg2"/>
                  </a:solidFill>
                </a:rPr>
                <a:t> Fig3. </a:t>
              </a:r>
              <a:r>
                <a:rPr kumimoji="1" lang="ja-JP" altLang="en-US" sz="2400">
                  <a:solidFill>
                    <a:schemeClr val="bg2"/>
                  </a:solidFill>
                </a:rPr>
                <a:t>作成したモデルを利用したリガンドのデザイン</a:t>
              </a:r>
              <a:r>
                <a:rPr kumimoji="1" lang="en-US" altLang="ja-JP" sz="2400" dirty="0">
                  <a:solidFill>
                    <a:schemeClr val="bg2"/>
                  </a:solidFill>
                </a:rPr>
                <a:t> </a:t>
              </a:r>
              <a:endParaRPr kumimoji="1" lang="ja-JP" altLang="en-US" sz="2400">
                <a:solidFill>
                  <a:schemeClr val="bg2"/>
                </a:solidFill>
              </a:endParaRPr>
            </a:p>
          </p:txBody>
        </p:sp>
        <p:sp>
          <p:nvSpPr>
            <p:cNvPr id="13" name="テキスト ボックス 12">
              <a:extLst>
                <a:ext uri="{FF2B5EF4-FFF2-40B4-BE49-F238E27FC236}">
                  <a16:creationId xmlns:a16="http://schemas.microsoft.com/office/drawing/2014/main" id="{A4A77BA1-99BF-CCE3-6EDF-0535058A53DC}"/>
                </a:ext>
              </a:extLst>
            </p:cNvPr>
            <p:cNvSpPr txBox="1"/>
            <p:nvPr/>
          </p:nvSpPr>
          <p:spPr>
            <a:xfrm>
              <a:off x="2752559" y="4606134"/>
              <a:ext cx="5734262" cy="461665"/>
            </a:xfrm>
            <a:prstGeom prst="rect">
              <a:avLst/>
            </a:prstGeom>
            <a:noFill/>
            <a:ln>
              <a:noFill/>
            </a:ln>
          </p:spPr>
          <p:txBody>
            <a:bodyPr wrap="none" rtlCol="0" anchor="b">
              <a:spAutoFit/>
            </a:bodyPr>
            <a:lstStyle/>
            <a:p>
              <a:r>
                <a:rPr kumimoji="1" lang="en-US" altLang="ja-JP" sz="2400" i="1" dirty="0">
                  <a:solidFill>
                    <a:schemeClr val="bg2"/>
                  </a:solidFill>
                </a:rPr>
                <a:t> </a:t>
              </a:r>
              <a:r>
                <a:rPr kumimoji="1" lang="en-US" altLang="ja-JP" sz="2400" dirty="0">
                  <a:solidFill>
                    <a:schemeClr val="bg2"/>
                  </a:solidFill>
                </a:rPr>
                <a:t>Fig4. </a:t>
              </a:r>
              <a:r>
                <a:rPr kumimoji="1" lang="ja-JP" altLang="en-US" sz="2400">
                  <a:solidFill>
                    <a:schemeClr val="bg2"/>
                  </a:solidFill>
                </a:rPr>
                <a:t>デザインしたペプチドの合成と評価</a:t>
              </a:r>
              <a:r>
                <a:rPr kumimoji="1" lang="en-US" altLang="ja-JP" sz="2400" dirty="0">
                  <a:solidFill>
                    <a:schemeClr val="bg2"/>
                  </a:solidFill>
                </a:rPr>
                <a:t> </a:t>
              </a:r>
              <a:endParaRPr kumimoji="1" lang="ja-JP" altLang="en-US" sz="2400">
                <a:solidFill>
                  <a:schemeClr val="bg2"/>
                </a:solidFill>
              </a:endParaRPr>
            </a:p>
          </p:txBody>
        </p:sp>
        <p:sp>
          <p:nvSpPr>
            <p:cNvPr id="14" name="テキスト ボックス 13">
              <a:extLst>
                <a:ext uri="{FF2B5EF4-FFF2-40B4-BE49-F238E27FC236}">
                  <a16:creationId xmlns:a16="http://schemas.microsoft.com/office/drawing/2014/main" id="{AEDE3755-64C8-669F-F8AC-A74193810B5C}"/>
                </a:ext>
              </a:extLst>
            </p:cNvPr>
            <p:cNvSpPr txBox="1"/>
            <p:nvPr/>
          </p:nvSpPr>
          <p:spPr>
            <a:xfrm>
              <a:off x="2752559" y="5697705"/>
              <a:ext cx="7576113" cy="461665"/>
            </a:xfrm>
            <a:prstGeom prst="rect">
              <a:avLst/>
            </a:prstGeom>
            <a:noFill/>
            <a:ln>
              <a:noFill/>
            </a:ln>
          </p:spPr>
          <p:txBody>
            <a:bodyPr wrap="none" rtlCol="0" anchor="b">
              <a:spAutoFit/>
            </a:bodyPr>
            <a:lstStyle/>
            <a:p>
              <a:r>
                <a:rPr kumimoji="1" lang="en-US" altLang="ja-JP" sz="2400" dirty="0">
                  <a:solidFill>
                    <a:schemeClr val="bg2"/>
                  </a:solidFill>
                </a:rPr>
                <a:t> Fig5. </a:t>
              </a:r>
              <a:r>
                <a:rPr kumimoji="1" lang="ja-JP" altLang="en-US" sz="2400">
                  <a:solidFill>
                    <a:schemeClr val="bg2"/>
                  </a:solidFill>
                </a:rPr>
                <a:t>トレーニングデータとデザインしたペプチドの比較</a:t>
              </a:r>
              <a:r>
                <a:rPr kumimoji="1" lang="en-US" altLang="ja-JP" sz="2400" dirty="0">
                  <a:solidFill>
                    <a:schemeClr val="bg2"/>
                  </a:solidFill>
                </a:rPr>
                <a:t> </a:t>
              </a:r>
              <a:endParaRPr kumimoji="1" lang="ja-JP" altLang="en-US" sz="2400">
                <a:solidFill>
                  <a:schemeClr val="bg2"/>
                </a:solidFill>
              </a:endParaRPr>
            </a:p>
          </p:txBody>
        </p:sp>
      </p:grpSp>
    </p:spTree>
    <p:extLst>
      <p:ext uri="{BB962C8B-B14F-4D97-AF65-F5344CB8AC3E}">
        <p14:creationId xmlns:p14="http://schemas.microsoft.com/office/powerpoint/2010/main" val="2116986629"/>
      </p:ext>
    </p:extLst>
  </p:cSld>
  <p:clrMapOvr>
    <a:masterClrMapping/>
  </p:clrMapOvr>
</p:sld>
</file>

<file path=ppt/theme/theme1.xml><?xml version="1.0" encoding="utf-8"?>
<a:theme xmlns:a="http://schemas.openxmlformats.org/drawingml/2006/main" name="研究発表スライドマスタ">
  <a:themeElements>
    <a:clrScheme name="ユーザー定義 8">
      <a:dk1>
        <a:srgbClr val="4D4D4D"/>
      </a:dk1>
      <a:lt1>
        <a:srgbClr val="F8F8F8"/>
      </a:lt1>
      <a:dk2>
        <a:srgbClr val="7F7F7F"/>
      </a:dk2>
      <a:lt2>
        <a:srgbClr val="B2B2B2"/>
      </a:lt2>
      <a:accent1>
        <a:srgbClr val="2E5B96"/>
      </a:accent1>
      <a:accent2>
        <a:srgbClr val="C03936"/>
      </a:accent2>
      <a:accent3>
        <a:srgbClr val="ED7D31"/>
      </a:accent3>
      <a:accent4>
        <a:srgbClr val="3E9288"/>
      </a:accent4>
      <a:accent5>
        <a:srgbClr val="4747C1"/>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テンプレート" id="{58458E5F-FB60-C34D-AE9A-C2D9E8C6351E}" vid="{B9B23DC5-AAC1-6E41-875D-A9712F28839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7783413B678BA4F83764129A5DB4607" ma:contentTypeVersion="0" ma:contentTypeDescription="新しいドキュメントを作成します。" ma:contentTypeScope="" ma:versionID="36bbfa3e05015206d9e02241ed477da6">
  <xsd:schema xmlns:xsd="http://www.w3.org/2001/XMLSchema" xmlns:xs="http://www.w3.org/2001/XMLSchema" xmlns:p="http://schemas.microsoft.com/office/2006/metadata/properties" targetNamespace="http://schemas.microsoft.com/office/2006/metadata/properties" ma:root="true" ma:fieldsID="bfa5fc393d419cfd9816b88a984ff78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33ED81-A378-482E-B710-0D21A32023B2}">
  <ds:schemaRefs>
    <ds:schemaRef ds:uri="http://www.w3.org/XML/1998/namespace"/>
    <ds:schemaRef ds:uri="http://purl.org/dc/terms/"/>
    <ds:schemaRef ds:uri="http://schemas.microsoft.com/office/2006/metadata/properties"/>
    <ds:schemaRef ds:uri="http://schemas.microsoft.com/office/2006/documentManagement/types"/>
    <ds:schemaRef ds:uri="http://purl.org/dc/dcmitype/"/>
    <ds:schemaRef ds:uri="http://purl.org/dc/elements/1.1/"/>
    <ds:schemaRef ds:uri="http://schemas.openxmlformats.org/package/2006/metadata/core-properties"/>
    <ds:schemaRef ds:uri="http://schemas.microsoft.com/office/infopath/2007/PartnerControls"/>
  </ds:schemaRefs>
</ds:datastoreItem>
</file>

<file path=customXml/itemProps2.xml><?xml version="1.0" encoding="utf-8"?>
<ds:datastoreItem xmlns:ds="http://schemas.openxmlformats.org/officeDocument/2006/customXml" ds:itemID="{0EFD21F3-24CC-4605-A5CE-D678D2531AFB}">
  <ds:schemaRefs>
    <ds:schemaRef ds:uri="http://schemas.microsoft.com/sharepoint/v3/contenttype/forms"/>
  </ds:schemaRefs>
</ds:datastoreItem>
</file>

<file path=customXml/itemProps3.xml><?xml version="1.0" encoding="utf-8"?>
<ds:datastoreItem xmlns:ds="http://schemas.openxmlformats.org/officeDocument/2006/customXml" ds:itemID="{BE74453E-F96D-478A-A3EE-1788D5BEB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15841</TotalTime>
  <Words>10697</Words>
  <Application>Microsoft Macintosh PowerPoint</Application>
  <PresentationFormat>ワイド画面</PresentationFormat>
  <Paragraphs>1259</Paragraphs>
  <Slides>42</Slides>
  <Notes>33</Notes>
  <HiddenSlides>16</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42</vt:i4>
      </vt:variant>
    </vt:vector>
  </HeadingPairs>
  <TitlesOfParts>
    <vt:vector size="54" baseType="lpstr">
      <vt:lpstr>ElsevierGulliver</vt:lpstr>
      <vt:lpstr>ＭＳ Ｐゴシック</vt:lpstr>
      <vt:lpstr>NotoSansJP</vt:lpstr>
      <vt:lpstr>system-ui</vt:lpstr>
      <vt:lpstr>游ゴシック</vt:lpstr>
      <vt:lpstr>游ゴシック Medium</vt:lpstr>
      <vt:lpstr>Arial</vt:lpstr>
      <vt:lpstr>Cambria Math</vt:lpstr>
      <vt:lpstr>HelveticaNeue</vt:lpstr>
      <vt:lpstr>Open Sans</vt:lpstr>
      <vt:lpstr>Wingdings</vt:lpstr>
      <vt:lpstr>研究発表スライドマスタ</vt:lpstr>
      <vt:lpstr>Machine learning designs new GCGR/GLP-1R dual agonists with enhanced biological potency</vt:lpstr>
      <vt:lpstr>PowerPoint プレゼンテーション</vt:lpstr>
      <vt:lpstr>GLP-1R, GCGRは糖尿病、肥満の治療標的</vt:lpstr>
      <vt:lpstr>GCGR/GLP-1R dual agonist はより安全な治療薬となる可能性</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125のペプチドのGCGR/GLP-1Rに対するEC50のデータを作成</vt:lpstr>
      <vt:lpstr>ペプチド配列を学習可能な形式にエンコード</vt:lpstr>
      <vt:lpstr>デュアルアゴニストにはhGCGとの配列類似性が必要な可能性</vt:lpstr>
      <vt:lpstr>PowerPoint プレゼンテーション</vt:lpstr>
      <vt:lpstr>NN multi-task ensembleが一番予測精度が高いモデル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デュアルアゴニストと、GLP-1R選択的アゴニストで、正確な予測が確認</vt:lpstr>
      <vt:lpstr>P1, P2, P3はどのトレーニングデータよりも両方の受容体で高い活性</vt:lpstr>
      <vt:lpstr>モデルは重要な配列と活性の関係を捉えていた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GLP-1RはT2D, 肥満症, MASHの治療標的</vt:lpstr>
      <vt:lpstr>PowerPoint プレゼンテーション</vt:lpstr>
      <vt:lpstr>PowerPoint プレゼンテーション</vt:lpstr>
      <vt:lpstr>寸法や色は場合に応じて調整しましょう</vt:lpstr>
      <vt:lpstr>PowerPoint プレゼンテーション</vt:lpstr>
      <vt:lpstr>３つあることが一目でわかる</vt:lpstr>
      <vt:lpstr>順序関係がある場合は並列よりこちらが良い</vt:lpstr>
      <vt:lpstr>カードの間隔やアスペクト比は適宜調整</vt:lpstr>
      <vt:lpstr>循環がある場合はこんな感じが良い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NAKAMURA Yusaku</dc:creator>
  <cp:lastModifiedBy>NAKAMURA Yusaku</cp:lastModifiedBy>
  <cp:revision>18</cp:revision>
  <cp:lastPrinted>2024-09-27T05:16:50Z</cp:lastPrinted>
  <dcterms:created xsi:type="dcterms:W3CDTF">2024-09-19T01:46:18Z</dcterms:created>
  <dcterms:modified xsi:type="dcterms:W3CDTF">2024-09-30T01:47:37Z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0x010100E7783413B678BA4F83764129A5DB4607</vt:lpwstr>
  </property>
</Properties>
</file>